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170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184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185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178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180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181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18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71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8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</p:sldIdLst>
  <p:sldSz cy="3244850" cx="5765800"/>
  <p:notesSz cx="5765800" cy="324485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193" roundtripDataSignature="AMtx7miA/OTnBLU/bmsMQNm9eDLWxe3s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190" Type="http://schemas.openxmlformats.org/officeDocument/2006/relationships/slide" Target="slides/slide18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193" Type="http://customschemas.google.com/relationships/presentationmetadata" Target="metadata"/><Relationship Id="rId46" Type="http://schemas.openxmlformats.org/officeDocument/2006/relationships/slide" Target="slides/slide41.xml"/><Relationship Id="rId192" Type="http://schemas.openxmlformats.org/officeDocument/2006/relationships/slide" Target="slides/slide187.xml"/><Relationship Id="rId45" Type="http://schemas.openxmlformats.org/officeDocument/2006/relationships/slide" Target="slides/slide40.xml"/><Relationship Id="rId191" Type="http://schemas.openxmlformats.org/officeDocument/2006/relationships/slide" Target="slides/slide186.xml"/><Relationship Id="rId48" Type="http://schemas.openxmlformats.org/officeDocument/2006/relationships/slide" Target="slides/slide43.xml"/><Relationship Id="rId187" Type="http://schemas.openxmlformats.org/officeDocument/2006/relationships/slide" Target="slides/slide182.xml"/><Relationship Id="rId47" Type="http://schemas.openxmlformats.org/officeDocument/2006/relationships/slide" Target="slides/slide42.xml"/><Relationship Id="rId186" Type="http://schemas.openxmlformats.org/officeDocument/2006/relationships/slide" Target="slides/slide181.xml"/><Relationship Id="rId185" Type="http://schemas.openxmlformats.org/officeDocument/2006/relationships/slide" Target="slides/slide180.xml"/><Relationship Id="rId49" Type="http://schemas.openxmlformats.org/officeDocument/2006/relationships/slide" Target="slides/slide44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188" Type="http://schemas.openxmlformats.org/officeDocument/2006/relationships/slide" Target="slides/slide18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183" Type="http://schemas.openxmlformats.org/officeDocument/2006/relationships/slide" Target="slides/slide178.xml"/><Relationship Id="rId32" Type="http://schemas.openxmlformats.org/officeDocument/2006/relationships/slide" Target="slides/slide27.xml"/><Relationship Id="rId182" Type="http://schemas.openxmlformats.org/officeDocument/2006/relationships/slide" Target="slides/slide177.xml"/><Relationship Id="rId35" Type="http://schemas.openxmlformats.org/officeDocument/2006/relationships/slide" Target="slides/slide30.xml"/><Relationship Id="rId181" Type="http://schemas.openxmlformats.org/officeDocument/2006/relationships/slide" Target="slides/slide176.xml"/><Relationship Id="rId34" Type="http://schemas.openxmlformats.org/officeDocument/2006/relationships/slide" Target="slides/slide29.xml"/><Relationship Id="rId180" Type="http://schemas.openxmlformats.org/officeDocument/2006/relationships/slide" Target="slides/slide175.xml"/><Relationship Id="rId37" Type="http://schemas.openxmlformats.org/officeDocument/2006/relationships/slide" Target="slides/slide32.xml"/><Relationship Id="rId176" Type="http://schemas.openxmlformats.org/officeDocument/2006/relationships/slide" Target="slides/slide171.xml"/><Relationship Id="rId36" Type="http://schemas.openxmlformats.org/officeDocument/2006/relationships/slide" Target="slides/slide31.xml"/><Relationship Id="rId175" Type="http://schemas.openxmlformats.org/officeDocument/2006/relationships/slide" Target="slides/slide170.xml"/><Relationship Id="rId39" Type="http://schemas.openxmlformats.org/officeDocument/2006/relationships/slide" Target="slides/slide34.xml"/><Relationship Id="rId174" Type="http://schemas.openxmlformats.org/officeDocument/2006/relationships/slide" Target="slides/slide169.xml"/><Relationship Id="rId38" Type="http://schemas.openxmlformats.org/officeDocument/2006/relationships/slide" Target="slides/slide33.xml"/><Relationship Id="rId173" Type="http://schemas.openxmlformats.org/officeDocument/2006/relationships/slide" Target="slides/slide168.xml"/><Relationship Id="rId179" Type="http://schemas.openxmlformats.org/officeDocument/2006/relationships/slide" Target="slides/slide174.xml"/><Relationship Id="rId178" Type="http://schemas.openxmlformats.org/officeDocument/2006/relationships/slide" Target="slides/slide173.xml"/><Relationship Id="rId177" Type="http://schemas.openxmlformats.org/officeDocument/2006/relationships/slide" Target="slides/slide172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172" Type="http://schemas.openxmlformats.org/officeDocument/2006/relationships/slide" Target="slides/slide167.xml"/><Relationship Id="rId65" Type="http://schemas.openxmlformats.org/officeDocument/2006/relationships/slide" Target="slides/slide60.xml"/><Relationship Id="rId171" Type="http://schemas.openxmlformats.org/officeDocument/2006/relationships/slide" Target="slides/slide166.xml"/><Relationship Id="rId68" Type="http://schemas.openxmlformats.org/officeDocument/2006/relationships/slide" Target="slides/slide63.xml"/><Relationship Id="rId170" Type="http://schemas.openxmlformats.org/officeDocument/2006/relationships/slide" Target="slides/slide165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165" Type="http://schemas.openxmlformats.org/officeDocument/2006/relationships/slide" Target="slides/slide160.xml"/><Relationship Id="rId69" Type="http://schemas.openxmlformats.org/officeDocument/2006/relationships/slide" Target="slides/slide64.xml"/><Relationship Id="rId164" Type="http://schemas.openxmlformats.org/officeDocument/2006/relationships/slide" Target="slides/slide159.xml"/><Relationship Id="rId163" Type="http://schemas.openxmlformats.org/officeDocument/2006/relationships/slide" Target="slides/slide158.xml"/><Relationship Id="rId162" Type="http://schemas.openxmlformats.org/officeDocument/2006/relationships/slide" Target="slides/slide157.xml"/><Relationship Id="rId169" Type="http://schemas.openxmlformats.org/officeDocument/2006/relationships/slide" Target="slides/slide164.xml"/><Relationship Id="rId168" Type="http://schemas.openxmlformats.org/officeDocument/2006/relationships/slide" Target="slides/slide163.xml"/><Relationship Id="rId167" Type="http://schemas.openxmlformats.org/officeDocument/2006/relationships/slide" Target="slides/slide162.xml"/><Relationship Id="rId166" Type="http://schemas.openxmlformats.org/officeDocument/2006/relationships/slide" Target="slides/slide161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slide" Target="slides/slide156.xml"/><Relationship Id="rId54" Type="http://schemas.openxmlformats.org/officeDocument/2006/relationships/slide" Target="slides/slide49.xml"/><Relationship Id="rId160" Type="http://schemas.openxmlformats.org/officeDocument/2006/relationships/slide" Target="slides/slide155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slide" Target="slides/slide154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121" Type="http://schemas.openxmlformats.org/officeDocument/2006/relationships/slide" Target="slides/slide116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99" Type="http://schemas.openxmlformats.org/officeDocument/2006/relationships/slide" Target="slides/slide94.xml"/><Relationship Id="rId98" Type="http://schemas.openxmlformats.org/officeDocument/2006/relationships/slide" Target="slides/slide93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10" Type="http://schemas.openxmlformats.org/officeDocument/2006/relationships/slide" Target="slides/slide105.xml"/><Relationship Id="rId114" Type="http://schemas.openxmlformats.org/officeDocument/2006/relationships/slide" Target="slides/slide109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10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2" name="Google Shape;2002;p10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10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2" name="Google Shape;2022;p10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0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p10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2" name="Google Shape;2042;p10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p10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2" name="Google Shape;2062;p10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4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p10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6" name="Google Shape;2086;p10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5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10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7" name="Google Shape;2097;p10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6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p10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8" name="Google Shape;2108;p10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10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6" name="Google Shape;2126;p10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10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6" name="Google Shape;2146;p10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2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10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4" name="Google Shape;2164;p10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1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11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2" name="Google Shape;2182;p11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11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0" name="Google Shape;2200;p11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p11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8" name="Google Shape;2218;p11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p11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3" name="Google Shape;2243;p11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1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2" name="Google Shape;2262;p11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8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p11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0" name="Google Shape;2280;p11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6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p11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8" name="Google Shape;2298;p11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4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p11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6" name="Google Shape;2316;p11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2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11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4" name="Google Shape;2334;p11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3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p11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5" name="Google Shape;2355;p11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1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8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p12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0" name="Google Shape;2380;p12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6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12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8" name="Google Shape;2418;p12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7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p12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9" name="Google Shape;2429;p12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9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p12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1" name="Google Shape;2441;p12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p12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3" name="Google Shape;2453;p12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0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12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2" name="Google Shape;2482;p12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12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1" name="Google Shape;2511;p12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0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p12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2" name="Google Shape;2522;p12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p12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3" name="Google Shape;2533;p12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2" name="Shape 2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3" name="Google Shape;2543;p12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4" name="Google Shape;2544;p12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1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13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5" name="Google Shape;2565;p13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4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p13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6" name="Google Shape;2586;p13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5" name="Shape 2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" name="Google Shape;2606;p13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7" name="Google Shape;2607;p13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13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8" name="Google Shape;2628;p13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13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2" name="Google Shape;2652;p13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4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5" name="Google Shape;2675;p13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6" name="Google Shape;2676;p13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13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2" name="Google Shape;2702;p13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5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6" name="Google Shape;2726;p13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7" name="Google Shape;2727;p13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4" name="Shape 2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5" name="Google Shape;2755;p13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6" name="Google Shape;2756;p13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7" name="Shape 2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8" name="Google Shape;2788;p13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9" name="Google Shape;2789;p13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p14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3" name="Google Shape;2813;p14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2" name="Shape 2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3" name="Google Shape;2823;p14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4" name="Google Shape;2824;p14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1" name="Google Shape;2841;p14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2" name="Google Shape;2842;p14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0" name="Shape 2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1" name="Google Shape;2861;p14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2" name="Google Shape;2862;p14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0" name="Shape 2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1" name="Google Shape;2881;p14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2" name="Google Shape;2882;p14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14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2" name="Google Shape;2902;p14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14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2" name="Google Shape;2922;p14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14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14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3" name="Shape 2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4" name="Google Shape;2954;p14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5" name="Google Shape;2955;p14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14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9" name="Google Shape;2989;p14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1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3" name="Shape 3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4" name="Google Shape;3034;p15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5" name="Google Shape;3035;p15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15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7" name="Google Shape;3087;p15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8" name="Shape 3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9" name="Google Shape;3139;p15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0" name="Google Shape;3140;p15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2" name="Shape 3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3" name="Google Shape;3183;p15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4" name="Google Shape;3184;p15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15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1" name="Google Shape;3201;p15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9" name="Shape 3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0" name="Google Shape;3220;p15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1" name="Google Shape;3221;p15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15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2" name="Google Shape;3232;p15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1" name="Shape 3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2" name="Google Shape;3242;p15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3" name="Google Shape;3243;p15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2" name="Shape 3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3" name="Google Shape;3253;p15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4" name="Google Shape;3254;p15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15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5" name="Google Shape;3265;p15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1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4" name="Shape 3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5" name="Google Shape;3275;p16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6" name="Google Shape;3276;p16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5" name="Shape 3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6" name="Google Shape;3286;p16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7" name="Google Shape;3287;p16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6" name="Shape 3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" name="Google Shape;3297;p16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8" name="Google Shape;3298;p16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7" name="Shape 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8" name="Google Shape;3308;p16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9" name="Google Shape;3309;p16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4" name="Shape 3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5" name="Google Shape;3325;p16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6" name="Google Shape;3326;p16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0" name="Shape 3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1" name="Google Shape;3371;p16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2" name="Google Shape;3372;p16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2" name="Shape 3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3" name="Google Shape;3383;p16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4" name="Google Shape;3384;p16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16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6" name="Google Shape;3396;p16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6" name="Shape 3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7" name="Google Shape;3407;p16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8" name="Google Shape;3408;p16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8" name="Shape 3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9" name="Google Shape;3419;p16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0" name="Google Shape;3420;p16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1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Google Shape;3431;p17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2" name="Google Shape;3432;p17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17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4" name="Google Shape;3444;p17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17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6" name="Google Shape;3456;p17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17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8" name="Google Shape;3468;p17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8" name="Shape 3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9" name="Google Shape;3479;p17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0" name="Google Shape;3480;p17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4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p17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6" name="Google Shape;3496;p17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7" name="Shape 3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8" name="Google Shape;3568;p17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9" name="Google Shape;3569;p17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9" name="Shape 3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0" name="Google Shape;3580;p17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1" name="Google Shape;3581;p17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1" name="Shape 3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2" name="Google Shape;3592;p17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3" name="Google Shape;3593;p17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3" name="Shape 3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" name="Google Shape;3604;p17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5" name="Google Shape;3605;p17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1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5" name="Shape 3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6" name="Google Shape;3616;p18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7" name="Google Shape;3617;p18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7" name="Shape 3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8" name="Google Shape;3628;p18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9" name="Google Shape;3629;p18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9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0" name="Google Shape;3640;p18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1" name="Google Shape;3641;p18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1" name="Shape 3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Google Shape;3652;p18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3" name="Google Shape;3653;p18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3" name="Shape 3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4" name="Google Shape;3664;p18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5" name="Google Shape;3665;p18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5" name="Shape 3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" name="Google Shape;3676;p18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7" name="Google Shape;3677;p18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7" name="Shape 3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8" name="Google Shape;3688;p18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9" name="Google Shape;3689;p18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2" name="Shape 3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3" name="Google Shape;3723;p18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4" name="Google Shape;3724;p18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1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2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2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2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2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2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2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2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2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2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2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2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2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2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2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2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3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3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3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3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3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3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3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3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3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3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3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3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3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3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3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3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3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4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4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4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4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4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4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4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4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4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4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4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4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4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4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5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5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5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5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5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5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5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5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5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5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5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5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5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5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5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5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5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5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5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6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6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6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6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6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6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6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6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6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6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6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6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6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6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6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6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6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6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6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6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7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7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7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7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7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7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7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7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7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7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7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7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7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7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7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7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7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7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7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7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8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8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8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8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8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8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8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8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p8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8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8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8" name="Google Shape;1698;p8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8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6" name="Google Shape;1716;p8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8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8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8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2" name="Google Shape;1752;p8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8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8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9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8" name="Google Shape;1788;p9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p9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9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9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9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9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9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9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2" name="Google Shape;1882;p9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0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p9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2" name="Google Shape;1902;p9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9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9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9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2" name="Google Shape;1942;p9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0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p9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2" name="Google Shape;1962;p9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9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9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9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89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89"/>
          <p:cNvSpPr txBox="1"/>
          <p:nvPr>
            <p:ph idx="12" type="sldNum"/>
          </p:nvPr>
        </p:nvSpPr>
        <p:spPr>
          <a:xfrm>
            <a:off x="5423001" y="3007598"/>
            <a:ext cx="3143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844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844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844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844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844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844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844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844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844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8445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89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90"/>
          <p:cNvSpPr txBox="1"/>
          <p:nvPr>
            <p:ph type="title"/>
          </p:nvPr>
        </p:nvSpPr>
        <p:spPr>
          <a:xfrm>
            <a:off x="2004390" y="113498"/>
            <a:ext cx="3529329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90"/>
          <p:cNvSpPr txBox="1"/>
          <p:nvPr>
            <p:ph idx="1" type="body"/>
          </p:nvPr>
        </p:nvSpPr>
        <p:spPr>
          <a:xfrm>
            <a:off x="559168" y="1196096"/>
            <a:ext cx="4635500" cy="13150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1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90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0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90"/>
          <p:cNvSpPr txBox="1"/>
          <p:nvPr>
            <p:ph idx="12" type="sldNum"/>
          </p:nvPr>
        </p:nvSpPr>
        <p:spPr>
          <a:xfrm>
            <a:off x="5423001" y="3007598"/>
            <a:ext cx="3143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844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844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844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844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844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844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844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844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844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8445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89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91"/>
          <p:cNvSpPr txBox="1"/>
          <p:nvPr>
            <p:ph type="title"/>
          </p:nvPr>
        </p:nvSpPr>
        <p:spPr>
          <a:xfrm>
            <a:off x="2004390" y="113498"/>
            <a:ext cx="3529329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1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91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91"/>
          <p:cNvSpPr txBox="1"/>
          <p:nvPr>
            <p:ph idx="12" type="sldNum"/>
          </p:nvPr>
        </p:nvSpPr>
        <p:spPr>
          <a:xfrm>
            <a:off x="5423001" y="3007598"/>
            <a:ext cx="3143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844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844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844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844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844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844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844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844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844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8445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89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92"/>
          <p:cNvSpPr/>
          <p:nvPr/>
        </p:nvSpPr>
        <p:spPr>
          <a:xfrm>
            <a:off x="3805657" y="3017760"/>
            <a:ext cx="43180" cy="30480"/>
          </a:xfrm>
          <a:custGeom>
            <a:rect b="b" l="l" r="r" t="t"/>
            <a:pathLst>
              <a:path extrusionOk="0" h="30480" w="431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4" name="Google Shape;44;p192"/>
          <p:cNvSpPr/>
          <p:nvPr/>
        </p:nvSpPr>
        <p:spPr>
          <a:xfrm>
            <a:off x="3726040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5" name="Google Shape;45;p192"/>
          <p:cNvSpPr/>
          <p:nvPr/>
        </p:nvSpPr>
        <p:spPr>
          <a:xfrm>
            <a:off x="3903842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6" name="Google Shape;46;p192"/>
          <p:cNvSpPr/>
          <p:nvPr/>
        </p:nvSpPr>
        <p:spPr>
          <a:xfrm>
            <a:off x="4072139" y="3007448"/>
            <a:ext cx="64135" cy="50800"/>
          </a:xfrm>
          <a:custGeom>
            <a:rect b="b" l="l" r="r" t="t"/>
            <a:pathLst>
              <a:path extrusionOk="0" h="50800" w="64135">
                <a:moveTo>
                  <a:pt x="0" y="50800"/>
                </a:moveTo>
                <a:lnTo>
                  <a:pt x="43019" y="50800"/>
                </a:lnTo>
                <a:lnTo>
                  <a:pt x="43019" y="20434"/>
                </a:lnTo>
                <a:lnTo>
                  <a:pt x="0" y="20434"/>
                </a:lnTo>
                <a:lnTo>
                  <a:pt x="0" y="50800"/>
                </a:lnTo>
                <a:close/>
              </a:path>
              <a:path extrusionOk="0" h="50800" w="64135">
                <a:moveTo>
                  <a:pt x="10491" y="20320"/>
                </a:moveTo>
                <a:lnTo>
                  <a:pt x="10491" y="10160"/>
                </a:lnTo>
                <a:lnTo>
                  <a:pt x="53672" y="10160"/>
                </a:lnTo>
                <a:lnTo>
                  <a:pt x="53672" y="40640"/>
                </a:lnTo>
                <a:lnTo>
                  <a:pt x="43512" y="40640"/>
                </a:lnTo>
              </a:path>
              <a:path extrusionOk="0" h="50800" w="64135">
                <a:moveTo>
                  <a:pt x="20652" y="10160"/>
                </a:moveTo>
                <a:lnTo>
                  <a:pt x="20652" y="0"/>
                </a:lnTo>
                <a:lnTo>
                  <a:pt x="63832" y="0"/>
                </a:lnTo>
                <a:lnTo>
                  <a:pt x="63832" y="30480"/>
                </a:lnTo>
                <a:lnTo>
                  <a:pt x="53672" y="3048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7" name="Google Shape;47;p192"/>
          <p:cNvSpPr/>
          <p:nvPr/>
        </p:nvSpPr>
        <p:spPr>
          <a:xfrm>
            <a:off x="4008971" y="3013798"/>
            <a:ext cx="203200" cy="38100"/>
          </a:xfrm>
          <a:custGeom>
            <a:rect b="b" l="l" r="r" t="t"/>
            <a:pathLst>
              <a:path extrusionOk="0" h="38100" w="2032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extrusionOk="0" h="38100" w="2032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8" name="Google Shape;48;p192"/>
          <p:cNvSpPr/>
          <p:nvPr/>
        </p:nvSpPr>
        <p:spPr>
          <a:xfrm>
            <a:off x="4380790" y="3020148"/>
            <a:ext cx="38100" cy="0"/>
          </a:xfrm>
          <a:custGeom>
            <a:rect b="b" l="l" r="r" t="t"/>
            <a:pathLst>
              <a:path extrusionOk="0" h="120000"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9" name="Google Shape;49;p192"/>
          <p:cNvSpPr/>
          <p:nvPr/>
        </p:nvSpPr>
        <p:spPr>
          <a:xfrm>
            <a:off x="4291889" y="3013798"/>
            <a:ext cx="203200" cy="38100"/>
          </a:xfrm>
          <a:custGeom>
            <a:rect b="b" l="l" r="r" t="t"/>
            <a:pathLst>
              <a:path extrusionOk="0" h="38100" w="2032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extrusionOk="0" h="38100" w="2032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0" name="Google Shape;50;p192"/>
          <p:cNvSpPr/>
          <p:nvPr/>
        </p:nvSpPr>
        <p:spPr>
          <a:xfrm>
            <a:off x="4368090" y="3007448"/>
            <a:ext cx="50800" cy="50800"/>
          </a:xfrm>
          <a:custGeom>
            <a:rect b="b" l="l" r="r" t="t"/>
            <a:pathLst>
              <a:path extrusionOk="0" h="50800" w="50800">
                <a:moveTo>
                  <a:pt x="0" y="0"/>
                </a:moveTo>
                <a:lnTo>
                  <a:pt x="38100" y="0"/>
                </a:lnTo>
              </a:path>
              <a:path extrusionOk="0" h="50800" w="50800">
                <a:moveTo>
                  <a:pt x="12700" y="25400"/>
                </a:moveTo>
                <a:lnTo>
                  <a:pt x="50800" y="25400"/>
                </a:lnTo>
              </a:path>
              <a:path extrusionOk="0" h="50800" w="50800">
                <a:moveTo>
                  <a:pt x="0" y="38100"/>
                </a:moveTo>
                <a:lnTo>
                  <a:pt x="38100" y="38100"/>
                </a:lnTo>
              </a:path>
              <a:path extrusionOk="0" h="50800" w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noFill/>
          <a:ln cap="flat" cmpd="sng" w="9525">
            <a:solidFill>
              <a:srgbClr val="D6D6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1" name="Google Shape;51;p192"/>
          <p:cNvSpPr/>
          <p:nvPr/>
        </p:nvSpPr>
        <p:spPr>
          <a:xfrm>
            <a:off x="4651020" y="3007448"/>
            <a:ext cx="50800" cy="25400"/>
          </a:xfrm>
          <a:custGeom>
            <a:rect b="b" l="l" r="r" t="t"/>
            <a:pathLst>
              <a:path extrusionOk="0" h="25400" w="50800">
                <a:moveTo>
                  <a:pt x="0" y="0"/>
                </a:moveTo>
                <a:lnTo>
                  <a:pt x="38100" y="0"/>
                </a:lnTo>
              </a:path>
              <a:path extrusionOk="0" h="25400" w="50800">
                <a:moveTo>
                  <a:pt x="12700" y="12700"/>
                </a:moveTo>
                <a:lnTo>
                  <a:pt x="50800" y="12700"/>
                </a:lnTo>
              </a:path>
              <a:path extrusionOk="0" h="25400" w="50800">
                <a:moveTo>
                  <a:pt x="12700" y="25400"/>
                </a:moveTo>
                <a:lnTo>
                  <a:pt x="50800" y="2540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2" name="Google Shape;52;p192"/>
          <p:cNvSpPr/>
          <p:nvPr/>
        </p:nvSpPr>
        <p:spPr>
          <a:xfrm>
            <a:off x="4574819" y="3013798"/>
            <a:ext cx="203200" cy="38100"/>
          </a:xfrm>
          <a:custGeom>
            <a:rect b="b" l="l" r="r" t="t"/>
            <a:pathLst>
              <a:path extrusionOk="0" h="38100" w="2032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extrusionOk="0" h="38100" w="2032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3" name="Google Shape;53;p192"/>
          <p:cNvSpPr/>
          <p:nvPr/>
        </p:nvSpPr>
        <p:spPr>
          <a:xfrm>
            <a:off x="4651020" y="3045548"/>
            <a:ext cx="50800" cy="12700"/>
          </a:xfrm>
          <a:custGeom>
            <a:rect b="b" l="l" r="r" t="t"/>
            <a:pathLst>
              <a:path extrusionOk="0" h="12700" w="50800">
                <a:moveTo>
                  <a:pt x="0" y="0"/>
                </a:moveTo>
                <a:lnTo>
                  <a:pt x="38100" y="0"/>
                </a:lnTo>
              </a:path>
              <a:path extrusionOk="0" h="12700" w="50800">
                <a:moveTo>
                  <a:pt x="12700" y="12700"/>
                </a:moveTo>
                <a:lnTo>
                  <a:pt x="50800" y="12700"/>
                </a:lnTo>
              </a:path>
            </a:pathLst>
          </a:custGeom>
          <a:noFill/>
          <a:ln cap="flat" cmpd="sng" w="9525">
            <a:solidFill>
              <a:srgbClr val="D6D6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4" name="Google Shape;54;p192"/>
          <p:cNvSpPr/>
          <p:nvPr/>
        </p:nvSpPr>
        <p:spPr>
          <a:xfrm>
            <a:off x="4933938" y="3007448"/>
            <a:ext cx="50800" cy="50800"/>
          </a:xfrm>
          <a:custGeom>
            <a:rect b="b" l="l" r="r" t="t"/>
            <a:pathLst>
              <a:path extrusionOk="0" h="50800" w="50800">
                <a:moveTo>
                  <a:pt x="0" y="0"/>
                </a:moveTo>
                <a:lnTo>
                  <a:pt x="38100" y="0"/>
                </a:lnTo>
              </a:path>
              <a:path extrusionOk="0" h="50800" w="50800">
                <a:moveTo>
                  <a:pt x="12700" y="12700"/>
                </a:moveTo>
                <a:lnTo>
                  <a:pt x="50800" y="12700"/>
                </a:lnTo>
              </a:path>
              <a:path extrusionOk="0" h="50800" w="50800">
                <a:moveTo>
                  <a:pt x="12700" y="25400"/>
                </a:moveTo>
                <a:lnTo>
                  <a:pt x="50800" y="25400"/>
                </a:lnTo>
              </a:path>
              <a:path extrusionOk="0" h="50800" w="50800">
                <a:moveTo>
                  <a:pt x="0" y="38100"/>
                </a:moveTo>
                <a:lnTo>
                  <a:pt x="38100" y="38100"/>
                </a:lnTo>
              </a:path>
              <a:path extrusionOk="0" h="50800" w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5" name="Google Shape;55;p192"/>
          <p:cNvSpPr/>
          <p:nvPr/>
        </p:nvSpPr>
        <p:spPr>
          <a:xfrm>
            <a:off x="5247349" y="3037928"/>
            <a:ext cx="20320" cy="20320"/>
          </a:xfrm>
          <a:custGeom>
            <a:rect b="b" l="l" r="r" t="t"/>
            <a:pathLst>
              <a:path extrusionOk="0" h="20319" w="20320">
                <a:moveTo>
                  <a:pt x="0" y="0"/>
                </a:moveTo>
                <a:lnTo>
                  <a:pt x="20320" y="2032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6" name="Google Shape;56;p192"/>
          <p:cNvSpPr/>
          <p:nvPr/>
        </p:nvSpPr>
        <p:spPr>
          <a:xfrm>
            <a:off x="5220285" y="3011433"/>
            <a:ext cx="30480" cy="30480"/>
          </a:xfrm>
          <a:custGeom>
            <a:rect b="b" l="l" r="r" t="t"/>
            <a:pathLst>
              <a:path extrusionOk="0" h="30480" w="30479">
                <a:moveTo>
                  <a:pt x="30366" y="15183"/>
                </a:moveTo>
                <a:lnTo>
                  <a:pt x="30366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6" y="23568"/>
                </a:lnTo>
                <a:lnTo>
                  <a:pt x="30366" y="15183"/>
                </a:lnTo>
                <a:close/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7" name="Google Shape;57;p192"/>
          <p:cNvSpPr/>
          <p:nvPr/>
        </p:nvSpPr>
        <p:spPr>
          <a:xfrm>
            <a:off x="5125427" y="3007448"/>
            <a:ext cx="233679" cy="50800"/>
          </a:xfrm>
          <a:custGeom>
            <a:rect b="b" l="l" r="r" t="t"/>
            <a:pathLst>
              <a:path extrusionOk="0" h="50800" w="233679">
                <a:moveTo>
                  <a:pt x="40640" y="50800"/>
                </a:moveTo>
                <a:lnTo>
                  <a:pt x="50400" y="48796"/>
                </a:lnTo>
                <a:lnTo>
                  <a:pt x="58488" y="43339"/>
                </a:lnTo>
                <a:lnTo>
                  <a:pt x="64002" y="35262"/>
                </a:lnTo>
                <a:lnTo>
                  <a:pt x="66040" y="25400"/>
                </a:lnTo>
                <a:lnTo>
                  <a:pt x="64036" y="15537"/>
                </a:lnTo>
                <a:lnTo>
                  <a:pt x="58579" y="7461"/>
                </a:lnTo>
                <a:lnTo>
                  <a:pt x="50502" y="2004"/>
                </a:lnTo>
                <a:lnTo>
                  <a:pt x="40640" y="0"/>
                </a:lnTo>
                <a:lnTo>
                  <a:pt x="30778" y="2004"/>
                </a:lnTo>
                <a:lnTo>
                  <a:pt x="22701" y="7461"/>
                </a:lnTo>
                <a:lnTo>
                  <a:pt x="17244" y="15537"/>
                </a:lnTo>
                <a:lnTo>
                  <a:pt x="15240" y="25400"/>
                </a:lnTo>
              </a:path>
              <a:path extrusionOk="0" h="50800" w="233679">
                <a:moveTo>
                  <a:pt x="30480" y="17780"/>
                </a:moveTo>
                <a:lnTo>
                  <a:pt x="15240" y="30480"/>
                </a:lnTo>
                <a:lnTo>
                  <a:pt x="0" y="17780"/>
                </a:lnTo>
              </a:path>
              <a:path extrusionOk="0" h="50800" w="233679">
                <a:moveTo>
                  <a:pt x="193042" y="50800"/>
                </a:moveTo>
                <a:lnTo>
                  <a:pt x="183179" y="48796"/>
                </a:lnTo>
                <a:lnTo>
                  <a:pt x="175103" y="43339"/>
                </a:lnTo>
                <a:lnTo>
                  <a:pt x="169646" y="35262"/>
                </a:lnTo>
                <a:lnTo>
                  <a:pt x="167642" y="25400"/>
                </a:lnTo>
                <a:lnTo>
                  <a:pt x="169646" y="15537"/>
                </a:lnTo>
                <a:lnTo>
                  <a:pt x="175103" y="7461"/>
                </a:lnTo>
                <a:lnTo>
                  <a:pt x="183179" y="2004"/>
                </a:lnTo>
                <a:lnTo>
                  <a:pt x="193042" y="0"/>
                </a:lnTo>
                <a:lnTo>
                  <a:pt x="202904" y="2004"/>
                </a:lnTo>
                <a:lnTo>
                  <a:pt x="210981" y="7461"/>
                </a:lnTo>
                <a:lnTo>
                  <a:pt x="216438" y="15537"/>
                </a:lnTo>
                <a:lnTo>
                  <a:pt x="218442" y="25400"/>
                </a:lnTo>
              </a:path>
              <a:path extrusionOk="0" h="50800" w="233679">
                <a:moveTo>
                  <a:pt x="233682" y="17780"/>
                </a:moveTo>
                <a:lnTo>
                  <a:pt x="218442" y="30480"/>
                </a:lnTo>
                <a:lnTo>
                  <a:pt x="203202" y="1778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58" name="Google Shape;58;p1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5759996" cy="48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594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92"/>
          <p:cNvSpPr txBox="1"/>
          <p:nvPr>
            <p:ph type="ctrTitle"/>
          </p:nvPr>
        </p:nvSpPr>
        <p:spPr>
          <a:xfrm>
            <a:off x="504393" y="100849"/>
            <a:ext cx="2621915" cy="880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92"/>
          <p:cNvSpPr txBox="1"/>
          <p:nvPr>
            <p:ph idx="1" type="subTitle"/>
          </p:nvPr>
        </p:nvSpPr>
        <p:spPr>
          <a:xfrm>
            <a:off x="864870" y="1817116"/>
            <a:ext cx="4036060" cy="8112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1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92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2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92"/>
          <p:cNvSpPr txBox="1"/>
          <p:nvPr>
            <p:ph idx="12" type="sldNum"/>
          </p:nvPr>
        </p:nvSpPr>
        <p:spPr>
          <a:xfrm>
            <a:off x="5423001" y="3007598"/>
            <a:ext cx="3143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844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844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844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844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844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844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844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844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844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8445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89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3"/>
          <p:cNvSpPr/>
          <p:nvPr/>
        </p:nvSpPr>
        <p:spPr>
          <a:xfrm>
            <a:off x="3805657" y="3017760"/>
            <a:ext cx="43180" cy="30480"/>
          </a:xfrm>
          <a:custGeom>
            <a:rect b="b" l="l" r="r" t="t"/>
            <a:pathLst>
              <a:path extrusionOk="0" h="30480" w="431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7" name="Google Shape;67;p193"/>
          <p:cNvSpPr/>
          <p:nvPr/>
        </p:nvSpPr>
        <p:spPr>
          <a:xfrm>
            <a:off x="3726040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8" name="Google Shape;68;p193"/>
          <p:cNvSpPr/>
          <p:nvPr/>
        </p:nvSpPr>
        <p:spPr>
          <a:xfrm>
            <a:off x="3903842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9" name="Google Shape;69;p193"/>
          <p:cNvSpPr/>
          <p:nvPr/>
        </p:nvSpPr>
        <p:spPr>
          <a:xfrm>
            <a:off x="4072139" y="3007448"/>
            <a:ext cx="64135" cy="50800"/>
          </a:xfrm>
          <a:custGeom>
            <a:rect b="b" l="l" r="r" t="t"/>
            <a:pathLst>
              <a:path extrusionOk="0" h="50800" w="64135">
                <a:moveTo>
                  <a:pt x="0" y="50800"/>
                </a:moveTo>
                <a:lnTo>
                  <a:pt x="43019" y="50800"/>
                </a:lnTo>
                <a:lnTo>
                  <a:pt x="43019" y="20434"/>
                </a:lnTo>
                <a:lnTo>
                  <a:pt x="0" y="20434"/>
                </a:lnTo>
                <a:lnTo>
                  <a:pt x="0" y="50800"/>
                </a:lnTo>
                <a:close/>
              </a:path>
              <a:path extrusionOk="0" h="50800" w="64135">
                <a:moveTo>
                  <a:pt x="10491" y="20320"/>
                </a:moveTo>
                <a:lnTo>
                  <a:pt x="10491" y="10160"/>
                </a:lnTo>
                <a:lnTo>
                  <a:pt x="53672" y="10160"/>
                </a:lnTo>
                <a:lnTo>
                  <a:pt x="53672" y="40640"/>
                </a:lnTo>
                <a:lnTo>
                  <a:pt x="43512" y="40640"/>
                </a:lnTo>
              </a:path>
              <a:path extrusionOk="0" h="50800" w="64135">
                <a:moveTo>
                  <a:pt x="20652" y="10160"/>
                </a:moveTo>
                <a:lnTo>
                  <a:pt x="20652" y="0"/>
                </a:lnTo>
                <a:lnTo>
                  <a:pt x="63832" y="0"/>
                </a:lnTo>
                <a:lnTo>
                  <a:pt x="63832" y="30480"/>
                </a:lnTo>
                <a:lnTo>
                  <a:pt x="53672" y="3048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0" name="Google Shape;70;p193"/>
          <p:cNvSpPr/>
          <p:nvPr/>
        </p:nvSpPr>
        <p:spPr>
          <a:xfrm>
            <a:off x="4008971" y="3013798"/>
            <a:ext cx="203200" cy="38100"/>
          </a:xfrm>
          <a:custGeom>
            <a:rect b="b" l="l" r="r" t="t"/>
            <a:pathLst>
              <a:path extrusionOk="0" h="38100" w="2032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extrusionOk="0" h="38100" w="2032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1" name="Google Shape;71;p193"/>
          <p:cNvSpPr/>
          <p:nvPr/>
        </p:nvSpPr>
        <p:spPr>
          <a:xfrm>
            <a:off x="4380790" y="3020148"/>
            <a:ext cx="38100" cy="0"/>
          </a:xfrm>
          <a:custGeom>
            <a:rect b="b" l="l" r="r" t="t"/>
            <a:pathLst>
              <a:path extrusionOk="0" h="120000"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2" name="Google Shape;72;p193"/>
          <p:cNvSpPr/>
          <p:nvPr/>
        </p:nvSpPr>
        <p:spPr>
          <a:xfrm>
            <a:off x="4291889" y="3013798"/>
            <a:ext cx="203200" cy="38100"/>
          </a:xfrm>
          <a:custGeom>
            <a:rect b="b" l="l" r="r" t="t"/>
            <a:pathLst>
              <a:path extrusionOk="0" h="38100" w="2032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extrusionOk="0" h="38100" w="2032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3" name="Google Shape;73;p193"/>
          <p:cNvSpPr/>
          <p:nvPr/>
        </p:nvSpPr>
        <p:spPr>
          <a:xfrm>
            <a:off x="4368090" y="3007448"/>
            <a:ext cx="50800" cy="50800"/>
          </a:xfrm>
          <a:custGeom>
            <a:rect b="b" l="l" r="r" t="t"/>
            <a:pathLst>
              <a:path extrusionOk="0" h="50800" w="50800">
                <a:moveTo>
                  <a:pt x="0" y="0"/>
                </a:moveTo>
                <a:lnTo>
                  <a:pt x="38100" y="0"/>
                </a:lnTo>
              </a:path>
              <a:path extrusionOk="0" h="50800" w="50800">
                <a:moveTo>
                  <a:pt x="12700" y="25400"/>
                </a:moveTo>
                <a:lnTo>
                  <a:pt x="50800" y="25400"/>
                </a:lnTo>
              </a:path>
              <a:path extrusionOk="0" h="50800" w="50800">
                <a:moveTo>
                  <a:pt x="0" y="38100"/>
                </a:moveTo>
                <a:lnTo>
                  <a:pt x="38100" y="38100"/>
                </a:lnTo>
              </a:path>
              <a:path extrusionOk="0" h="50800" w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noFill/>
          <a:ln cap="flat" cmpd="sng" w="9525">
            <a:solidFill>
              <a:srgbClr val="D6D6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4" name="Google Shape;74;p193"/>
          <p:cNvSpPr/>
          <p:nvPr/>
        </p:nvSpPr>
        <p:spPr>
          <a:xfrm>
            <a:off x="4651020" y="3007448"/>
            <a:ext cx="50800" cy="25400"/>
          </a:xfrm>
          <a:custGeom>
            <a:rect b="b" l="l" r="r" t="t"/>
            <a:pathLst>
              <a:path extrusionOk="0" h="25400" w="50800">
                <a:moveTo>
                  <a:pt x="0" y="0"/>
                </a:moveTo>
                <a:lnTo>
                  <a:pt x="38100" y="0"/>
                </a:lnTo>
              </a:path>
              <a:path extrusionOk="0" h="25400" w="50800">
                <a:moveTo>
                  <a:pt x="12700" y="12700"/>
                </a:moveTo>
                <a:lnTo>
                  <a:pt x="50800" y="12700"/>
                </a:lnTo>
              </a:path>
              <a:path extrusionOk="0" h="25400" w="50800">
                <a:moveTo>
                  <a:pt x="12700" y="25400"/>
                </a:moveTo>
                <a:lnTo>
                  <a:pt x="50800" y="2540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5" name="Google Shape;75;p193"/>
          <p:cNvSpPr/>
          <p:nvPr/>
        </p:nvSpPr>
        <p:spPr>
          <a:xfrm>
            <a:off x="4574819" y="3013798"/>
            <a:ext cx="203200" cy="38100"/>
          </a:xfrm>
          <a:custGeom>
            <a:rect b="b" l="l" r="r" t="t"/>
            <a:pathLst>
              <a:path extrusionOk="0" h="38100" w="2032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extrusionOk="0" h="38100" w="2032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6" name="Google Shape;76;p193"/>
          <p:cNvSpPr/>
          <p:nvPr/>
        </p:nvSpPr>
        <p:spPr>
          <a:xfrm>
            <a:off x="4651020" y="3045548"/>
            <a:ext cx="50800" cy="12700"/>
          </a:xfrm>
          <a:custGeom>
            <a:rect b="b" l="l" r="r" t="t"/>
            <a:pathLst>
              <a:path extrusionOk="0" h="12700" w="50800">
                <a:moveTo>
                  <a:pt x="0" y="0"/>
                </a:moveTo>
                <a:lnTo>
                  <a:pt x="38100" y="0"/>
                </a:lnTo>
              </a:path>
              <a:path extrusionOk="0" h="12700" w="50800">
                <a:moveTo>
                  <a:pt x="12700" y="12700"/>
                </a:moveTo>
                <a:lnTo>
                  <a:pt x="50800" y="12700"/>
                </a:lnTo>
              </a:path>
            </a:pathLst>
          </a:custGeom>
          <a:noFill/>
          <a:ln cap="flat" cmpd="sng" w="9525">
            <a:solidFill>
              <a:srgbClr val="D6D6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7" name="Google Shape;77;p193"/>
          <p:cNvSpPr/>
          <p:nvPr/>
        </p:nvSpPr>
        <p:spPr>
          <a:xfrm>
            <a:off x="4933938" y="3007448"/>
            <a:ext cx="50800" cy="50800"/>
          </a:xfrm>
          <a:custGeom>
            <a:rect b="b" l="l" r="r" t="t"/>
            <a:pathLst>
              <a:path extrusionOk="0" h="50800" w="50800">
                <a:moveTo>
                  <a:pt x="0" y="0"/>
                </a:moveTo>
                <a:lnTo>
                  <a:pt x="38100" y="0"/>
                </a:lnTo>
              </a:path>
              <a:path extrusionOk="0" h="50800" w="50800">
                <a:moveTo>
                  <a:pt x="12700" y="12700"/>
                </a:moveTo>
                <a:lnTo>
                  <a:pt x="50800" y="12700"/>
                </a:lnTo>
              </a:path>
              <a:path extrusionOk="0" h="50800" w="50800">
                <a:moveTo>
                  <a:pt x="12700" y="25400"/>
                </a:moveTo>
                <a:lnTo>
                  <a:pt x="50800" y="25400"/>
                </a:lnTo>
              </a:path>
              <a:path extrusionOk="0" h="50800" w="50800">
                <a:moveTo>
                  <a:pt x="0" y="38100"/>
                </a:moveTo>
                <a:lnTo>
                  <a:pt x="38100" y="38100"/>
                </a:lnTo>
              </a:path>
              <a:path extrusionOk="0" h="50800" w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8" name="Google Shape;78;p193"/>
          <p:cNvSpPr/>
          <p:nvPr/>
        </p:nvSpPr>
        <p:spPr>
          <a:xfrm>
            <a:off x="5247349" y="3037928"/>
            <a:ext cx="20320" cy="20320"/>
          </a:xfrm>
          <a:custGeom>
            <a:rect b="b" l="l" r="r" t="t"/>
            <a:pathLst>
              <a:path extrusionOk="0" h="20319" w="20320">
                <a:moveTo>
                  <a:pt x="0" y="0"/>
                </a:moveTo>
                <a:lnTo>
                  <a:pt x="20320" y="2032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9" name="Google Shape;79;p193"/>
          <p:cNvSpPr/>
          <p:nvPr/>
        </p:nvSpPr>
        <p:spPr>
          <a:xfrm>
            <a:off x="5220285" y="3011433"/>
            <a:ext cx="30480" cy="30480"/>
          </a:xfrm>
          <a:custGeom>
            <a:rect b="b" l="l" r="r" t="t"/>
            <a:pathLst>
              <a:path extrusionOk="0" h="30480" w="30479">
                <a:moveTo>
                  <a:pt x="30366" y="15183"/>
                </a:moveTo>
                <a:lnTo>
                  <a:pt x="30366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6" y="23568"/>
                </a:lnTo>
                <a:lnTo>
                  <a:pt x="30366" y="15183"/>
                </a:lnTo>
                <a:close/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0" name="Google Shape;80;p193"/>
          <p:cNvSpPr/>
          <p:nvPr/>
        </p:nvSpPr>
        <p:spPr>
          <a:xfrm>
            <a:off x="5125427" y="3007448"/>
            <a:ext cx="233679" cy="50800"/>
          </a:xfrm>
          <a:custGeom>
            <a:rect b="b" l="l" r="r" t="t"/>
            <a:pathLst>
              <a:path extrusionOk="0" h="50800" w="233679">
                <a:moveTo>
                  <a:pt x="40640" y="50800"/>
                </a:moveTo>
                <a:lnTo>
                  <a:pt x="50400" y="48796"/>
                </a:lnTo>
                <a:lnTo>
                  <a:pt x="58488" y="43339"/>
                </a:lnTo>
                <a:lnTo>
                  <a:pt x="64002" y="35262"/>
                </a:lnTo>
                <a:lnTo>
                  <a:pt x="66040" y="25400"/>
                </a:lnTo>
                <a:lnTo>
                  <a:pt x="64036" y="15537"/>
                </a:lnTo>
                <a:lnTo>
                  <a:pt x="58579" y="7461"/>
                </a:lnTo>
                <a:lnTo>
                  <a:pt x="50502" y="2004"/>
                </a:lnTo>
                <a:lnTo>
                  <a:pt x="40640" y="0"/>
                </a:lnTo>
                <a:lnTo>
                  <a:pt x="30778" y="2004"/>
                </a:lnTo>
                <a:lnTo>
                  <a:pt x="22701" y="7461"/>
                </a:lnTo>
                <a:lnTo>
                  <a:pt x="17244" y="15537"/>
                </a:lnTo>
                <a:lnTo>
                  <a:pt x="15240" y="25400"/>
                </a:lnTo>
              </a:path>
              <a:path extrusionOk="0" h="50800" w="233679">
                <a:moveTo>
                  <a:pt x="30480" y="17780"/>
                </a:moveTo>
                <a:lnTo>
                  <a:pt x="15240" y="30480"/>
                </a:lnTo>
                <a:lnTo>
                  <a:pt x="0" y="17780"/>
                </a:lnTo>
              </a:path>
              <a:path extrusionOk="0" h="50800" w="233679">
                <a:moveTo>
                  <a:pt x="193042" y="50800"/>
                </a:moveTo>
                <a:lnTo>
                  <a:pt x="183179" y="48796"/>
                </a:lnTo>
                <a:lnTo>
                  <a:pt x="175103" y="43339"/>
                </a:lnTo>
                <a:lnTo>
                  <a:pt x="169646" y="35262"/>
                </a:lnTo>
                <a:lnTo>
                  <a:pt x="167642" y="25400"/>
                </a:lnTo>
                <a:lnTo>
                  <a:pt x="169646" y="15537"/>
                </a:lnTo>
                <a:lnTo>
                  <a:pt x="175103" y="7461"/>
                </a:lnTo>
                <a:lnTo>
                  <a:pt x="183179" y="2004"/>
                </a:lnTo>
                <a:lnTo>
                  <a:pt x="193042" y="0"/>
                </a:lnTo>
                <a:lnTo>
                  <a:pt x="202904" y="2004"/>
                </a:lnTo>
                <a:lnTo>
                  <a:pt x="210981" y="7461"/>
                </a:lnTo>
                <a:lnTo>
                  <a:pt x="216438" y="15537"/>
                </a:lnTo>
                <a:lnTo>
                  <a:pt x="218442" y="25400"/>
                </a:lnTo>
              </a:path>
              <a:path extrusionOk="0" h="50800" w="233679">
                <a:moveTo>
                  <a:pt x="233682" y="17780"/>
                </a:moveTo>
                <a:lnTo>
                  <a:pt x="218442" y="30480"/>
                </a:lnTo>
                <a:lnTo>
                  <a:pt x="203202" y="1778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81" name="Google Shape;81;p1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5759996" cy="48082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93"/>
          <p:cNvSpPr/>
          <p:nvPr/>
        </p:nvSpPr>
        <p:spPr>
          <a:xfrm>
            <a:off x="896729" y="2555430"/>
            <a:ext cx="1818005" cy="0"/>
          </a:xfrm>
          <a:custGeom>
            <a:rect b="b" l="l" r="r" t="t"/>
            <a:pathLst>
              <a:path extrusionOk="0" h="120000" w="1818005">
                <a:moveTo>
                  <a:pt x="0" y="0"/>
                </a:moveTo>
                <a:lnTo>
                  <a:pt x="1817736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3" name="Google Shape;83;p193"/>
          <p:cNvSpPr/>
          <p:nvPr/>
        </p:nvSpPr>
        <p:spPr>
          <a:xfrm>
            <a:off x="2709405" y="2536451"/>
            <a:ext cx="50800" cy="38100"/>
          </a:xfrm>
          <a:custGeom>
            <a:rect b="b" l="l" r="r" t="t"/>
            <a:pathLst>
              <a:path extrusionOk="0" h="38100" w="50800">
                <a:moveTo>
                  <a:pt x="0" y="0"/>
                </a:moveTo>
                <a:lnTo>
                  <a:pt x="0" y="37957"/>
                </a:lnTo>
                <a:lnTo>
                  <a:pt x="12415" y="31611"/>
                </a:lnTo>
                <a:lnTo>
                  <a:pt x="25937" y="26095"/>
                </a:lnTo>
                <a:lnTo>
                  <a:pt x="39143" y="21766"/>
                </a:lnTo>
                <a:lnTo>
                  <a:pt x="50609" y="18978"/>
                </a:lnTo>
                <a:lnTo>
                  <a:pt x="39143" y="16191"/>
                </a:lnTo>
                <a:lnTo>
                  <a:pt x="25937" y="11861"/>
                </a:lnTo>
                <a:lnTo>
                  <a:pt x="12415" y="6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4" name="Google Shape;84;p193"/>
          <p:cNvSpPr/>
          <p:nvPr/>
        </p:nvSpPr>
        <p:spPr>
          <a:xfrm>
            <a:off x="599988" y="2555430"/>
            <a:ext cx="202565" cy="0"/>
          </a:xfrm>
          <a:custGeom>
            <a:rect b="b" l="l" r="r" t="t"/>
            <a:pathLst>
              <a:path extrusionOk="0" h="120000" w="202565">
                <a:moveTo>
                  <a:pt x="0" y="0"/>
                </a:moveTo>
                <a:lnTo>
                  <a:pt x="202161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5" name="Google Shape;85;p193"/>
          <p:cNvSpPr/>
          <p:nvPr/>
        </p:nvSpPr>
        <p:spPr>
          <a:xfrm>
            <a:off x="599988" y="2530125"/>
            <a:ext cx="0" cy="50800"/>
          </a:xfrm>
          <a:custGeom>
            <a:rect b="b" l="l" r="r" t="t"/>
            <a:pathLst>
              <a:path extrusionOk="0" h="50800" w="120000">
                <a:moveTo>
                  <a:pt x="0" y="0"/>
                </a:moveTo>
                <a:lnTo>
                  <a:pt x="0" y="50610"/>
                </a:lnTo>
              </a:path>
            </a:pathLst>
          </a:custGeom>
          <a:noFill/>
          <a:ln cap="flat" cmpd="sng" w="10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6" name="Google Shape;86;p193"/>
          <p:cNvSpPr txBox="1"/>
          <p:nvPr>
            <p:ph type="title"/>
          </p:nvPr>
        </p:nvSpPr>
        <p:spPr>
          <a:xfrm>
            <a:off x="2004390" y="113498"/>
            <a:ext cx="3529329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93"/>
          <p:cNvSpPr txBox="1"/>
          <p:nvPr>
            <p:ph idx="1" type="body"/>
          </p:nvPr>
        </p:nvSpPr>
        <p:spPr>
          <a:xfrm>
            <a:off x="288290" y="746315"/>
            <a:ext cx="2508123" cy="2141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93"/>
          <p:cNvSpPr txBox="1"/>
          <p:nvPr>
            <p:ph idx="2" type="body"/>
          </p:nvPr>
        </p:nvSpPr>
        <p:spPr>
          <a:xfrm>
            <a:off x="2969387" y="746315"/>
            <a:ext cx="2508123" cy="2141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93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93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93"/>
          <p:cNvSpPr txBox="1"/>
          <p:nvPr>
            <p:ph idx="12" type="sldNum"/>
          </p:nvPr>
        </p:nvSpPr>
        <p:spPr>
          <a:xfrm>
            <a:off x="5423001" y="3007598"/>
            <a:ext cx="3143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844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844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844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844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844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844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844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844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844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8445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89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8"/>
          <p:cNvSpPr/>
          <p:nvPr/>
        </p:nvSpPr>
        <p:spPr>
          <a:xfrm>
            <a:off x="3805657" y="3017760"/>
            <a:ext cx="43180" cy="30480"/>
          </a:xfrm>
          <a:custGeom>
            <a:rect b="b" l="l" r="r" t="t"/>
            <a:pathLst>
              <a:path extrusionOk="0" h="30480" w="431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" name="Google Shape;7;p188"/>
          <p:cNvSpPr/>
          <p:nvPr/>
        </p:nvSpPr>
        <p:spPr>
          <a:xfrm>
            <a:off x="3726040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" name="Google Shape;8;p188"/>
          <p:cNvSpPr/>
          <p:nvPr/>
        </p:nvSpPr>
        <p:spPr>
          <a:xfrm>
            <a:off x="3903842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" name="Google Shape;9;p188"/>
          <p:cNvSpPr/>
          <p:nvPr/>
        </p:nvSpPr>
        <p:spPr>
          <a:xfrm>
            <a:off x="4072139" y="3007448"/>
            <a:ext cx="64135" cy="50800"/>
          </a:xfrm>
          <a:custGeom>
            <a:rect b="b" l="l" r="r" t="t"/>
            <a:pathLst>
              <a:path extrusionOk="0" h="50800" w="64135">
                <a:moveTo>
                  <a:pt x="0" y="50800"/>
                </a:moveTo>
                <a:lnTo>
                  <a:pt x="43019" y="50800"/>
                </a:lnTo>
                <a:lnTo>
                  <a:pt x="43019" y="20434"/>
                </a:lnTo>
                <a:lnTo>
                  <a:pt x="0" y="20434"/>
                </a:lnTo>
                <a:lnTo>
                  <a:pt x="0" y="50800"/>
                </a:lnTo>
                <a:close/>
              </a:path>
              <a:path extrusionOk="0" h="50800" w="64135">
                <a:moveTo>
                  <a:pt x="10491" y="20320"/>
                </a:moveTo>
                <a:lnTo>
                  <a:pt x="10491" y="10160"/>
                </a:lnTo>
                <a:lnTo>
                  <a:pt x="53672" y="10160"/>
                </a:lnTo>
                <a:lnTo>
                  <a:pt x="53672" y="40640"/>
                </a:lnTo>
                <a:lnTo>
                  <a:pt x="43512" y="40640"/>
                </a:lnTo>
              </a:path>
              <a:path extrusionOk="0" h="50800" w="64135">
                <a:moveTo>
                  <a:pt x="20652" y="10160"/>
                </a:moveTo>
                <a:lnTo>
                  <a:pt x="20652" y="0"/>
                </a:lnTo>
                <a:lnTo>
                  <a:pt x="63832" y="0"/>
                </a:lnTo>
                <a:lnTo>
                  <a:pt x="63832" y="30480"/>
                </a:lnTo>
                <a:lnTo>
                  <a:pt x="53672" y="3048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" name="Google Shape;10;p188"/>
          <p:cNvSpPr/>
          <p:nvPr/>
        </p:nvSpPr>
        <p:spPr>
          <a:xfrm>
            <a:off x="4008971" y="3013798"/>
            <a:ext cx="203200" cy="38100"/>
          </a:xfrm>
          <a:custGeom>
            <a:rect b="b" l="l" r="r" t="t"/>
            <a:pathLst>
              <a:path extrusionOk="0" h="38100" w="2032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extrusionOk="0" h="38100" w="2032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" name="Google Shape;11;p188"/>
          <p:cNvSpPr/>
          <p:nvPr/>
        </p:nvSpPr>
        <p:spPr>
          <a:xfrm>
            <a:off x="4380790" y="3020148"/>
            <a:ext cx="38100" cy="0"/>
          </a:xfrm>
          <a:custGeom>
            <a:rect b="b" l="l" r="r" t="t"/>
            <a:pathLst>
              <a:path extrusionOk="0" h="120000"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" name="Google Shape;12;p188"/>
          <p:cNvSpPr/>
          <p:nvPr/>
        </p:nvSpPr>
        <p:spPr>
          <a:xfrm>
            <a:off x="4291889" y="3013798"/>
            <a:ext cx="203200" cy="38100"/>
          </a:xfrm>
          <a:custGeom>
            <a:rect b="b" l="l" r="r" t="t"/>
            <a:pathLst>
              <a:path extrusionOk="0" h="38100" w="2032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extrusionOk="0" h="38100" w="2032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" name="Google Shape;13;p188"/>
          <p:cNvSpPr/>
          <p:nvPr/>
        </p:nvSpPr>
        <p:spPr>
          <a:xfrm>
            <a:off x="4368090" y="3007448"/>
            <a:ext cx="50800" cy="50800"/>
          </a:xfrm>
          <a:custGeom>
            <a:rect b="b" l="l" r="r" t="t"/>
            <a:pathLst>
              <a:path extrusionOk="0" h="50800" w="50800">
                <a:moveTo>
                  <a:pt x="0" y="0"/>
                </a:moveTo>
                <a:lnTo>
                  <a:pt x="38100" y="0"/>
                </a:lnTo>
              </a:path>
              <a:path extrusionOk="0" h="50800" w="50800">
                <a:moveTo>
                  <a:pt x="12700" y="25400"/>
                </a:moveTo>
                <a:lnTo>
                  <a:pt x="50800" y="25400"/>
                </a:lnTo>
              </a:path>
              <a:path extrusionOk="0" h="50800" w="50800">
                <a:moveTo>
                  <a:pt x="0" y="38100"/>
                </a:moveTo>
                <a:lnTo>
                  <a:pt x="38100" y="38100"/>
                </a:lnTo>
              </a:path>
              <a:path extrusionOk="0" h="50800" w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noFill/>
          <a:ln cap="flat" cmpd="sng" w="9525">
            <a:solidFill>
              <a:srgbClr val="D6D6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" name="Google Shape;14;p188"/>
          <p:cNvSpPr/>
          <p:nvPr/>
        </p:nvSpPr>
        <p:spPr>
          <a:xfrm>
            <a:off x="4651020" y="3007448"/>
            <a:ext cx="50800" cy="25400"/>
          </a:xfrm>
          <a:custGeom>
            <a:rect b="b" l="l" r="r" t="t"/>
            <a:pathLst>
              <a:path extrusionOk="0" h="25400" w="50800">
                <a:moveTo>
                  <a:pt x="0" y="0"/>
                </a:moveTo>
                <a:lnTo>
                  <a:pt x="38100" y="0"/>
                </a:lnTo>
              </a:path>
              <a:path extrusionOk="0" h="25400" w="50800">
                <a:moveTo>
                  <a:pt x="12700" y="12700"/>
                </a:moveTo>
                <a:lnTo>
                  <a:pt x="50800" y="12700"/>
                </a:lnTo>
              </a:path>
              <a:path extrusionOk="0" h="25400" w="50800">
                <a:moveTo>
                  <a:pt x="12700" y="25400"/>
                </a:moveTo>
                <a:lnTo>
                  <a:pt x="50800" y="2540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" name="Google Shape;15;p188"/>
          <p:cNvSpPr/>
          <p:nvPr/>
        </p:nvSpPr>
        <p:spPr>
          <a:xfrm>
            <a:off x="4574819" y="3013798"/>
            <a:ext cx="203200" cy="38100"/>
          </a:xfrm>
          <a:custGeom>
            <a:rect b="b" l="l" r="r" t="t"/>
            <a:pathLst>
              <a:path extrusionOk="0" h="38100" w="2032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extrusionOk="0" h="38100" w="2032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" name="Google Shape;16;p188"/>
          <p:cNvSpPr/>
          <p:nvPr/>
        </p:nvSpPr>
        <p:spPr>
          <a:xfrm>
            <a:off x="4651020" y="3045548"/>
            <a:ext cx="50800" cy="12700"/>
          </a:xfrm>
          <a:custGeom>
            <a:rect b="b" l="l" r="r" t="t"/>
            <a:pathLst>
              <a:path extrusionOk="0" h="12700" w="50800">
                <a:moveTo>
                  <a:pt x="0" y="0"/>
                </a:moveTo>
                <a:lnTo>
                  <a:pt x="38100" y="0"/>
                </a:lnTo>
              </a:path>
              <a:path extrusionOk="0" h="12700" w="50800">
                <a:moveTo>
                  <a:pt x="12700" y="12700"/>
                </a:moveTo>
                <a:lnTo>
                  <a:pt x="50800" y="12700"/>
                </a:lnTo>
              </a:path>
            </a:pathLst>
          </a:custGeom>
          <a:noFill/>
          <a:ln cap="flat" cmpd="sng" w="9525">
            <a:solidFill>
              <a:srgbClr val="D6D6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" name="Google Shape;17;p188"/>
          <p:cNvSpPr/>
          <p:nvPr/>
        </p:nvSpPr>
        <p:spPr>
          <a:xfrm>
            <a:off x="4933938" y="3007448"/>
            <a:ext cx="50800" cy="50800"/>
          </a:xfrm>
          <a:custGeom>
            <a:rect b="b" l="l" r="r" t="t"/>
            <a:pathLst>
              <a:path extrusionOk="0" h="50800" w="50800">
                <a:moveTo>
                  <a:pt x="0" y="0"/>
                </a:moveTo>
                <a:lnTo>
                  <a:pt x="38100" y="0"/>
                </a:lnTo>
              </a:path>
              <a:path extrusionOk="0" h="50800" w="50800">
                <a:moveTo>
                  <a:pt x="12700" y="12700"/>
                </a:moveTo>
                <a:lnTo>
                  <a:pt x="50800" y="12700"/>
                </a:lnTo>
              </a:path>
              <a:path extrusionOk="0" h="50800" w="50800">
                <a:moveTo>
                  <a:pt x="12700" y="25400"/>
                </a:moveTo>
                <a:lnTo>
                  <a:pt x="50800" y="25400"/>
                </a:lnTo>
              </a:path>
              <a:path extrusionOk="0" h="50800" w="50800">
                <a:moveTo>
                  <a:pt x="0" y="38100"/>
                </a:moveTo>
                <a:lnTo>
                  <a:pt x="38100" y="38100"/>
                </a:lnTo>
              </a:path>
              <a:path extrusionOk="0" h="50800" w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" name="Google Shape;18;p188"/>
          <p:cNvSpPr/>
          <p:nvPr/>
        </p:nvSpPr>
        <p:spPr>
          <a:xfrm>
            <a:off x="5247349" y="3037928"/>
            <a:ext cx="20320" cy="20320"/>
          </a:xfrm>
          <a:custGeom>
            <a:rect b="b" l="l" r="r" t="t"/>
            <a:pathLst>
              <a:path extrusionOk="0" h="20319" w="20320">
                <a:moveTo>
                  <a:pt x="0" y="0"/>
                </a:moveTo>
                <a:lnTo>
                  <a:pt x="20320" y="2032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" name="Google Shape;19;p188"/>
          <p:cNvSpPr/>
          <p:nvPr/>
        </p:nvSpPr>
        <p:spPr>
          <a:xfrm>
            <a:off x="5220285" y="3011433"/>
            <a:ext cx="30480" cy="30480"/>
          </a:xfrm>
          <a:custGeom>
            <a:rect b="b" l="l" r="r" t="t"/>
            <a:pathLst>
              <a:path extrusionOk="0" h="30480" w="30479">
                <a:moveTo>
                  <a:pt x="30366" y="15183"/>
                </a:moveTo>
                <a:lnTo>
                  <a:pt x="30366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6" y="23568"/>
                </a:lnTo>
                <a:lnTo>
                  <a:pt x="30366" y="15183"/>
                </a:lnTo>
                <a:close/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" name="Google Shape;20;p188"/>
          <p:cNvSpPr/>
          <p:nvPr/>
        </p:nvSpPr>
        <p:spPr>
          <a:xfrm>
            <a:off x="5125427" y="3007448"/>
            <a:ext cx="233679" cy="50800"/>
          </a:xfrm>
          <a:custGeom>
            <a:rect b="b" l="l" r="r" t="t"/>
            <a:pathLst>
              <a:path extrusionOk="0" h="50800" w="233679">
                <a:moveTo>
                  <a:pt x="40640" y="50800"/>
                </a:moveTo>
                <a:lnTo>
                  <a:pt x="50400" y="48796"/>
                </a:lnTo>
                <a:lnTo>
                  <a:pt x="58488" y="43339"/>
                </a:lnTo>
                <a:lnTo>
                  <a:pt x="64002" y="35262"/>
                </a:lnTo>
                <a:lnTo>
                  <a:pt x="66040" y="25400"/>
                </a:lnTo>
                <a:lnTo>
                  <a:pt x="64036" y="15537"/>
                </a:lnTo>
                <a:lnTo>
                  <a:pt x="58579" y="7461"/>
                </a:lnTo>
                <a:lnTo>
                  <a:pt x="50502" y="2004"/>
                </a:lnTo>
                <a:lnTo>
                  <a:pt x="40640" y="0"/>
                </a:lnTo>
                <a:lnTo>
                  <a:pt x="30778" y="2004"/>
                </a:lnTo>
                <a:lnTo>
                  <a:pt x="22701" y="7461"/>
                </a:lnTo>
                <a:lnTo>
                  <a:pt x="17244" y="15537"/>
                </a:lnTo>
                <a:lnTo>
                  <a:pt x="15240" y="25400"/>
                </a:lnTo>
              </a:path>
              <a:path extrusionOk="0" h="50800" w="233679">
                <a:moveTo>
                  <a:pt x="30480" y="17780"/>
                </a:moveTo>
                <a:lnTo>
                  <a:pt x="15240" y="30480"/>
                </a:lnTo>
                <a:lnTo>
                  <a:pt x="0" y="17780"/>
                </a:lnTo>
              </a:path>
              <a:path extrusionOk="0" h="50800" w="233679">
                <a:moveTo>
                  <a:pt x="193042" y="50800"/>
                </a:moveTo>
                <a:lnTo>
                  <a:pt x="183179" y="48796"/>
                </a:lnTo>
                <a:lnTo>
                  <a:pt x="175103" y="43339"/>
                </a:lnTo>
                <a:lnTo>
                  <a:pt x="169646" y="35262"/>
                </a:lnTo>
                <a:lnTo>
                  <a:pt x="167642" y="25400"/>
                </a:lnTo>
                <a:lnTo>
                  <a:pt x="169646" y="15537"/>
                </a:lnTo>
                <a:lnTo>
                  <a:pt x="175103" y="7461"/>
                </a:lnTo>
                <a:lnTo>
                  <a:pt x="183179" y="2004"/>
                </a:lnTo>
                <a:lnTo>
                  <a:pt x="193042" y="0"/>
                </a:lnTo>
                <a:lnTo>
                  <a:pt x="202904" y="2004"/>
                </a:lnTo>
                <a:lnTo>
                  <a:pt x="210981" y="7461"/>
                </a:lnTo>
                <a:lnTo>
                  <a:pt x="216438" y="15537"/>
                </a:lnTo>
                <a:lnTo>
                  <a:pt x="218442" y="25400"/>
                </a:lnTo>
              </a:path>
              <a:path extrusionOk="0" h="50800" w="233679">
                <a:moveTo>
                  <a:pt x="233682" y="17780"/>
                </a:moveTo>
                <a:lnTo>
                  <a:pt x="218442" y="30480"/>
                </a:lnTo>
                <a:lnTo>
                  <a:pt x="203202" y="1778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1" name="Google Shape;21;p18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5759996" cy="4808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88"/>
          <p:cNvSpPr txBox="1"/>
          <p:nvPr>
            <p:ph type="title"/>
          </p:nvPr>
        </p:nvSpPr>
        <p:spPr>
          <a:xfrm>
            <a:off x="2004390" y="113498"/>
            <a:ext cx="3529329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Google Shape;23;p188"/>
          <p:cNvSpPr txBox="1"/>
          <p:nvPr>
            <p:ph idx="1" type="body"/>
          </p:nvPr>
        </p:nvSpPr>
        <p:spPr>
          <a:xfrm>
            <a:off x="559168" y="1196096"/>
            <a:ext cx="4635500" cy="13150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188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Google Shape;25;p188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" name="Google Shape;26;p188"/>
          <p:cNvSpPr txBox="1"/>
          <p:nvPr>
            <p:ph idx="12" type="sldNum"/>
          </p:nvPr>
        </p:nvSpPr>
        <p:spPr>
          <a:xfrm>
            <a:off x="5423001" y="3007598"/>
            <a:ext cx="3143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844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844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844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844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844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844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844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844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84455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8445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89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1.jpg"/><Relationship Id="rId5" Type="http://schemas.openxmlformats.org/officeDocument/2006/relationships/slide" Target="/ppt/slides/slide1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60.png"/><Relationship Id="rId4" Type="http://schemas.openxmlformats.org/officeDocument/2006/relationships/image" Target="../media/image165.jpg"/><Relationship Id="rId5" Type="http://schemas.openxmlformats.org/officeDocument/2006/relationships/slide" Target="/ppt/slides/slide1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60.png"/><Relationship Id="rId4" Type="http://schemas.openxmlformats.org/officeDocument/2006/relationships/image" Target="../media/image169.jpg"/><Relationship Id="rId5" Type="http://schemas.openxmlformats.org/officeDocument/2006/relationships/slide" Target="/ppt/slides/slide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60.png"/><Relationship Id="rId4" Type="http://schemas.openxmlformats.org/officeDocument/2006/relationships/image" Target="../media/image170.jpg"/><Relationship Id="rId5" Type="http://schemas.openxmlformats.org/officeDocument/2006/relationships/slide" Target="/ppt/slides/slide1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25.png"/><Relationship Id="rId4" Type="http://schemas.openxmlformats.org/officeDocument/2006/relationships/image" Target="../media/image168.png"/><Relationship Id="rId9" Type="http://schemas.openxmlformats.org/officeDocument/2006/relationships/slide" Target="/ppt/slides/slide1.xml"/><Relationship Id="rId5" Type="http://schemas.openxmlformats.org/officeDocument/2006/relationships/image" Target="../media/image166.png"/><Relationship Id="rId6" Type="http://schemas.openxmlformats.org/officeDocument/2006/relationships/image" Target="../media/image173.png"/><Relationship Id="rId7" Type="http://schemas.openxmlformats.org/officeDocument/2006/relationships/image" Target="../media/image171.png"/><Relationship Id="rId8" Type="http://schemas.openxmlformats.org/officeDocument/2006/relationships/image" Target="../media/image172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Relationship Id="rId3" Type="http://schemas.openxmlformats.org/officeDocument/2006/relationships/slide" Target="/ppt/slides/slide1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Relationship Id="rId3" Type="http://schemas.openxmlformats.org/officeDocument/2006/relationships/slide" Target="/ppt/slides/slide1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78.png"/><Relationship Id="rId4" Type="http://schemas.openxmlformats.org/officeDocument/2006/relationships/image" Target="../media/image175.png"/><Relationship Id="rId9" Type="http://schemas.openxmlformats.org/officeDocument/2006/relationships/slide" Target="/ppt/slides/slide1.xml"/><Relationship Id="rId5" Type="http://schemas.openxmlformats.org/officeDocument/2006/relationships/image" Target="../media/image174.png"/><Relationship Id="rId6" Type="http://schemas.openxmlformats.org/officeDocument/2006/relationships/image" Target="../media/image182.png"/><Relationship Id="rId7" Type="http://schemas.openxmlformats.org/officeDocument/2006/relationships/image" Target="../media/image177.png"/><Relationship Id="rId8" Type="http://schemas.openxmlformats.org/officeDocument/2006/relationships/image" Target="../media/image181.png"/></Relationships>
</file>

<file path=ppt/slides/_rels/slide107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80.png"/><Relationship Id="rId4" Type="http://schemas.openxmlformats.org/officeDocument/2006/relationships/image" Target="../media/image175.png"/><Relationship Id="rId9" Type="http://schemas.openxmlformats.org/officeDocument/2006/relationships/image" Target="../media/image187.png"/><Relationship Id="rId5" Type="http://schemas.openxmlformats.org/officeDocument/2006/relationships/image" Target="../media/image174.png"/><Relationship Id="rId6" Type="http://schemas.openxmlformats.org/officeDocument/2006/relationships/image" Target="../media/image176.png"/><Relationship Id="rId7" Type="http://schemas.openxmlformats.org/officeDocument/2006/relationships/image" Target="../media/image182.png"/><Relationship Id="rId8" Type="http://schemas.openxmlformats.org/officeDocument/2006/relationships/image" Target="../media/image185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89.jpg"/><Relationship Id="rId4" Type="http://schemas.openxmlformats.org/officeDocument/2006/relationships/slide" Target="/ppt/slides/slide1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94.jpg"/><Relationship Id="rId4" Type="http://schemas.openxmlformats.org/officeDocument/2006/relationships/slide" Target="/ppt/slides/slide1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17.jpg"/><Relationship Id="rId5" Type="http://schemas.openxmlformats.org/officeDocument/2006/relationships/slide" Target="/ppt/slides/slide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90.jpg"/><Relationship Id="rId4" Type="http://schemas.openxmlformats.org/officeDocument/2006/relationships/slide" Target="/ppt/slides/slide1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92.jpg"/><Relationship Id="rId4" Type="http://schemas.openxmlformats.org/officeDocument/2006/relationships/slide" Target="/ppt/slides/slide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3.png"/><Relationship Id="rId4" Type="http://schemas.openxmlformats.org/officeDocument/2006/relationships/image" Target="../media/image126.png"/><Relationship Id="rId9" Type="http://schemas.openxmlformats.org/officeDocument/2006/relationships/slide" Target="/ppt/slides/slide1.xml"/><Relationship Id="rId5" Type="http://schemas.openxmlformats.org/officeDocument/2006/relationships/image" Target="../media/image146.png"/><Relationship Id="rId6" Type="http://schemas.openxmlformats.org/officeDocument/2006/relationships/image" Target="../media/image191.png"/><Relationship Id="rId7" Type="http://schemas.openxmlformats.org/officeDocument/2006/relationships/image" Target="../media/image197.png"/><Relationship Id="rId8" Type="http://schemas.openxmlformats.org/officeDocument/2006/relationships/image" Target="../media/image196.jp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99.png"/><Relationship Id="rId4" Type="http://schemas.openxmlformats.org/officeDocument/2006/relationships/image" Target="../media/image4.png"/><Relationship Id="rId5" Type="http://schemas.openxmlformats.org/officeDocument/2006/relationships/image" Target="../media/image193.png"/><Relationship Id="rId6" Type="http://schemas.openxmlformats.org/officeDocument/2006/relationships/image" Target="../media/image198.png"/><Relationship Id="rId7" Type="http://schemas.openxmlformats.org/officeDocument/2006/relationships/image" Target="../media/image180.png"/><Relationship Id="rId8" Type="http://schemas.openxmlformats.org/officeDocument/2006/relationships/slide" Target="/ppt/slides/slide1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200.jpg"/><Relationship Id="rId4" Type="http://schemas.openxmlformats.org/officeDocument/2006/relationships/slide" Target="/ppt/slides/slide1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205.jpg"/><Relationship Id="rId4" Type="http://schemas.openxmlformats.org/officeDocument/2006/relationships/slide" Target="/ppt/slides/slide1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201.jpg"/><Relationship Id="rId4" Type="http://schemas.openxmlformats.org/officeDocument/2006/relationships/slide" Target="/ppt/slides/slide1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206.jpg"/><Relationship Id="rId4" Type="http://schemas.openxmlformats.org/officeDocument/2006/relationships/slide" Target="/ppt/slides/slide1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26.png"/><Relationship Id="rId4" Type="http://schemas.openxmlformats.org/officeDocument/2006/relationships/image" Target="../media/image209.jpg"/><Relationship Id="rId5" Type="http://schemas.openxmlformats.org/officeDocument/2006/relationships/slide" Target="/ppt/slides/slide1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3.png"/><Relationship Id="rId4" Type="http://schemas.openxmlformats.org/officeDocument/2006/relationships/image" Target="../media/image126.png"/><Relationship Id="rId9" Type="http://schemas.openxmlformats.org/officeDocument/2006/relationships/slide" Target="/ppt/slides/slide1.xml"/><Relationship Id="rId5" Type="http://schemas.openxmlformats.org/officeDocument/2006/relationships/image" Target="../media/image146.png"/><Relationship Id="rId6" Type="http://schemas.openxmlformats.org/officeDocument/2006/relationships/image" Target="../media/image213.png"/><Relationship Id="rId7" Type="http://schemas.openxmlformats.org/officeDocument/2006/relationships/image" Target="../media/image204.png"/><Relationship Id="rId8" Type="http://schemas.openxmlformats.org/officeDocument/2006/relationships/image" Target="../media/image20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8.jpg"/><Relationship Id="rId5" Type="http://schemas.openxmlformats.org/officeDocument/2006/relationships/slide" Target="/ppt/slides/slide1.xml"/></Relationships>
</file>

<file path=ppt/slides/_rels/slide120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.xml"/><Relationship Id="rId10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25.png"/><Relationship Id="rId4" Type="http://schemas.openxmlformats.org/officeDocument/2006/relationships/image" Target="../media/image101.png"/><Relationship Id="rId9" Type="http://schemas.openxmlformats.org/officeDocument/2006/relationships/image" Target="../media/image133.png"/><Relationship Id="rId5" Type="http://schemas.openxmlformats.org/officeDocument/2006/relationships/image" Target="../media/image105.png"/><Relationship Id="rId6" Type="http://schemas.openxmlformats.org/officeDocument/2006/relationships/image" Target="../media/image211.png"/><Relationship Id="rId7" Type="http://schemas.openxmlformats.org/officeDocument/2006/relationships/image" Target="../media/image96.png"/><Relationship Id="rId8" Type="http://schemas.openxmlformats.org/officeDocument/2006/relationships/image" Target="../media/image92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.xml"/><Relationship Id="rId3" Type="http://schemas.openxmlformats.org/officeDocument/2006/relationships/slide" Target="/ppt/slides/slide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09.png"/><Relationship Id="rId4" Type="http://schemas.openxmlformats.org/officeDocument/2006/relationships/image" Target="../media/image214.png"/><Relationship Id="rId5" Type="http://schemas.openxmlformats.org/officeDocument/2006/relationships/slide" Target="/ppt/slides/slide1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60.png"/><Relationship Id="rId4" Type="http://schemas.openxmlformats.org/officeDocument/2006/relationships/image" Target="../media/image220.png"/><Relationship Id="rId5" Type="http://schemas.openxmlformats.org/officeDocument/2006/relationships/slide" Target="/ppt/slides/slide1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217.jpg"/><Relationship Id="rId4" Type="http://schemas.openxmlformats.org/officeDocument/2006/relationships/image" Target="../media/image3.png"/><Relationship Id="rId5" Type="http://schemas.openxmlformats.org/officeDocument/2006/relationships/image" Target="../media/image219.png"/><Relationship Id="rId6" Type="http://schemas.openxmlformats.org/officeDocument/2006/relationships/image" Target="../media/image218.jpg"/><Relationship Id="rId7" Type="http://schemas.openxmlformats.org/officeDocument/2006/relationships/slide" Target="/ppt/slides/slide1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217.jpg"/><Relationship Id="rId4" Type="http://schemas.openxmlformats.org/officeDocument/2006/relationships/image" Target="../media/image3.png"/><Relationship Id="rId5" Type="http://schemas.openxmlformats.org/officeDocument/2006/relationships/image" Target="../media/image219.png"/><Relationship Id="rId6" Type="http://schemas.openxmlformats.org/officeDocument/2006/relationships/image" Target="../media/image218.jpg"/><Relationship Id="rId7" Type="http://schemas.openxmlformats.org/officeDocument/2006/relationships/slide" Target="/ppt/slides/slide1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6.xml"/><Relationship Id="rId3" Type="http://schemas.openxmlformats.org/officeDocument/2006/relationships/slide" Target="/ppt/slides/slide1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7.xml"/><Relationship Id="rId3" Type="http://schemas.openxmlformats.org/officeDocument/2006/relationships/slide" Target="/ppt/slides/slide1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8.xml"/><Relationship Id="rId3" Type="http://schemas.openxmlformats.org/officeDocument/2006/relationships/slide" Target="/ppt/slides/slide1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219.png"/><Relationship Id="rId4" Type="http://schemas.openxmlformats.org/officeDocument/2006/relationships/image" Target="../media/image224.jpg"/><Relationship Id="rId5" Type="http://schemas.openxmlformats.org/officeDocument/2006/relationships/slide" Target="/ppt/slides/slide1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4.jpg"/><Relationship Id="rId5" Type="http://schemas.openxmlformats.org/officeDocument/2006/relationships/slide" Target="/ppt/slides/slide1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219.png"/><Relationship Id="rId4" Type="http://schemas.openxmlformats.org/officeDocument/2006/relationships/image" Target="../media/image223.jpg"/><Relationship Id="rId5" Type="http://schemas.openxmlformats.org/officeDocument/2006/relationships/slide" Target="/ppt/slides/slide1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219.png"/><Relationship Id="rId4" Type="http://schemas.openxmlformats.org/officeDocument/2006/relationships/image" Target="../media/image227.jpg"/><Relationship Id="rId5" Type="http://schemas.openxmlformats.org/officeDocument/2006/relationships/slide" Target="/ppt/slides/slide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219.png"/><Relationship Id="rId4" Type="http://schemas.openxmlformats.org/officeDocument/2006/relationships/image" Target="../media/image229.jpg"/><Relationship Id="rId5" Type="http://schemas.openxmlformats.org/officeDocument/2006/relationships/slide" Target="/ppt/slides/slide1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3.png"/><Relationship Id="rId4" Type="http://schemas.openxmlformats.org/officeDocument/2006/relationships/image" Target="../media/image219.png"/><Relationship Id="rId5" Type="http://schemas.openxmlformats.org/officeDocument/2006/relationships/image" Target="../media/image226.png"/><Relationship Id="rId6" Type="http://schemas.openxmlformats.org/officeDocument/2006/relationships/image" Target="../media/image142.png"/><Relationship Id="rId7" Type="http://schemas.openxmlformats.org/officeDocument/2006/relationships/image" Target="../media/image232.jpg"/><Relationship Id="rId8" Type="http://schemas.openxmlformats.org/officeDocument/2006/relationships/slide" Target="/ppt/slides/slide1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3.png"/><Relationship Id="rId4" Type="http://schemas.openxmlformats.org/officeDocument/2006/relationships/image" Target="../media/image219.png"/><Relationship Id="rId5" Type="http://schemas.openxmlformats.org/officeDocument/2006/relationships/image" Target="../media/image226.png"/><Relationship Id="rId6" Type="http://schemas.openxmlformats.org/officeDocument/2006/relationships/image" Target="../media/image142.png"/><Relationship Id="rId7" Type="http://schemas.openxmlformats.org/officeDocument/2006/relationships/image" Target="../media/image233.jpg"/><Relationship Id="rId8" Type="http://schemas.openxmlformats.org/officeDocument/2006/relationships/slide" Target="/ppt/slides/slide1.xml"/></Relationships>
</file>

<file path=ppt/slides/_rels/slide135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.xml"/><Relationship Id="rId10" Type="http://schemas.openxmlformats.org/officeDocument/2006/relationships/image" Target="../media/image2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25.png"/><Relationship Id="rId4" Type="http://schemas.openxmlformats.org/officeDocument/2006/relationships/image" Target="../media/image238.png"/><Relationship Id="rId9" Type="http://schemas.openxmlformats.org/officeDocument/2006/relationships/image" Target="../media/image234.png"/><Relationship Id="rId5" Type="http://schemas.openxmlformats.org/officeDocument/2006/relationships/image" Target="../media/image242.png"/><Relationship Id="rId6" Type="http://schemas.openxmlformats.org/officeDocument/2006/relationships/image" Target="../media/image231.png"/><Relationship Id="rId7" Type="http://schemas.openxmlformats.org/officeDocument/2006/relationships/image" Target="../media/image241.png"/><Relationship Id="rId8" Type="http://schemas.openxmlformats.org/officeDocument/2006/relationships/image" Target="../media/image236.png"/></Relationships>
</file>

<file path=ppt/slides/_rels/slide136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25.png"/><Relationship Id="rId4" Type="http://schemas.openxmlformats.org/officeDocument/2006/relationships/image" Target="../media/image239.png"/><Relationship Id="rId9" Type="http://schemas.openxmlformats.org/officeDocument/2006/relationships/image" Target="../media/image246.png"/><Relationship Id="rId5" Type="http://schemas.openxmlformats.org/officeDocument/2006/relationships/image" Target="../media/image235.png"/><Relationship Id="rId6" Type="http://schemas.openxmlformats.org/officeDocument/2006/relationships/image" Target="../media/image237.png"/><Relationship Id="rId7" Type="http://schemas.openxmlformats.org/officeDocument/2006/relationships/image" Target="../media/image264.png"/><Relationship Id="rId8" Type="http://schemas.openxmlformats.org/officeDocument/2006/relationships/image" Target="../media/image243.png"/></Relationships>
</file>

<file path=ppt/slides/_rels/slide137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.xml"/><Relationship Id="rId10" Type="http://schemas.openxmlformats.org/officeDocument/2006/relationships/image" Target="../media/image26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25.png"/><Relationship Id="rId4" Type="http://schemas.openxmlformats.org/officeDocument/2006/relationships/image" Target="../media/image239.png"/><Relationship Id="rId9" Type="http://schemas.openxmlformats.org/officeDocument/2006/relationships/image" Target="../media/image246.png"/><Relationship Id="rId5" Type="http://schemas.openxmlformats.org/officeDocument/2006/relationships/image" Target="../media/image235.png"/><Relationship Id="rId6" Type="http://schemas.openxmlformats.org/officeDocument/2006/relationships/image" Target="../media/image237.png"/><Relationship Id="rId7" Type="http://schemas.openxmlformats.org/officeDocument/2006/relationships/image" Target="../media/image264.png"/><Relationship Id="rId8" Type="http://schemas.openxmlformats.org/officeDocument/2006/relationships/image" Target="../media/image243.png"/></Relationships>
</file>

<file path=ppt/slides/_rels/slide13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0.png"/><Relationship Id="rId10" Type="http://schemas.openxmlformats.org/officeDocument/2006/relationships/image" Target="../media/image267.png"/><Relationship Id="rId12" Type="http://schemas.openxmlformats.org/officeDocument/2006/relationships/slide" Target="/ppt/slides/slide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25.png"/><Relationship Id="rId4" Type="http://schemas.openxmlformats.org/officeDocument/2006/relationships/image" Target="../media/image239.png"/><Relationship Id="rId9" Type="http://schemas.openxmlformats.org/officeDocument/2006/relationships/image" Target="../media/image246.png"/><Relationship Id="rId5" Type="http://schemas.openxmlformats.org/officeDocument/2006/relationships/image" Target="../media/image235.png"/><Relationship Id="rId6" Type="http://schemas.openxmlformats.org/officeDocument/2006/relationships/image" Target="../media/image237.png"/><Relationship Id="rId7" Type="http://schemas.openxmlformats.org/officeDocument/2006/relationships/image" Target="../media/image264.png"/><Relationship Id="rId8" Type="http://schemas.openxmlformats.org/officeDocument/2006/relationships/image" Target="../media/image243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25.png"/><Relationship Id="rId4" Type="http://schemas.openxmlformats.org/officeDocument/2006/relationships/image" Target="../media/image252.png"/><Relationship Id="rId5" Type="http://schemas.openxmlformats.org/officeDocument/2006/relationships/image" Target="../media/image257.png"/><Relationship Id="rId6" Type="http://schemas.openxmlformats.org/officeDocument/2006/relationships/image" Target="../media/image249.png"/><Relationship Id="rId7" Type="http://schemas.openxmlformats.org/officeDocument/2006/relationships/image" Target="../media/image96.png"/><Relationship Id="rId8" Type="http://schemas.openxmlformats.org/officeDocument/2006/relationships/slide" Target="/ppt/slides/slide1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22.jpg"/><Relationship Id="rId5" Type="http://schemas.openxmlformats.org/officeDocument/2006/relationships/slide" Target="/ppt/slides/slide1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0.xml"/><Relationship Id="rId3" Type="http://schemas.openxmlformats.org/officeDocument/2006/relationships/slide" Target="/ppt/slides/slide1.xml"/></Relationships>
</file>

<file path=ppt/slides/_rels/slide141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3.png"/><Relationship Id="rId4" Type="http://schemas.openxmlformats.org/officeDocument/2006/relationships/image" Target="../media/image126.png"/><Relationship Id="rId9" Type="http://schemas.openxmlformats.org/officeDocument/2006/relationships/image" Target="../media/image253.png"/><Relationship Id="rId5" Type="http://schemas.openxmlformats.org/officeDocument/2006/relationships/image" Target="../media/image251.png"/><Relationship Id="rId6" Type="http://schemas.openxmlformats.org/officeDocument/2006/relationships/image" Target="../media/image255.png"/><Relationship Id="rId7" Type="http://schemas.openxmlformats.org/officeDocument/2006/relationships/image" Target="../media/image259.png"/><Relationship Id="rId8" Type="http://schemas.openxmlformats.org/officeDocument/2006/relationships/image" Target="../media/image254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3.png"/><Relationship Id="rId4" Type="http://schemas.openxmlformats.org/officeDocument/2006/relationships/image" Target="../media/image260.jpg"/><Relationship Id="rId5" Type="http://schemas.openxmlformats.org/officeDocument/2006/relationships/slide" Target="/ppt/slides/slide1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3.png"/><Relationship Id="rId4" Type="http://schemas.openxmlformats.org/officeDocument/2006/relationships/image" Target="../media/image256.jpg"/><Relationship Id="rId5" Type="http://schemas.openxmlformats.org/officeDocument/2006/relationships/slide" Target="/ppt/slides/slide1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3.png"/><Relationship Id="rId4" Type="http://schemas.openxmlformats.org/officeDocument/2006/relationships/image" Target="../media/image263.jpg"/><Relationship Id="rId5" Type="http://schemas.openxmlformats.org/officeDocument/2006/relationships/slide" Target="/ppt/slides/slide1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3.png"/><Relationship Id="rId4" Type="http://schemas.openxmlformats.org/officeDocument/2006/relationships/image" Target="../media/image258.jpg"/><Relationship Id="rId5" Type="http://schemas.openxmlformats.org/officeDocument/2006/relationships/slide" Target="/ppt/slides/slide1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3.png"/><Relationship Id="rId4" Type="http://schemas.openxmlformats.org/officeDocument/2006/relationships/image" Target="../media/image262.png"/><Relationship Id="rId5" Type="http://schemas.openxmlformats.org/officeDocument/2006/relationships/image" Target="../media/image261.jpg"/><Relationship Id="rId6" Type="http://schemas.openxmlformats.org/officeDocument/2006/relationships/slide" Target="/ppt/slides/slide1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7.xml"/><Relationship Id="rId3" Type="http://schemas.openxmlformats.org/officeDocument/2006/relationships/slide" Target="/ppt/slides/slide1.xm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8.xml"/><Relationship Id="rId3" Type="http://schemas.openxmlformats.org/officeDocument/2006/relationships/slide" Target="/ppt/slides/slide1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268.png"/><Relationship Id="rId4" Type="http://schemas.openxmlformats.org/officeDocument/2006/relationships/image" Target="../media/image269.png"/><Relationship Id="rId5" Type="http://schemas.openxmlformats.org/officeDocument/2006/relationships/image" Target="../media/image271.png"/><Relationship Id="rId6" Type="http://schemas.openxmlformats.org/officeDocument/2006/relationships/image" Target="../media/image270.png"/><Relationship Id="rId7" Type="http://schemas.openxmlformats.org/officeDocument/2006/relationships/slide" Target="/ppt/slides/slide1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jpg"/><Relationship Id="rId4" Type="http://schemas.openxmlformats.org/officeDocument/2006/relationships/image" Target="../media/image27.jpg"/><Relationship Id="rId5" Type="http://schemas.openxmlformats.org/officeDocument/2006/relationships/slide" Target="/ppt/slides/slide1.xml"/></Relationships>
</file>

<file path=ppt/slides/_rels/slide150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268.png"/><Relationship Id="rId4" Type="http://schemas.openxmlformats.org/officeDocument/2006/relationships/image" Target="../media/image269.png"/><Relationship Id="rId9" Type="http://schemas.openxmlformats.org/officeDocument/2006/relationships/image" Target="../media/image278.png"/><Relationship Id="rId5" Type="http://schemas.openxmlformats.org/officeDocument/2006/relationships/image" Target="../media/image271.png"/><Relationship Id="rId6" Type="http://schemas.openxmlformats.org/officeDocument/2006/relationships/image" Target="../media/image270.png"/><Relationship Id="rId7" Type="http://schemas.openxmlformats.org/officeDocument/2006/relationships/image" Target="../media/image276.png"/><Relationship Id="rId8" Type="http://schemas.openxmlformats.org/officeDocument/2006/relationships/image" Target="../media/image277.png"/></Relationships>
</file>

<file path=ppt/slides/_rels/slide151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.xml"/><Relationship Id="rId10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268.png"/><Relationship Id="rId4" Type="http://schemas.openxmlformats.org/officeDocument/2006/relationships/image" Target="../media/image269.png"/><Relationship Id="rId9" Type="http://schemas.openxmlformats.org/officeDocument/2006/relationships/image" Target="../media/image278.png"/><Relationship Id="rId5" Type="http://schemas.openxmlformats.org/officeDocument/2006/relationships/image" Target="../media/image271.png"/><Relationship Id="rId6" Type="http://schemas.openxmlformats.org/officeDocument/2006/relationships/image" Target="../media/image270.png"/><Relationship Id="rId7" Type="http://schemas.openxmlformats.org/officeDocument/2006/relationships/image" Target="../media/image276.png"/><Relationship Id="rId8" Type="http://schemas.openxmlformats.org/officeDocument/2006/relationships/image" Target="../media/image277.png"/></Relationships>
</file>

<file path=ppt/slides/_rels/slide15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.xml"/><Relationship Id="rId10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39.png"/><Relationship Id="rId4" Type="http://schemas.openxmlformats.org/officeDocument/2006/relationships/image" Target="../media/image283.png"/><Relationship Id="rId9" Type="http://schemas.openxmlformats.org/officeDocument/2006/relationships/image" Target="../media/image289.png"/><Relationship Id="rId5" Type="http://schemas.openxmlformats.org/officeDocument/2006/relationships/image" Target="../media/image285.png"/><Relationship Id="rId6" Type="http://schemas.openxmlformats.org/officeDocument/2006/relationships/image" Target="../media/image284.png"/><Relationship Id="rId7" Type="http://schemas.openxmlformats.org/officeDocument/2006/relationships/image" Target="../media/image152.png"/><Relationship Id="rId8" Type="http://schemas.openxmlformats.org/officeDocument/2006/relationships/image" Target="../media/image288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3.png"/><Relationship Id="rId4" Type="http://schemas.openxmlformats.org/officeDocument/2006/relationships/image" Target="../media/image126.png"/><Relationship Id="rId9" Type="http://schemas.openxmlformats.org/officeDocument/2006/relationships/slide" Target="/ppt/slides/slide1.xml"/><Relationship Id="rId5" Type="http://schemas.openxmlformats.org/officeDocument/2006/relationships/image" Target="../media/image295.png"/><Relationship Id="rId6" Type="http://schemas.openxmlformats.org/officeDocument/2006/relationships/image" Target="../media/image213.png"/><Relationship Id="rId7" Type="http://schemas.openxmlformats.org/officeDocument/2006/relationships/image" Target="../media/image364.png"/><Relationship Id="rId8" Type="http://schemas.openxmlformats.org/officeDocument/2006/relationships/image" Target="../media/image290.png"/></Relationships>
</file>

<file path=ppt/slides/_rels/slide154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297.png"/><Relationship Id="rId4" Type="http://schemas.openxmlformats.org/officeDocument/2006/relationships/image" Target="../media/image294.png"/><Relationship Id="rId9" Type="http://schemas.openxmlformats.org/officeDocument/2006/relationships/image" Target="../media/image299.png"/><Relationship Id="rId5" Type="http://schemas.openxmlformats.org/officeDocument/2006/relationships/image" Target="../media/image291.png"/><Relationship Id="rId6" Type="http://schemas.openxmlformats.org/officeDocument/2006/relationships/image" Target="../media/image296.png"/><Relationship Id="rId7" Type="http://schemas.openxmlformats.org/officeDocument/2006/relationships/image" Target="../media/image292.png"/><Relationship Id="rId8" Type="http://schemas.openxmlformats.org/officeDocument/2006/relationships/image" Target="../media/image301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298.png"/><Relationship Id="rId4" Type="http://schemas.openxmlformats.org/officeDocument/2006/relationships/slide" Target="/ppt/slides/slide1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300.png"/><Relationship Id="rId4" Type="http://schemas.openxmlformats.org/officeDocument/2006/relationships/slide" Target="/ppt/slides/slide1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303.png"/><Relationship Id="rId4" Type="http://schemas.openxmlformats.org/officeDocument/2006/relationships/slide" Target="/ppt/slides/slide1.xml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305.png"/><Relationship Id="rId4" Type="http://schemas.openxmlformats.org/officeDocument/2006/relationships/slide" Target="/ppt/slides/slide1.xml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304.png"/><Relationship Id="rId4" Type="http://schemas.openxmlformats.org/officeDocument/2006/relationships/slide" Target="/ppt/slides/slide1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slide" Target="/ppt/slides/slide1.xml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302.png"/><Relationship Id="rId4" Type="http://schemas.openxmlformats.org/officeDocument/2006/relationships/slide" Target="/ppt/slides/slide1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309.png"/><Relationship Id="rId4" Type="http://schemas.openxmlformats.org/officeDocument/2006/relationships/slide" Target="/ppt/slides/slide1.xml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337.png"/><Relationship Id="rId4" Type="http://schemas.openxmlformats.org/officeDocument/2006/relationships/slide" Target="/ppt/slides/slide1.xml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3.png"/><Relationship Id="rId4" Type="http://schemas.openxmlformats.org/officeDocument/2006/relationships/image" Target="../media/image314.png"/><Relationship Id="rId9" Type="http://schemas.openxmlformats.org/officeDocument/2006/relationships/slide" Target="/ppt/slides/slide1.xml"/><Relationship Id="rId5" Type="http://schemas.openxmlformats.org/officeDocument/2006/relationships/image" Target="../media/image146.png"/><Relationship Id="rId6" Type="http://schemas.openxmlformats.org/officeDocument/2006/relationships/image" Target="../media/image142.png"/><Relationship Id="rId7" Type="http://schemas.openxmlformats.org/officeDocument/2006/relationships/image" Target="../media/image307.png"/><Relationship Id="rId8" Type="http://schemas.openxmlformats.org/officeDocument/2006/relationships/image" Target="../media/image312.png"/></Relationships>
</file>

<file path=ppt/slides/_rels/slide16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16.png"/><Relationship Id="rId10" Type="http://schemas.openxmlformats.org/officeDocument/2006/relationships/image" Target="../media/image308.png"/><Relationship Id="rId13" Type="http://schemas.openxmlformats.org/officeDocument/2006/relationships/slide" Target="/ppt/slides/slide1.xml"/><Relationship Id="rId12" Type="http://schemas.openxmlformats.org/officeDocument/2006/relationships/image" Target="../media/image3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39.png"/><Relationship Id="rId4" Type="http://schemas.openxmlformats.org/officeDocument/2006/relationships/image" Target="../media/image315.png"/><Relationship Id="rId9" Type="http://schemas.openxmlformats.org/officeDocument/2006/relationships/image" Target="../media/image306.png"/><Relationship Id="rId5" Type="http://schemas.openxmlformats.org/officeDocument/2006/relationships/image" Target="../media/image313.png"/><Relationship Id="rId6" Type="http://schemas.openxmlformats.org/officeDocument/2006/relationships/image" Target="../media/image320.png"/><Relationship Id="rId7" Type="http://schemas.openxmlformats.org/officeDocument/2006/relationships/image" Target="../media/image310.png"/><Relationship Id="rId8" Type="http://schemas.openxmlformats.org/officeDocument/2006/relationships/image" Target="../media/image317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319.png"/><Relationship Id="rId4" Type="http://schemas.openxmlformats.org/officeDocument/2006/relationships/image" Target="../media/image318.png"/><Relationship Id="rId5" Type="http://schemas.openxmlformats.org/officeDocument/2006/relationships/slide" Target="/ppt/slides/slide1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319.png"/><Relationship Id="rId4" Type="http://schemas.openxmlformats.org/officeDocument/2006/relationships/image" Target="../media/image321.png"/><Relationship Id="rId5" Type="http://schemas.openxmlformats.org/officeDocument/2006/relationships/slide" Target="/ppt/slides/slide1.xml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319.png"/><Relationship Id="rId4" Type="http://schemas.openxmlformats.org/officeDocument/2006/relationships/image" Target="../media/image325.png"/><Relationship Id="rId5" Type="http://schemas.openxmlformats.org/officeDocument/2006/relationships/slide" Target="/ppt/slides/slide1.xml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319.png"/><Relationship Id="rId4" Type="http://schemas.openxmlformats.org/officeDocument/2006/relationships/image" Target="../media/image323.png"/><Relationship Id="rId5" Type="http://schemas.openxmlformats.org/officeDocument/2006/relationships/slide" Target="/ppt/slides/slide1.xml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319.png"/><Relationship Id="rId4" Type="http://schemas.openxmlformats.org/officeDocument/2006/relationships/image" Target="../media/image324.png"/><Relationship Id="rId5" Type="http://schemas.openxmlformats.org/officeDocument/2006/relationships/slide" Target="/ppt/slides/slide1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slide" Target="/ppt/slides/slide1.xml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319.png"/><Relationship Id="rId4" Type="http://schemas.openxmlformats.org/officeDocument/2006/relationships/image" Target="../media/image326.png"/><Relationship Id="rId5" Type="http://schemas.openxmlformats.org/officeDocument/2006/relationships/slide" Target="/ppt/slides/slide1.xm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319.png"/><Relationship Id="rId4" Type="http://schemas.openxmlformats.org/officeDocument/2006/relationships/image" Target="../media/image327.png"/><Relationship Id="rId5" Type="http://schemas.openxmlformats.org/officeDocument/2006/relationships/slide" Target="/ppt/slides/slide1.xml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319.png"/><Relationship Id="rId4" Type="http://schemas.openxmlformats.org/officeDocument/2006/relationships/image" Target="../media/image328.png"/><Relationship Id="rId5" Type="http://schemas.openxmlformats.org/officeDocument/2006/relationships/slide" Target="/ppt/slides/slide1.xml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319.png"/><Relationship Id="rId4" Type="http://schemas.openxmlformats.org/officeDocument/2006/relationships/image" Target="../media/image333.png"/><Relationship Id="rId5" Type="http://schemas.openxmlformats.org/officeDocument/2006/relationships/slide" Target="/ppt/slides/slide1.xml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319.png"/><Relationship Id="rId4" Type="http://schemas.openxmlformats.org/officeDocument/2006/relationships/image" Target="../media/image331.png"/><Relationship Id="rId5" Type="http://schemas.openxmlformats.org/officeDocument/2006/relationships/image" Target="../media/image330.png"/><Relationship Id="rId6" Type="http://schemas.openxmlformats.org/officeDocument/2006/relationships/image" Target="../media/image329.png"/><Relationship Id="rId7" Type="http://schemas.openxmlformats.org/officeDocument/2006/relationships/slide" Target="/ppt/slides/slide1.xml"/></Relationships>
</file>

<file path=ppt/slides/_rels/slide17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36.png"/><Relationship Id="rId10" Type="http://schemas.openxmlformats.org/officeDocument/2006/relationships/image" Target="../media/image338.png"/><Relationship Id="rId13" Type="http://schemas.openxmlformats.org/officeDocument/2006/relationships/image" Target="../media/image155.png"/><Relationship Id="rId12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25.png"/><Relationship Id="rId4" Type="http://schemas.openxmlformats.org/officeDocument/2006/relationships/image" Target="../media/image340.png"/><Relationship Id="rId9" Type="http://schemas.openxmlformats.org/officeDocument/2006/relationships/image" Target="../media/image335.png"/><Relationship Id="rId15" Type="http://schemas.openxmlformats.org/officeDocument/2006/relationships/slide" Target="/ppt/slides/slide1.xml"/><Relationship Id="rId14" Type="http://schemas.openxmlformats.org/officeDocument/2006/relationships/image" Target="../media/image153.png"/><Relationship Id="rId5" Type="http://schemas.openxmlformats.org/officeDocument/2006/relationships/image" Target="../media/image332.png"/><Relationship Id="rId6" Type="http://schemas.openxmlformats.org/officeDocument/2006/relationships/image" Target="../media/image341.png"/><Relationship Id="rId7" Type="http://schemas.openxmlformats.org/officeDocument/2006/relationships/image" Target="../media/image2.png"/><Relationship Id="rId8" Type="http://schemas.openxmlformats.org/officeDocument/2006/relationships/image" Target="../media/image39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344.png"/><Relationship Id="rId4" Type="http://schemas.openxmlformats.org/officeDocument/2006/relationships/image" Target="../media/image342.png"/><Relationship Id="rId5" Type="http://schemas.openxmlformats.org/officeDocument/2006/relationships/slide" Target="/ppt/slides/slide1.xml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344.png"/><Relationship Id="rId4" Type="http://schemas.openxmlformats.org/officeDocument/2006/relationships/image" Target="../media/image345.png"/><Relationship Id="rId5" Type="http://schemas.openxmlformats.org/officeDocument/2006/relationships/slide" Target="/ppt/slides/slide1.xml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344.png"/><Relationship Id="rId4" Type="http://schemas.openxmlformats.org/officeDocument/2006/relationships/image" Target="../media/image346.png"/><Relationship Id="rId5" Type="http://schemas.openxmlformats.org/officeDocument/2006/relationships/slide" Target="/ppt/slides/slide1.xml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344.png"/><Relationship Id="rId4" Type="http://schemas.openxmlformats.org/officeDocument/2006/relationships/image" Target="../media/image347.png"/><Relationship Id="rId5" Type="http://schemas.openxmlformats.org/officeDocument/2006/relationships/slide" Target="/ppt/slides/slide1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Relationship Id="rId5" Type="http://schemas.openxmlformats.org/officeDocument/2006/relationships/image" Target="../media/image23.png"/><Relationship Id="rId6" Type="http://schemas.openxmlformats.org/officeDocument/2006/relationships/image" Target="../media/image21.png"/><Relationship Id="rId7" Type="http://schemas.openxmlformats.org/officeDocument/2006/relationships/slide" Target="/ppt/slides/slide1.xml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344.png"/><Relationship Id="rId4" Type="http://schemas.openxmlformats.org/officeDocument/2006/relationships/image" Target="../media/image349.png"/><Relationship Id="rId5" Type="http://schemas.openxmlformats.org/officeDocument/2006/relationships/slide" Target="/ppt/slides/slide1.xml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344.png"/><Relationship Id="rId4" Type="http://schemas.openxmlformats.org/officeDocument/2006/relationships/image" Target="../media/image348.png"/><Relationship Id="rId5" Type="http://schemas.openxmlformats.org/officeDocument/2006/relationships/slide" Target="/ppt/slides/slide1.xml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344.png"/><Relationship Id="rId4" Type="http://schemas.openxmlformats.org/officeDocument/2006/relationships/image" Target="../media/image353.png"/><Relationship Id="rId5" Type="http://schemas.openxmlformats.org/officeDocument/2006/relationships/slide" Target="/ppt/slides/slide1.xml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344.png"/><Relationship Id="rId4" Type="http://schemas.openxmlformats.org/officeDocument/2006/relationships/image" Target="../media/image350.png"/><Relationship Id="rId5" Type="http://schemas.openxmlformats.org/officeDocument/2006/relationships/slide" Target="/ppt/slides/slide1.xml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344.png"/><Relationship Id="rId4" Type="http://schemas.openxmlformats.org/officeDocument/2006/relationships/image" Target="../media/image352.png"/><Relationship Id="rId5" Type="http://schemas.openxmlformats.org/officeDocument/2006/relationships/slide" Target="/ppt/slides/slide1.xml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344.png"/><Relationship Id="rId4" Type="http://schemas.openxmlformats.org/officeDocument/2006/relationships/image" Target="../media/image351.png"/><Relationship Id="rId5" Type="http://schemas.openxmlformats.org/officeDocument/2006/relationships/slide" Target="/ppt/slides/slide1.xml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2.png"/><Relationship Id="rId4" Type="http://schemas.openxmlformats.org/officeDocument/2006/relationships/image" Target="../media/image344.png"/><Relationship Id="rId5" Type="http://schemas.openxmlformats.org/officeDocument/2006/relationships/image" Target="../media/image356.png"/><Relationship Id="rId6" Type="http://schemas.openxmlformats.org/officeDocument/2006/relationships/image" Target="../media/image359.png"/><Relationship Id="rId7" Type="http://schemas.openxmlformats.org/officeDocument/2006/relationships/slide" Target="/ppt/slides/slide1.xml"/></Relationships>
</file>

<file path=ppt/slides/_rels/slide187.xml.rels><?xml version="1.0" encoding="UTF-8" standalone="yes"?><Relationships xmlns="http://schemas.openxmlformats.org/package/2006/relationships"><Relationship Id="rId11" Type="http://schemas.openxmlformats.org/officeDocument/2006/relationships/image" Target="../media/image363.png"/><Relationship Id="rId10" Type="http://schemas.openxmlformats.org/officeDocument/2006/relationships/image" Target="../media/image357.png"/><Relationship Id="rId12" Type="http://schemas.openxmlformats.org/officeDocument/2006/relationships/slide" Target="/ppt/slides/slide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25.png"/><Relationship Id="rId4" Type="http://schemas.openxmlformats.org/officeDocument/2006/relationships/image" Target="../media/image360.png"/><Relationship Id="rId9" Type="http://schemas.openxmlformats.org/officeDocument/2006/relationships/image" Target="../media/image234.png"/><Relationship Id="rId5" Type="http://schemas.openxmlformats.org/officeDocument/2006/relationships/image" Target="../media/image358.png"/><Relationship Id="rId6" Type="http://schemas.openxmlformats.org/officeDocument/2006/relationships/image" Target="../media/image361.png"/><Relationship Id="rId7" Type="http://schemas.openxmlformats.org/officeDocument/2006/relationships/image" Target="../media/image241.png"/><Relationship Id="rId8" Type="http://schemas.openxmlformats.org/officeDocument/2006/relationships/image" Target="../media/image2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Relationship Id="rId6" Type="http://schemas.openxmlformats.org/officeDocument/2006/relationships/image" Target="../media/image32.png"/><Relationship Id="rId7" Type="http://schemas.openxmlformats.org/officeDocument/2006/relationships/image" Target="../media/image35.png"/><Relationship Id="rId8" Type="http://schemas.openxmlformats.org/officeDocument/2006/relationships/slide" Target="/ppt/slides/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9" Type="http://schemas.openxmlformats.org/officeDocument/2006/relationships/slide" Target="/ppt/slides/slide1.xml"/><Relationship Id="rId5" Type="http://schemas.openxmlformats.org/officeDocument/2006/relationships/image" Target="../media/image30.png"/><Relationship Id="rId6" Type="http://schemas.openxmlformats.org/officeDocument/2006/relationships/image" Target="../media/image32.png"/><Relationship Id="rId7" Type="http://schemas.openxmlformats.org/officeDocument/2006/relationships/image" Target="../media/image35.png"/><Relationship Id="rId8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43.png"/><Relationship Id="rId10" Type="http://schemas.openxmlformats.org/officeDocument/2006/relationships/image" Target="../media/image38.png"/><Relationship Id="rId13" Type="http://schemas.openxmlformats.org/officeDocument/2006/relationships/slide" Target="/ppt/slides/slide1.xml"/><Relationship Id="rId1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9" Type="http://schemas.openxmlformats.org/officeDocument/2006/relationships/image" Target="../media/image39.png"/><Relationship Id="rId5" Type="http://schemas.openxmlformats.org/officeDocument/2006/relationships/image" Target="../media/image30.png"/><Relationship Id="rId6" Type="http://schemas.openxmlformats.org/officeDocument/2006/relationships/image" Target="../media/image32.png"/><Relationship Id="rId7" Type="http://schemas.openxmlformats.org/officeDocument/2006/relationships/image" Target="../media/image35.png"/><Relationship Id="rId8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43.png"/><Relationship Id="rId10" Type="http://schemas.openxmlformats.org/officeDocument/2006/relationships/image" Target="../media/image38.png"/><Relationship Id="rId13" Type="http://schemas.openxmlformats.org/officeDocument/2006/relationships/slide" Target="/ppt/slides/slide1.xml"/><Relationship Id="rId1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9" Type="http://schemas.openxmlformats.org/officeDocument/2006/relationships/image" Target="../media/image39.png"/><Relationship Id="rId5" Type="http://schemas.openxmlformats.org/officeDocument/2006/relationships/image" Target="../media/image30.png"/><Relationship Id="rId6" Type="http://schemas.openxmlformats.org/officeDocument/2006/relationships/image" Target="../media/image32.png"/><Relationship Id="rId7" Type="http://schemas.openxmlformats.org/officeDocument/2006/relationships/image" Target="../media/image35.png"/><Relationship Id="rId8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7.png"/><Relationship Id="rId4" Type="http://schemas.openxmlformats.org/officeDocument/2006/relationships/slide" Target="/ppt/slides/slide1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7.png"/><Relationship Id="rId4" Type="http://schemas.openxmlformats.org/officeDocument/2006/relationships/image" Target="../media/image51.png"/><Relationship Id="rId5" Type="http://schemas.openxmlformats.org/officeDocument/2006/relationships/slide" Target="/ppt/slides/slide1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3.jpg"/><Relationship Id="rId4" Type="http://schemas.openxmlformats.org/officeDocument/2006/relationships/image" Target="../media/image49.jpg"/><Relationship Id="rId5" Type="http://schemas.openxmlformats.org/officeDocument/2006/relationships/slide" Target="/ppt/slides/slide1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3.jpg"/><Relationship Id="rId4" Type="http://schemas.openxmlformats.org/officeDocument/2006/relationships/image" Target="../media/image50.jpg"/><Relationship Id="rId5" Type="http://schemas.openxmlformats.org/officeDocument/2006/relationships/slide" Target="/ppt/slides/slide1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3.jpg"/><Relationship Id="rId4" Type="http://schemas.openxmlformats.org/officeDocument/2006/relationships/image" Target="../media/image54.jpg"/><Relationship Id="rId5" Type="http://schemas.openxmlformats.org/officeDocument/2006/relationships/slide" Target="/ppt/slides/slide1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3.jpg"/><Relationship Id="rId4" Type="http://schemas.openxmlformats.org/officeDocument/2006/relationships/image" Target="../media/image55.jpg"/><Relationship Id="rId5" Type="http://schemas.openxmlformats.org/officeDocument/2006/relationships/slide" Target="/ppt/slides/slide1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3.jpg"/><Relationship Id="rId4" Type="http://schemas.openxmlformats.org/officeDocument/2006/relationships/image" Target="../media/image58.jpg"/><Relationship Id="rId5" Type="http://schemas.openxmlformats.org/officeDocument/2006/relationships/slide" Target="/ppt/slides/slide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slide" Target="/ppt/slides/slide1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3.jpg"/><Relationship Id="rId4" Type="http://schemas.openxmlformats.org/officeDocument/2006/relationships/image" Target="../media/image56.jpg"/><Relationship Id="rId5" Type="http://schemas.openxmlformats.org/officeDocument/2006/relationships/slide" Target="/ppt/slides/slide1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7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3.png"/><Relationship Id="rId7" Type="http://schemas.openxmlformats.org/officeDocument/2006/relationships/slide" Target="/ppt/slides/slide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1.png"/><Relationship Id="rId4" Type="http://schemas.openxmlformats.org/officeDocument/2006/relationships/slide" Target="/ppt/slides/slide1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4.jpg"/><Relationship Id="rId4" Type="http://schemas.openxmlformats.org/officeDocument/2006/relationships/image" Target="../media/image3.png"/><Relationship Id="rId5" Type="http://schemas.openxmlformats.org/officeDocument/2006/relationships/slide" Target="/ppt/slides/slide1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7.jpg"/><Relationship Id="rId4" Type="http://schemas.openxmlformats.org/officeDocument/2006/relationships/image" Target="../media/image3.png"/><Relationship Id="rId5" Type="http://schemas.openxmlformats.org/officeDocument/2006/relationships/slide" Target="/ppt/slides/slide1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6.jpg"/><Relationship Id="rId4" Type="http://schemas.openxmlformats.org/officeDocument/2006/relationships/image" Target="../media/image3.png"/><Relationship Id="rId5" Type="http://schemas.openxmlformats.org/officeDocument/2006/relationships/slide" Target="/ppt/slides/slide1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5.jpg"/><Relationship Id="rId4" Type="http://schemas.openxmlformats.org/officeDocument/2006/relationships/image" Target="../media/image3.png"/><Relationship Id="rId5" Type="http://schemas.openxmlformats.org/officeDocument/2006/relationships/slide" Target="/ppt/slides/slide1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8.jpg"/><Relationship Id="rId4" Type="http://schemas.openxmlformats.org/officeDocument/2006/relationships/image" Target="../media/image3.png"/><Relationship Id="rId5" Type="http://schemas.openxmlformats.org/officeDocument/2006/relationships/slide" Target="/ppt/slides/slide1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2.jpg"/><Relationship Id="rId4" Type="http://schemas.openxmlformats.org/officeDocument/2006/relationships/image" Target="../media/image3.png"/><Relationship Id="rId5" Type="http://schemas.openxmlformats.org/officeDocument/2006/relationships/slide" Target="/ppt/slides/slide1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0.jpg"/><Relationship Id="rId4" Type="http://schemas.openxmlformats.org/officeDocument/2006/relationships/image" Target="../media/image3.png"/><Relationship Id="rId5" Type="http://schemas.openxmlformats.org/officeDocument/2006/relationships/slide" Target="/ppt/slides/slide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slide" Target="/ppt/slides/slide1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6.jpg"/><Relationship Id="rId4" Type="http://schemas.openxmlformats.org/officeDocument/2006/relationships/image" Target="../media/image3.png"/><Relationship Id="rId5" Type="http://schemas.openxmlformats.org/officeDocument/2006/relationships/slide" Target="/ppt/slides/slide1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3.jpg"/><Relationship Id="rId4" Type="http://schemas.openxmlformats.org/officeDocument/2006/relationships/image" Target="../media/image3.png"/><Relationship Id="rId5" Type="http://schemas.openxmlformats.org/officeDocument/2006/relationships/slide" Target="/ppt/slides/slide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9.jpg"/><Relationship Id="rId4" Type="http://schemas.openxmlformats.org/officeDocument/2006/relationships/image" Target="../media/image3.png"/><Relationship Id="rId5" Type="http://schemas.openxmlformats.org/officeDocument/2006/relationships/slide" Target="/ppt/slides/slide1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7.jpg"/><Relationship Id="rId4" Type="http://schemas.openxmlformats.org/officeDocument/2006/relationships/image" Target="../media/image3.png"/><Relationship Id="rId5" Type="http://schemas.openxmlformats.org/officeDocument/2006/relationships/slide" Target="/ppt/slides/slide1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1.jpg"/><Relationship Id="rId4" Type="http://schemas.openxmlformats.org/officeDocument/2006/relationships/image" Target="../media/image3.png"/><Relationship Id="rId5" Type="http://schemas.openxmlformats.org/officeDocument/2006/relationships/slide" Target="/ppt/slides/slide1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5.jpg"/><Relationship Id="rId4" Type="http://schemas.openxmlformats.org/officeDocument/2006/relationships/image" Target="../media/image3.png"/><Relationship Id="rId5" Type="http://schemas.openxmlformats.org/officeDocument/2006/relationships/slide" Target="/ppt/slides/slide1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slide" Target="/ppt/slides/slide1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4.png"/><Relationship Id="rId4" Type="http://schemas.openxmlformats.org/officeDocument/2006/relationships/image" Target="../media/image83.png"/><Relationship Id="rId5" Type="http://schemas.openxmlformats.org/officeDocument/2006/relationships/image" Target="../media/image72.png"/><Relationship Id="rId6" Type="http://schemas.openxmlformats.org/officeDocument/2006/relationships/slide" Target="/ppt/slides/slide1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.png"/><Relationship Id="rId4" Type="http://schemas.openxmlformats.org/officeDocument/2006/relationships/image" Target="../media/image80.png"/><Relationship Id="rId5" Type="http://schemas.openxmlformats.org/officeDocument/2006/relationships/slide" Target="/ppt/slides/slide1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slide" Target="/ppt/slides/slide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9.jpg"/><Relationship Id="rId5" Type="http://schemas.openxmlformats.org/officeDocument/2006/relationships/image" Target="../media/image4.png"/><Relationship Id="rId6" Type="http://schemas.openxmlformats.org/officeDocument/2006/relationships/slide" Target="/ppt/slides/slide1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1.png"/><Relationship Id="rId4" Type="http://schemas.openxmlformats.org/officeDocument/2006/relationships/slide" Target="/ppt/slides/slide1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2.jpg"/><Relationship Id="rId4" Type="http://schemas.openxmlformats.org/officeDocument/2006/relationships/slide" Target="/ppt/slides/slide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2.jpg"/><Relationship Id="rId4" Type="http://schemas.openxmlformats.org/officeDocument/2006/relationships/image" Target="../media/image84.jpg"/><Relationship Id="rId5" Type="http://schemas.openxmlformats.org/officeDocument/2006/relationships/slide" Target="/ppt/slides/slide1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7.jpg"/><Relationship Id="rId4" Type="http://schemas.openxmlformats.org/officeDocument/2006/relationships/slide" Target="/ppt/slides/slide1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7.jpg"/><Relationship Id="rId4" Type="http://schemas.openxmlformats.org/officeDocument/2006/relationships/image" Target="../media/image86.jpg"/><Relationship Id="rId5" Type="http://schemas.openxmlformats.org/officeDocument/2006/relationships/slide" Target="/ppt/slides/slide1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9.jpg"/><Relationship Id="rId4" Type="http://schemas.openxmlformats.org/officeDocument/2006/relationships/slide" Target="/ppt/slides/slide1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9.jpg"/><Relationship Id="rId4" Type="http://schemas.openxmlformats.org/officeDocument/2006/relationships/image" Target="../media/image93.jpg"/><Relationship Id="rId5" Type="http://schemas.openxmlformats.org/officeDocument/2006/relationships/slide" Target="/ppt/slides/slide1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slide" Target="/ppt/slides/slide1.xml"/></Relationships>
</file>

<file path=ppt/slides/_rels/slide58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.xml"/><Relationship Id="rId10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5.png"/><Relationship Id="rId4" Type="http://schemas.openxmlformats.org/officeDocument/2006/relationships/image" Target="../media/image103.png"/><Relationship Id="rId9" Type="http://schemas.openxmlformats.org/officeDocument/2006/relationships/image" Target="../media/image133.png"/><Relationship Id="rId5" Type="http://schemas.openxmlformats.org/officeDocument/2006/relationships/image" Target="../media/image91.png"/><Relationship Id="rId6" Type="http://schemas.openxmlformats.org/officeDocument/2006/relationships/image" Target="../media/image97.png"/><Relationship Id="rId7" Type="http://schemas.openxmlformats.org/officeDocument/2006/relationships/image" Target="../media/image96.png"/><Relationship Id="rId8" Type="http://schemas.openxmlformats.org/officeDocument/2006/relationships/image" Target="../media/image92.png"/></Relationships>
</file>

<file path=ppt/slides/_rels/slide5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5.png"/><Relationship Id="rId10" Type="http://schemas.openxmlformats.org/officeDocument/2006/relationships/image" Target="../media/image101.png"/><Relationship Id="rId13" Type="http://schemas.openxmlformats.org/officeDocument/2006/relationships/image" Target="../media/image107.png"/><Relationship Id="rId1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5.png"/><Relationship Id="rId4" Type="http://schemas.openxmlformats.org/officeDocument/2006/relationships/image" Target="../media/image95.png"/><Relationship Id="rId9" Type="http://schemas.openxmlformats.org/officeDocument/2006/relationships/image" Target="../media/image39.png"/><Relationship Id="rId14" Type="http://schemas.openxmlformats.org/officeDocument/2006/relationships/slide" Target="/ppt/slides/slide1.xml"/><Relationship Id="rId5" Type="http://schemas.openxmlformats.org/officeDocument/2006/relationships/image" Target="../media/image104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9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9.jp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slide" Target="/ppt/slides/slide1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slide" Target="/ppt/slides/slide1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slide" Target="/ppt/slides/slide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.png"/><Relationship Id="rId4" Type="http://schemas.openxmlformats.org/officeDocument/2006/relationships/slide" Target="/ppt/slides/slide1.xml"/><Relationship Id="rId5" Type="http://schemas.openxmlformats.org/officeDocument/2006/relationships/slide" Target="/ppt/slides/slide1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09.png"/><Relationship Id="rId4" Type="http://schemas.openxmlformats.org/officeDocument/2006/relationships/image" Target="../media/image112.jpg"/><Relationship Id="rId5" Type="http://schemas.openxmlformats.org/officeDocument/2006/relationships/slide" Target="/ppt/slides/slide1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09.png"/><Relationship Id="rId4" Type="http://schemas.openxmlformats.org/officeDocument/2006/relationships/image" Target="../media/image108.jpg"/><Relationship Id="rId5" Type="http://schemas.openxmlformats.org/officeDocument/2006/relationships/slide" Target="/ppt/slides/slide1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09.png"/><Relationship Id="rId4" Type="http://schemas.openxmlformats.org/officeDocument/2006/relationships/image" Target="../media/image111.jpg"/><Relationship Id="rId5" Type="http://schemas.openxmlformats.org/officeDocument/2006/relationships/slide" Target="/ppt/slides/slide1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09.png"/><Relationship Id="rId4" Type="http://schemas.openxmlformats.org/officeDocument/2006/relationships/image" Target="../media/image113.jpg"/><Relationship Id="rId5" Type="http://schemas.openxmlformats.org/officeDocument/2006/relationships/slide" Target="/ppt/slides/slide1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09.png"/><Relationship Id="rId4" Type="http://schemas.openxmlformats.org/officeDocument/2006/relationships/image" Target="../media/image110.jpg"/><Relationship Id="rId5" Type="http://schemas.openxmlformats.org/officeDocument/2006/relationships/slide" Target="/ppt/slides/slide1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09.png"/><Relationship Id="rId4" Type="http://schemas.openxmlformats.org/officeDocument/2006/relationships/image" Target="../media/image117.jpg"/><Relationship Id="rId5" Type="http://schemas.openxmlformats.org/officeDocument/2006/relationships/slide" Target="/ppt/slides/slide1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09.png"/><Relationship Id="rId4" Type="http://schemas.openxmlformats.org/officeDocument/2006/relationships/image" Target="../media/image116.jpg"/><Relationship Id="rId5" Type="http://schemas.openxmlformats.org/officeDocument/2006/relationships/slide" Target="/ppt/slides/slide1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9.jp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8.png"/><Relationship Id="rId8" Type="http://schemas.openxmlformats.org/officeDocument/2006/relationships/slide" Target="/ppt/slides/slide1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9.png"/><Relationship Id="rId4" Type="http://schemas.openxmlformats.org/officeDocument/2006/relationships/image" Target="../media/image114.jpg"/><Relationship Id="rId5" Type="http://schemas.openxmlformats.org/officeDocument/2006/relationships/slide" Target="/ppt/slides/slide1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09.png"/><Relationship Id="rId4" Type="http://schemas.openxmlformats.org/officeDocument/2006/relationships/image" Target="../media/image122.jpg"/><Relationship Id="rId5" Type="http://schemas.openxmlformats.org/officeDocument/2006/relationships/slide" Target="/ppt/slides/slide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09.png"/><Relationship Id="rId4" Type="http://schemas.openxmlformats.org/officeDocument/2006/relationships/image" Target="../media/image119.jpg"/><Relationship Id="rId5" Type="http://schemas.openxmlformats.org/officeDocument/2006/relationships/slide" Target="/ppt/slides/slide1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09.png"/><Relationship Id="rId4" Type="http://schemas.openxmlformats.org/officeDocument/2006/relationships/image" Target="../media/image121.jpg"/><Relationship Id="rId5" Type="http://schemas.openxmlformats.org/officeDocument/2006/relationships/slide" Target="/ppt/slides/slide1.xml"/></Relationships>
</file>

<file path=ppt/slides/_rels/slide74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5.png"/><Relationship Id="rId4" Type="http://schemas.openxmlformats.org/officeDocument/2006/relationships/image" Target="../media/image131.png"/><Relationship Id="rId9" Type="http://schemas.openxmlformats.org/officeDocument/2006/relationships/image" Target="../media/image125.png"/><Relationship Id="rId5" Type="http://schemas.openxmlformats.org/officeDocument/2006/relationships/image" Target="../media/image118.png"/><Relationship Id="rId6" Type="http://schemas.openxmlformats.org/officeDocument/2006/relationships/image" Target="../media/image124.png"/><Relationship Id="rId7" Type="http://schemas.openxmlformats.org/officeDocument/2006/relationships/image" Target="../media/image96.png"/><Relationship Id="rId8" Type="http://schemas.openxmlformats.org/officeDocument/2006/relationships/image" Target="../media/image12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.png"/><Relationship Id="rId4" Type="http://schemas.openxmlformats.org/officeDocument/2006/relationships/image" Target="../media/image126.png"/><Relationship Id="rId5" Type="http://schemas.openxmlformats.org/officeDocument/2006/relationships/image" Target="../media/image130.jpg"/><Relationship Id="rId6" Type="http://schemas.openxmlformats.org/officeDocument/2006/relationships/slide" Target="/ppt/slides/slide1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27.jpg"/><Relationship Id="rId4" Type="http://schemas.openxmlformats.org/officeDocument/2006/relationships/slide" Target="/ppt/slides/slide1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28.jpg"/><Relationship Id="rId4" Type="http://schemas.openxmlformats.org/officeDocument/2006/relationships/slide" Target="/ppt/slides/slide1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29.jpg"/><Relationship Id="rId4" Type="http://schemas.openxmlformats.org/officeDocument/2006/relationships/slide" Target="/ppt/slides/slide1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32.jpg"/><Relationship Id="rId4" Type="http://schemas.openxmlformats.org/officeDocument/2006/relationships/slide" Target="/ppt/slides/slide1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slide" Target="/ppt/slides/slide1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34.jpg"/><Relationship Id="rId4" Type="http://schemas.openxmlformats.org/officeDocument/2006/relationships/slide" Target="/ppt/slides/slide1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38.jpg"/><Relationship Id="rId4" Type="http://schemas.openxmlformats.org/officeDocument/2006/relationships/slide" Target="/ppt/slides/slide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35.jpg"/><Relationship Id="rId4" Type="http://schemas.openxmlformats.org/officeDocument/2006/relationships/slide" Target="/ppt/slides/slide1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36.jpg"/><Relationship Id="rId4" Type="http://schemas.openxmlformats.org/officeDocument/2006/relationships/slide" Target="/ppt/slides/slide1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39.jpg"/><Relationship Id="rId4" Type="http://schemas.openxmlformats.org/officeDocument/2006/relationships/slide" Target="/ppt/slides/slide1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37.jpg"/><Relationship Id="rId4" Type="http://schemas.openxmlformats.org/officeDocument/2006/relationships/slide" Target="/ppt/slides/slide1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40.jpg"/><Relationship Id="rId4" Type="http://schemas.openxmlformats.org/officeDocument/2006/relationships/slide" Target="/ppt/slides/slide1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41.jpg"/><Relationship Id="rId4" Type="http://schemas.openxmlformats.org/officeDocument/2006/relationships/slide" Target="/ppt/slides/slide1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45.jpg"/><Relationship Id="rId4" Type="http://schemas.openxmlformats.org/officeDocument/2006/relationships/slide" Target="/ppt/slides/slide1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43.jpg"/><Relationship Id="rId4" Type="http://schemas.openxmlformats.org/officeDocument/2006/relationships/slide" Target="/ppt/slides/slide1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9.jpg"/><Relationship Id="rId5" Type="http://schemas.openxmlformats.org/officeDocument/2006/relationships/slide" Target="/ppt/slides/slide1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3.png"/><Relationship Id="rId4" Type="http://schemas.openxmlformats.org/officeDocument/2006/relationships/image" Target="../media/image147.jpg"/><Relationship Id="rId5" Type="http://schemas.openxmlformats.org/officeDocument/2006/relationships/slide" Target="/ppt/slides/slide1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3.png"/><Relationship Id="rId4" Type="http://schemas.openxmlformats.org/officeDocument/2006/relationships/image" Target="../media/image144.png"/><Relationship Id="rId5" Type="http://schemas.openxmlformats.org/officeDocument/2006/relationships/image" Target="../media/image146.png"/><Relationship Id="rId6" Type="http://schemas.openxmlformats.org/officeDocument/2006/relationships/image" Target="../media/image142.png"/><Relationship Id="rId7" Type="http://schemas.openxmlformats.org/officeDocument/2006/relationships/image" Target="../media/image148.jpg"/><Relationship Id="rId8" Type="http://schemas.openxmlformats.org/officeDocument/2006/relationships/slide" Target="/ppt/slides/slide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slide" Target="/ppt/slides/slide1.xml"/></Relationships>
</file>

<file path=ppt/slides/_rels/slide9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png"/><Relationship Id="rId10" Type="http://schemas.openxmlformats.org/officeDocument/2006/relationships/image" Target="../media/image156.png"/><Relationship Id="rId13" Type="http://schemas.openxmlformats.org/officeDocument/2006/relationships/image" Target="../media/image149.png"/><Relationship Id="rId1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39.png"/><Relationship Id="rId4" Type="http://schemas.openxmlformats.org/officeDocument/2006/relationships/image" Target="../media/image215.png"/><Relationship Id="rId9" Type="http://schemas.openxmlformats.org/officeDocument/2006/relationships/image" Target="../media/image153.png"/><Relationship Id="rId15" Type="http://schemas.openxmlformats.org/officeDocument/2006/relationships/slide" Target="/ppt/slides/slide1.xml"/><Relationship Id="rId14" Type="http://schemas.openxmlformats.org/officeDocument/2006/relationships/image" Target="../media/image161.png"/><Relationship Id="rId5" Type="http://schemas.openxmlformats.org/officeDocument/2006/relationships/image" Target="../media/image151.png"/><Relationship Id="rId6" Type="http://schemas.openxmlformats.org/officeDocument/2006/relationships/image" Target="../media/image154.png"/><Relationship Id="rId7" Type="http://schemas.openxmlformats.org/officeDocument/2006/relationships/image" Target="../media/image152.png"/><Relationship Id="rId8" Type="http://schemas.openxmlformats.org/officeDocument/2006/relationships/image" Target="../media/image155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60.png"/><Relationship Id="rId4" Type="http://schemas.openxmlformats.org/officeDocument/2006/relationships/image" Target="../media/image158.jpg"/><Relationship Id="rId5" Type="http://schemas.openxmlformats.org/officeDocument/2006/relationships/slide" Target="/ppt/slides/slide1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60.png"/><Relationship Id="rId4" Type="http://schemas.openxmlformats.org/officeDocument/2006/relationships/image" Target="../media/image157.jpg"/><Relationship Id="rId5" Type="http://schemas.openxmlformats.org/officeDocument/2006/relationships/slide" Target="/ppt/slides/slide1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60.png"/><Relationship Id="rId4" Type="http://schemas.openxmlformats.org/officeDocument/2006/relationships/image" Target="../media/image164.jpg"/><Relationship Id="rId5" Type="http://schemas.openxmlformats.org/officeDocument/2006/relationships/slide" Target="/ppt/slides/slide1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60.png"/><Relationship Id="rId4" Type="http://schemas.openxmlformats.org/officeDocument/2006/relationships/image" Target="../media/image162.jpg"/><Relationship Id="rId5" Type="http://schemas.openxmlformats.org/officeDocument/2006/relationships/slide" Target="/ppt/slides/slide1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60.png"/><Relationship Id="rId4" Type="http://schemas.openxmlformats.org/officeDocument/2006/relationships/image" Target="../media/image163.jpg"/><Relationship Id="rId5" Type="http://schemas.openxmlformats.org/officeDocument/2006/relationships/slide" Target="/ppt/slides/slide1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60.png"/><Relationship Id="rId4" Type="http://schemas.openxmlformats.org/officeDocument/2006/relationships/image" Target="../media/image167.jpg"/><Relationship Id="rId5" Type="http://schemas.openxmlformats.org/officeDocument/2006/relationships/slide" Target="/ppt/slides/slide1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/>
          <p:nvPr/>
        </p:nvSpPr>
        <p:spPr>
          <a:xfrm>
            <a:off x="3852050" y="3017760"/>
            <a:ext cx="43180" cy="30480"/>
          </a:xfrm>
          <a:custGeom>
            <a:rect b="b" l="l" r="r" t="t"/>
            <a:pathLst>
              <a:path extrusionOk="0" h="30480" w="431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7" name="Google Shape;97;p1"/>
          <p:cNvSpPr/>
          <p:nvPr/>
        </p:nvSpPr>
        <p:spPr>
          <a:xfrm>
            <a:off x="3772433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8" name="Google Shape;98;p1"/>
          <p:cNvSpPr/>
          <p:nvPr/>
        </p:nvSpPr>
        <p:spPr>
          <a:xfrm>
            <a:off x="3950236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99" name="Google Shape;99;p1"/>
          <p:cNvGrpSpPr/>
          <p:nvPr/>
        </p:nvGrpSpPr>
        <p:grpSpPr>
          <a:xfrm>
            <a:off x="4055351" y="3007448"/>
            <a:ext cx="203200" cy="50800"/>
            <a:chOff x="4055351" y="3007448"/>
            <a:chExt cx="203200" cy="50800"/>
          </a:xfrm>
        </p:grpSpPr>
        <p:sp>
          <p:nvSpPr>
            <p:cNvPr id="100" name="Google Shape;100;p1"/>
            <p:cNvSpPr/>
            <p:nvPr/>
          </p:nvSpPr>
          <p:spPr>
            <a:xfrm>
              <a:off x="4118520" y="3007448"/>
              <a:ext cx="64135" cy="50800"/>
            </a:xfrm>
            <a:custGeom>
              <a:rect b="b" l="l" r="r" t="t"/>
              <a:pathLst>
                <a:path extrusionOk="0" h="50800" w="64135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extrusionOk="0" h="50800" w="64135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extrusionOk="0" h="50800" w="64135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055351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02" name="Google Shape;102;p1"/>
          <p:cNvGrpSpPr/>
          <p:nvPr/>
        </p:nvGrpSpPr>
        <p:grpSpPr>
          <a:xfrm>
            <a:off x="4338282" y="3007448"/>
            <a:ext cx="203200" cy="50800"/>
            <a:chOff x="4338282" y="3007448"/>
            <a:chExt cx="203200" cy="50800"/>
          </a:xfrm>
        </p:grpSpPr>
        <p:sp>
          <p:nvSpPr>
            <p:cNvPr id="103" name="Google Shape;103;p1"/>
            <p:cNvSpPr/>
            <p:nvPr/>
          </p:nvSpPr>
          <p:spPr>
            <a:xfrm>
              <a:off x="4427182" y="3020148"/>
              <a:ext cx="38100" cy="0"/>
            </a:xfrm>
            <a:custGeom>
              <a:rect b="b" l="l" r="r" t="t"/>
              <a:pathLst>
                <a:path extrusionOk="0" h="120000"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338282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414482" y="3007448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50800" w="50800">
                  <a:moveTo>
                    <a:pt x="12700" y="25400"/>
                  </a:moveTo>
                  <a:lnTo>
                    <a:pt x="50800" y="25400"/>
                  </a:lnTo>
                </a:path>
                <a:path extrusionOk="0" h="50800" w="50800">
                  <a:moveTo>
                    <a:pt x="0" y="38100"/>
                  </a:moveTo>
                  <a:lnTo>
                    <a:pt x="38100" y="38100"/>
                  </a:lnTo>
                </a:path>
                <a:path extrusionOk="0" h="50800" w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06" name="Google Shape;106;p1"/>
          <p:cNvGrpSpPr/>
          <p:nvPr/>
        </p:nvGrpSpPr>
        <p:grpSpPr>
          <a:xfrm>
            <a:off x="4621212" y="3007448"/>
            <a:ext cx="203200" cy="50800"/>
            <a:chOff x="4621212" y="3007448"/>
            <a:chExt cx="203200" cy="50800"/>
          </a:xfrm>
        </p:grpSpPr>
        <p:sp>
          <p:nvSpPr>
            <p:cNvPr id="107" name="Google Shape;107;p1"/>
            <p:cNvSpPr/>
            <p:nvPr/>
          </p:nvSpPr>
          <p:spPr>
            <a:xfrm>
              <a:off x="4697413" y="3007448"/>
              <a:ext cx="50800" cy="25400"/>
            </a:xfrm>
            <a:custGeom>
              <a:rect b="b" l="l" r="r" t="t"/>
              <a:pathLst>
                <a:path extrusionOk="0" h="254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25400" w="50800">
                  <a:moveTo>
                    <a:pt x="12700" y="12700"/>
                  </a:moveTo>
                  <a:lnTo>
                    <a:pt x="50800" y="12700"/>
                  </a:lnTo>
                </a:path>
                <a:path extrusionOk="0" h="25400" w="508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4621212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4697413" y="3045548"/>
              <a:ext cx="50800" cy="12700"/>
            </a:xfrm>
            <a:custGeom>
              <a:rect b="b" l="l" r="r" t="t"/>
              <a:pathLst>
                <a:path extrusionOk="0" h="127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12700" w="508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10" name="Google Shape;110;p1"/>
          <p:cNvSpPr/>
          <p:nvPr/>
        </p:nvSpPr>
        <p:spPr>
          <a:xfrm>
            <a:off x="4980331" y="3007448"/>
            <a:ext cx="50800" cy="50800"/>
          </a:xfrm>
          <a:custGeom>
            <a:rect b="b" l="l" r="r" t="t"/>
            <a:pathLst>
              <a:path extrusionOk="0" h="50800" w="50800">
                <a:moveTo>
                  <a:pt x="0" y="0"/>
                </a:moveTo>
                <a:lnTo>
                  <a:pt x="38100" y="0"/>
                </a:lnTo>
              </a:path>
              <a:path extrusionOk="0" h="50800" w="50800">
                <a:moveTo>
                  <a:pt x="12700" y="12700"/>
                </a:moveTo>
                <a:lnTo>
                  <a:pt x="50800" y="12700"/>
                </a:lnTo>
              </a:path>
              <a:path extrusionOk="0" h="50800" w="50800">
                <a:moveTo>
                  <a:pt x="12700" y="25400"/>
                </a:moveTo>
                <a:lnTo>
                  <a:pt x="50800" y="25400"/>
                </a:lnTo>
              </a:path>
              <a:path extrusionOk="0" h="50800" w="50800">
                <a:moveTo>
                  <a:pt x="0" y="38100"/>
                </a:moveTo>
                <a:lnTo>
                  <a:pt x="38100" y="38100"/>
                </a:lnTo>
              </a:path>
              <a:path extrusionOk="0" h="50800" w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111" name="Google Shape;111;p1"/>
          <p:cNvGrpSpPr/>
          <p:nvPr/>
        </p:nvGrpSpPr>
        <p:grpSpPr>
          <a:xfrm>
            <a:off x="5171821" y="3007448"/>
            <a:ext cx="233679" cy="50800"/>
            <a:chOff x="5171821" y="3007448"/>
            <a:chExt cx="233679" cy="50800"/>
          </a:xfrm>
        </p:grpSpPr>
        <p:sp>
          <p:nvSpPr>
            <p:cNvPr id="112" name="Google Shape;112;p1"/>
            <p:cNvSpPr/>
            <p:nvPr/>
          </p:nvSpPr>
          <p:spPr>
            <a:xfrm>
              <a:off x="5293742" y="3037928"/>
              <a:ext cx="20320" cy="20320"/>
            </a:xfrm>
            <a:custGeom>
              <a:rect b="b" l="l" r="r" t="t"/>
              <a:pathLst>
                <a:path extrusionOk="0" h="20319" w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5266678" y="3011433"/>
              <a:ext cx="30480" cy="30480"/>
            </a:xfrm>
            <a:custGeom>
              <a:rect b="b" l="l" r="r" t="t"/>
              <a:pathLst>
                <a:path extrusionOk="0" h="30480" w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5171821" y="3007448"/>
              <a:ext cx="233679" cy="50800"/>
            </a:xfrm>
            <a:custGeom>
              <a:rect b="b" l="l" r="r" t="t"/>
              <a:pathLst>
                <a:path extrusionOk="0" h="50800" w="233679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extrusionOk="0" h="50800" w="233679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extrusionOk="0" h="50800" w="233679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extrusionOk="0" h="50800" w="233679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115" name="Google Shape;11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59996" cy="48082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"/>
          <p:cNvSpPr txBox="1"/>
          <p:nvPr/>
        </p:nvSpPr>
        <p:spPr>
          <a:xfrm>
            <a:off x="359994" y="768692"/>
            <a:ext cx="5039995" cy="755015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txBody>
          <a:bodyPr anchorCtr="0" anchor="t" bIns="0" lIns="0" spcFirstLastPara="1" rIns="0" wrap="square" tIns="59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CS7015 (Deep Learning) :  Lecture 5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54000" marR="246379" rtl="0" algn="ctr">
              <a:lnSpc>
                <a:spcPct val="102600"/>
              </a:lnSpc>
              <a:spcBef>
                <a:spcPts val="295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Gradient Descent (GD), Momentum Based GD, Nesterov Accelerated GD, Stochastic GD, AdaGrad, RMSProp, Adam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7" name="Google Shape;117;p1"/>
          <p:cNvSpPr txBox="1"/>
          <p:nvPr/>
        </p:nvSpPr>
        <p:spPr>
          <a:xfrm>
            <a:off x="1681200" y="1935935"/>
            <a:ext cx="2397760" cy="617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Mitesh M. Khapra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229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065" marR="5080" rtl="0" algn="ctr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Georgia"/>
                <a:ea typeface="Georgia"/>
                <a:cs typeface="Georgia"/>
                <a:sym typeface="Georgia"/>
              </a:rPr>
              <a:t>Department of Computer Science and Engineering Indian Institute of Technology Madras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18" name="Google Shape;118;p1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19" name="Google Shape;119;p1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21" name="Google Shape;121;p1"/>
          <p:cNvSpPr txBox="1"/>
          <p:nvPr>
            <p:ph idx="12" type="sldNum"/>
          </p:nvPr>
        </p:nvSpPr>
        <p:spPr>
          <a:xfrm>
            <a:off x="5423001" y="3007598"/>
            <a:ext cx="3143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84455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89</a:t>
            </a:r>
            <a:endParaRPr/>
          </a:p>
        </p:txBody>
      </p:sp>
      <p:sp>
        <p:nvSpPr>
          <p:cNvPr id="122" name="Google Shape;122;p1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23" name="Google Shape;123;p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261" y="220478"/>
            <a:ext cx="2433851" cy="1888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2564" y="199179"/>
            <a:ext cx="1949106" cy="18624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9" name="Google Shape;369;p10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370" name="Google Shape;370;p10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1" name="Google Shape;371;p10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72" name="Google Shape;372;p10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10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3" name="Google Shape;373;p10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74" name="Google Shape;374;p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4" name="Google Shape;2004;p100"/>
          <p:cNvGrpSpPr/>
          <p:nvPr/>
        </p:nvGrpSpPr>
        <p:grpSpPr>
          <a:xfrm>
            <a:off x="271259" y="18732"/>
            <a:ext cx="5266524" cy="1939289"/>
            <a:chOff x="271259" y="18732"/>
            <a:chExt cx="5266524" cy="1939289"/>
          </a:xfrm>
        </p:grpSpPr>
        <p:pic>
          <p:nvPicPr>
            <p:cNvPr id="2005" name="Google Shape;2005;p10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71259" y="18732"/>
              <a:ext cx="2457450" cy="19392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6" name="Google Shape;2006;p10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87192" y="31343"/>
              <a:ext cx="2450591" cy="18214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07" name="Google Shape;2007;p100"/>
          <p:cNvSpPr txBox="1"/>
          <p:nvPr/>
        </p:nvSpPr>
        <p:spPr>
          <a:xfrm>
            <a:off x="4247210" y="1315007"/>
            <a:ext cx="12573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08" name="Google Shape;2008;p100"/>
          <p:cNvSpPr txBox="1"/>
          <p:nvPr/>
        </p:nvSpPr>
        <p:spPr>
          <a:xfrm>
            <a:off x="3033471" y="531849"/>
            <a:ext cx="10287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009" name="Google Shape;2009;p100"/>
          <p:cNvGrpSpPr/>
          <p:nvPr/>
        </p:nvGrpSpPr>
        <p:grpSpPr>
          <a:xfrm>
            <a:off x="3061853" y="401049"/>
            <a:ext cx="1490499" cy="1058284"/>
            <a:chOff x="3061853" y="401049"/>
            <a:chExt cx="1490499" cy="1058284"/>
          </a:xfrm>
        </p:grpSpPr>
        <p:sp>
          <p:nvSpPr>
            <p:cNvPr id="2010" name="Google Shape;2010;p100"/>
            <p:cNvSpPr/>
            <p:nvPr/>
          </p:nvSpPr>
          <p:spPr>
            <a:xfrm>
              <a:off x="4408693" y="1436423"/>
              <a:ext cx="139700" cy="0"/>
            </a:xfrm>
            <a:custGeom>
              <a:rect b="b" l="l" r="r" t="t"/>
              <a:pathLst>
                <a:path extrusionOk="0" h="120000" w="139700">
                  <a:moveTo>
                    <a:pt x="0" y="0"/>
                  </a:moveTo>
                  <a:lnTo>
                    <a:pt x="139176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11" name="Google Shape;2011;p100"/>
            <p:cNvSpPr/>
            <p:nvPr/>
          </p:nvSpPr>
          <p:spPr>
            <a:xfrm>
              <a:off x="4530762" y="1413613"/>
              <a:ext cx="21590" cy="45720"/>
            </a:xfrm>
            <a:custGeom>
              <a:rect b="b" l="l" r="r" t="t"/>
              <a:pathLst>
                <a:path extrusionOk="0" h="45719" w="21589">
                  <a:moveTo>
                    <a:pt x="0" y="0"/>
                  </a:moveTo>
                  <a:lnTo>
                    <a:pt x="3341" y="6972"/>
                  </a:lnTo>
                  <a:lnTo>
                    <a:pt x="9623" y="14078"/>
                  </a:lnTo>
                  <a:lnTo>
                    <a:pt x="16439" y="19848"/>
                  </a:lnTo>
                  <a:lnTo>
                    <a:pt x="21385" y="22810"/>
                  </a:lnTo>
                  <a:lnTo>
                    <a:pt x="16439" y="25773"/>
                  </a:lnTo>
                  <a:lnTo>
                    <a:pt x="9623" y="31543"/>
                  </a:lnTo>
                  <a:lnTo>
                    <a:pt x="3341" y="38649"/>
                  </a:lnTo>
                  <a:lnTo>
                    <a:pt x="0" y="4562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12" name="Google Shape;2012;p100"/>
            <p:cNvSpPr/>
            <p:nvPr/>
          </p:nvSpPr>
          <p:spPr>
            <a:xfrm>
              <a:off x="3084664" y="405326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13282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13" name="Google Shape;2013;p100"/>
            <p:cNvSpPr/>
            <p:nvPr/>
          </p:nvSpPr>
          <p:spPr>
            <a:xfrm>
              <a:off x="3061853" y="401049"/>
              <a:ext cx="45720" cy="21590"/>
            </a:xfrm>
            <a:custGeom>
              <a:rect b="b" l="l" r="r" t="t"/>
              <a:pathLst>
                <a:path extrusionOk="0" h="21590" w="45719">
                  <a:moveTo>
                    <a:pt x="0" y="21385"/>
                  </a:moveTo>
                  <a:lnTo>
                    <a:pt x="6972" y="18043"/>
                  </a:lnTo>
                  <a:lnTo>
                    <a:pt x="14078" y="11761"/>
                  </a:lnTo>
                  <a:lnTo>
                    <a:pt x="19848" y="4945"/>
                  </a:lnTo>
                  <a:lnTo>
                    <a:pt x="22810" y="0"/>
                  </a:lnTo>
                  <a:lnTo>
                    <a:pt x="25773" y="4945"/>
                  </a:lnTo>
                  <a:lnTo>
                    <a:pt x="31543" y="11761"/>
                  </a:lnTo>
                  <a:lnTo>
                    <a:pt x="38649" y="18043"/>
                  </a:lnTo>
                  <a:lnTo>
                    <a:pt x="45621" y="2138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014" name="Google Shape;2014;p100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015" name="Google Shape;2015;p100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16" name="Google Shape;2016;p100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017" name="Google Shape;2017;p100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47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18" name="Google Shape;2018;p100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019" name="Google Shape;2019;p10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4" name="Google Shape;2024;p101"/>
          <p:cNvGrpSpPr/>
          <p:nvPr/>
        </p:nvGrpSpPr>
        <p:grpSpPr>
          <a:xfrm>
            <a:off x="271259" y="18732"/>
            <a:ext cx="5266525" cy="1939289"/>
            <a:chOff x="271259" y="18732"/>
            <a:chExt cx="5266525" cy="1939289"/>
          </a:xfrm>
        </p:grpSpPr>
        <p:pic>
          <p:nvPicPr>
            <p:cNvPr id="2025" name="Google Shape;2025;p10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71259" y="18732"/>
              <a:ext cx="2457450" cy="19392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6" name="Google Shape;2026;p10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87192" y="31343"/>
              <a:ext cx="2450592" cy="18214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27" name="Google Shape;2027;p101"/>
          <p:cNvSpPr txBox="1"/>
          <p:nvPr/>
        </p:nvSpPr>
        <p:spPr>
          <a:xfrm>
            <a:off x="4247210" y="1315007"/>
            <a:ext cx="12573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28" name="Google Shape;2028;p101"/>
          <p:cNvSpPr txBox="1"/>
          <p:nvPr/>
        </p:nvSpPr>
        <p:spPr>
          <a:xfrm>
            <a:off x="3033471" y="531849"/>
            <a:ext cx="10287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029" name="Google Shape;2029;p101"/>
          <p:cNvGrpSpPr/>
          <p:nvPr/>
        </p:nvGrpSpPr>
        <p:grpSpPr>
          <a:xfrm>
            <a:off x="3061853" y="401049"/>
            <a:ext cx="1490499" cy="1058284"/>
            <a:chOff x="3061853" y="401049"/>
            <a:chExt cx="1490499" cy="1058284"/>
          </a:xfrm>
        </p:grpSpPr>
        <p:sp>
          <p:nvSpPr>
            <p:cNvPr id="2030" name="Google Shape;2030;p101"/>
            <p:cNvSpPr/>
            <p:nvPr/>
          </p:nvSpPr>
          <p:spPr>
            <a:xfrm>
              <a:off x="4408693" y="1436423"/>
              <a:ext cx="139700" cy="0"/>
            </a:xfrm>
            <a:custGeom>
              <a:rect b="b" l="l" r="r" t="t"/>
              <a:pathLst>
                <a:path extrusionOk="0" h="120000" w="139700">
                  <a:moveTo>
                    <a:pt x="0" y="0"/>
                  </a:moveTo>
                  <a:lnTo>
                    <a:pt x="139176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31" name="Google Shape;2031;p101"/>
            <p:cNvSpPr/>
            <p:nvPr/>
          </p:nvSpPr>
          <p:spPr>
            <a:xfrm>
              <a:off x="4530762" y="1413613"/>
              <a:ext cx="21590" cy="45720"/>
            </a:xfrm>
            <a:custGeom>
              <a:rect b="b" l="l" r="r" t="t"/>
              <a:pathLst>
                <a:path extrusionOk="0" h="45719" w="21589">
                  <a:moveTo>
                    <a:pt x="0" y="0"/>
                  </a:moveTo>
                  <a:lnTo>
                    <a:pt x="3341" y="6972"/>
                  </a:lnTo>
                  <a:lnTo>
                    <a:pt x="9623" y="14078"/>
                  </a:lnTo>
                  <a:lnTo>
                    <a:pt x="16439" y="19848"/>
                  </a:lnTo>
                  <a:lnTo>
                    <a:pt x="21385" y="22810"/>
                  </a:lnTo>
                  <a:lnTo>
                    <a:pt x="16439" y="25773"/>
                  </a:lnTo>
                  <a:lnTo>
                    <a:pt x="9623" y="31543"/>
                  </a:lnTo>
                  <a:lnTo>
                    <a:pt x="3341" y="38649"/>
                  </a:lnTo>
                  <a:lnTo>
                    <a:pt x="0" y="4562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32" name="Google Shape;2032;p101"/>
            <p:cNvSpPr/>
            <p:nvPr/>
          </p:nvSpPr>
          <p:spPr>
            <a:xfrm>
              <a:off x="3084664" y="405326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13282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33" name="Google Shape;2033;p101"/>
            <p:cNvSpPr/>
            <p:nvPr/>
          </p:nvSpPr>
          <p:spPr>
            <a:xfrm>
              <a:off x="3061853" y="401049"/>
              <a:ext cx="45720" cy="21590"/>
            </a:xfrm>
            <a:custGeom>
              <a:rect b="b" l="l" r="r" t="t"/>
              <a:pathLst>
                <a:path extrusionOk="0" h="21590" w="45719">
                  <a:moveTo>
                    <a:pt x="0" y="21385"/>
                  </a:moveTo>
                  <a:lnTo>
                    <a:pt x="6972" y="18043"/>
                  </a:lnTo>
                  <a:lnTo>
                    <a:pt x="14078" y="11761"/>
                  </a:lnTo>
                  <a:lnTo>
                    <a:pt x="19848" y="4945"/>
                  </a:lnTo>
                  <a:lnTo>
                    <a:pt x="22810" y="0"/>
                  </a:lnTo>
                  <a:lnTo>
                    <a:pt x="25773" y="4945"/>
                  </a:lnTo>
                  <a:lnTo>
                    <a:pt x="31543" y="11761"/>
                  </a:lnTo>
                  <a:lnTo>
                    <a:pt x="38649" y="18043"/>
                  </a:lnTo>
                  <a:lnTo>
                    <a:pt x="45621" y="2138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034" name="Google Shape;2034;p101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035" name="Google Shape;2035;p101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36" name="Google Shape;2036;p101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037" name="Google Shape;2037;p101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47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38" name="Google Shape;2038;p101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039" name="Google Shape;2039;p10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3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4" name="Google Shape;2044;p102"/>
          <p:cNvGrpSpPr/>
          <p:nvPr/>
        </p:nvGrpSpPr>
        <p:grpSpPr>
          <a:xfrm>
            <a:off x="271259" y="18732"/>
            <a:ext cx="5266525" cy="1939289"/>
            <a:chOff x="271259" y="18732"/>
            <a:chExt cx="5266525" cy="1939289"/>
          </a:xfrm>
        </p:grpSpPr>
        <p:pic>
          <p:nvPicPr>
            <p:cNvPr id="2045" name="Google Shape;2045;p10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71259" y="18732"/>
              <a:ext cx="2457450" cy="19392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6" name="Google Shape;2046;p10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87192" y="31343"/>
              <a:ext cx="2450592" cy="18214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47" name="Google Shape;2047;p102"/>
          <p:cNvSpPr txBox="1"/>
          <p:nvPr/>
        </p:nvSpPr>
        <p:spPr>
          <a:xfrm>
            <a:off x="4247210" y="1315007"/>
            <a:ext cx="12573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48" name="Google Shape;2048;p102"/>
          <p:cNvSpPr txBox="1"/>
          <p:nvPr/>
        </p:nvSpPr>
        <p:spPr>
          <a:xfrm>
            <a:off x="3033471" y="531849"/>
            <a:ext cx="10287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049" name="Google Shape;2049;p102"/>
          <p:cNvGrpSpPr/>
          <p:nvPr/>
        </p:nvGrpSpPr>
        <p:grpSpPr>
          <a:xfrm>
            <a:off x="3061853" y="401049"/>
            <a:ext cx="1490499" cy="1058284"/>
            <a:chOff x="3061853" y="401049"/>
            <a:chExt cx="1490499" cy="1058284"/>
          </a:xfrm>
        </p:grpSpPr>
        <p:sp>
          <p:nvSpPr>
            <p:cNvPr id="2050" name="Google Shape;2050;p102"/>
            <p:cNvSpPr/>
            <p:nvPr/>
          </p:nvSpPr>
          <p:spPr>
            <a:xfrm>
              <a:off x="4408693" y="1436423"/>
              <a:ext cx="139700" cy="0"/>
            </a:xfrm>
            <a:custGeom>
              <a:rect b="b" l="l" r="r" t="t"/>
              <a:pathLst>
                <a:path extrusionOk="0" h="120000" w="139700">
                  <a:moveTo>
                    <a:pt x="0" y="0"/>
                  </a:moveTo>
                  <a:lnTo>
                    <a:pt x="139176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51" name="Google Shape;2051;p102"/>
            <p:cNvSpPr/>
            <p:nvPr/>
          </p:nvSpPr>
          <p:spPr>
            <a:xfrm>
              <a:off x="4530762" y="1413613"/>
              <a:ext cx="21590" cy="45720"/>
            </a:xfrm>
            <a:custGeom>
              <a:rect b="b" l="l" r="r" t="t"/>
              <a:pathLst>
                <a:path extrusionOk="0" h="45719" w="21589">
                  <a:moveTo>
                    <a:pt x="0" y="0"/>
                  </a:moveTo>
                  <a:lnTo>
                    <a:pt x="3341" y="6972"/>
                  </a:lnTo>
                  <a:lnTo>
                    <a:pt x="9623" y="14078"/>
                  </a:lnTo>
                  <a:lnTo>
                    <a:pt x="16439" y="19848"/>
                  </a:lnTo>
                  <a:lnTo>
                    <a:pt x="21385" y="22810"/>
                  </a:lnTo>
                  <a:lnTo>
                    <a:pt x="16439" y="25773"/>
                  </a:lnTo>
                  <a:lnTo>
                    <a:pt x="9623" y="31543"/>
                  </a:lnTo>
                  <a:lnTo>
                    <a:pt x="3341" y="38649"/>
                  </a:lnTo>
                  <a:lnTo>
                    <a:pt x="0" y="4562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52" name="Google Shape;2052;p102"/>
            <p:cNvSpPr/>
            <p:nvPr/>
          </p:nvSpPr>
          <p:spPr>
            <a:xfrm>
              <a:off x="3084664" y="405326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13282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53" name="Google Shape;2053;p102"/>
            <p:cNvSpPr/>
            <p:nvPr/>
          </p:nvSpPr>
          <p:spPr>
            <a:xfrm>
              <a:off x="3061853" y="401049"/>
              <a:ext cx="45720" cy="21590"/>
            </a:xfrm>
            <a:custGeom>
              <a:rect b="b" l="l" r="r" t="t"/>
              <a:pathLst>
                <a:path extrusionOk="0" h="21590" w="45719">
                  <a:moveTo>
                    <a:pt x="0" y="21385"/>
                  </a:moveTo>
                  <a:lnTo>
                    <a:pt x="6972" y="18043"/>
                  </a:lnTo>
                  <a:lnTo>
                    <a:pt x="14078" y="11761"/>
                  </a:lnTo>
                  <a:lnTo>
                    <a:pt x="19848" y="4945"/>
                  </a:lnTo>
                  <a:lnTo>
                    <a:pt x="22810" y="0"/>
                  </a:lnTo>
                  <a:lnTo>
                    <a:pt x="25773" y="4945"/>
                  </a:lnTo>
                  <a:lnTo>
                    <a:pt x="31543" y="11761"/>
                  </a:lnTo>
                  <a:lnTo>
                    <a:pt x="38649" y="18043"/>
                  </a:lnTo>
                  <a:lnTo>
                    <a:pt x="45621" y="2138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054" name="Google Shape;2054;p102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055" name="Google Shape;2055;p102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56" name="Google Shape;2056;p102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057" name="Google Shape;2057;p102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47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58" name="Google Shape;2058;p102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059" name="Google Shape;2059;p10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4" name="Google Shape;2064;p103"/>
          <p:cNvGrpSpPr/>
          <p:nvPr/>
        </p:nvGrpSpPr>
        <p:grpSpPr>
          <a:xfrm>
            <a:off x="309193" y="244487"/>
            <a:ext cx="5192408" cy="981164"/>
            <a:chOff x="309193" y="244487"/>
            <a:chExt cx="5192408" cy="981164"/>
          </a:xfrm>
        </p:grpSpPr>
        <p:sp>
          <p:nvSpPr>
            <p:cNvPr id="2065" name="Google Shape;2065;p103"/>
            <p:cNvSpPr/>
            <p:nvPr/>
          </p:nvSpPr>
          <p:spPr>
            <a:xfrm>
              <a:off x="309193" y="244487"/>
              <a:ext cx="5142230" cy="179070"/>
            </a:xfrm>
            <a:custGeom>
              <a:rect b="b" l="l" r="r" t="t"/>
              <a:pathLst>
                <a:path extrusionOk="0" h="179070" w="514223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78597"/>
                  </a:lnTo>
                  <a:lnTo>
                    <a:pt x="5141666" y="178597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066" name="Google Shape;2066;p10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9194" y="410438"/>
              <a:ext cx="5141665" cy="50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7" name="Google Shape;2067;p10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9994" y="1124051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8" name="Google Shape;2068;p10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0794" y="1111351"/>
              <a:ext cx="5090807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9" name="Google Shape;2069;p10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50859" y="288734"/>
              <a:ext cx="50742" cy="8353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0" name="Google Shape;2070;p103"/>
            <p:cNvSpPr/>
            <p:nvPr/>
          </p:nvSpPr>
          <p:spPr>
            <a:xfrm>
              <a:off x="309193" y="454717"/>
              <a:ext cx="5142230" cy="720725"/>
            </a:xfrm>
            <a:custGeom>
              <a:rect b="b" l="l" r="r" t="t"/>
              <a:pathLst>
                <a:path extrusionOk="0" h="720725" w="5142230">
                  <a:moveTo>
                    <a:pt x="5141666" y="0"/>
                  </a:moveTo>
                  <a:lnTo>
                    <a:pt x="0" y="0"/>
                  </a:lnTo>
                  <a:lnTo>
                    <a:pt x="0" y="669334"/>
                  </a:lnTo>
                  <a:lnTo>
                    <a:pt x="4008" y="689058"/>
                  </a:lnTo>
                  <a:lnTo>
                    <a:pt x="14922" y="705211"/>
                  </a:lnTo>
                  <a:lnTo>
                    <a:pt x="31075" y="716126"/>
                  </a:lnTo>
                  <a:lnTo>
                    <a:pt x="50800" y="720134"/>
                  </a:lnTo>
                  <a:lnTo>
                    <a:pt x="5090865" y="720134"/>
                  </a:lnTo>
                  <a:lnTo>
                    <a:pt x="5110590" y="716126"/>
                  </a:lnTo>
                  <a:lnTo>
                    <a:pt x="5126743" y="705211"/>
                  </a:lnTo>
                  <a:lnTo>
                    <a:pt x="5137657" y="689058"/>
                  </a:lnTo>
                  <a:lnTo>
                    <a:pt x="5141666" y="669334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71" name="Google Shape;2071;p103"/>
            <p:cNvSpPr/>
            <p:nvPr/>
          </p:nvSpPr>
          <p:spPr>
            <a:xfrm>
              <a:off x="5450859" y="326825"/>
              <a:ext cx="0" cy="816610"/>
            </a:xfrm>
            <a:custGeom>
              <a:rect b="b" l="l" r="r" t="t"/>
              <a:pathLst>
                <a:path extrusionOk="0" h="816610" w="120000">
                  <a:moveTo>
                    <a:pt x="0" y="816276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72" name="Google Shape;2072;p103"/>
            <p:cNvSpPr/>
            <p:nvPr/>
          </p:nvSpPr>
          <p:spPr>
            <a:xfrm>
              <a:off x="5450859" y="314125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73" name="Google Shape;2073;p103"/>
            <p:cNvSpPr/>
            <p:nvPr/>
          </p:nvSpPr>
          <p:spPr>
            <a:xfrm>
              <a:off x="5450859" y="301425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74" name="Google Shape;2074;p103"/>
            <p:cNvSpPr/>
            <p:nvPr/>
          </p:nvSpPr>
          <p:spPr>
            <a:xfrm>
              <a:off x="5450859" y="288725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075" name="Google Shape;2075;p10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04583" y="510476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6" name="Google Shape;2076;p10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04583" y="892581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77" name="Google Shape;2077;p103"/>
          <p:cNvSpPr txBox="1"/>
          <p:nvPr/>
        </p:nvSpPr>
        <p:spPr>
          <a:xfrm>
            <a:off x="347294" y="196377"/>
            <a:ext cx="5064760" cy="974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2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B2"/>
                </a:solidFill>
                <a:latin typeface="Georgia"/>
                <a:ea typeface="Georgia"/>
                <a:cs typeface="Georgia"/>
                <a:sym typeface="Georgia"/>
              </a:rPr>
              <a:t>Observations about NAG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289560" marR="5080" rtl="0" algn="l">
              <a:lnSpc>
                <a:spcPct val="1026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Looking ahead helps NAG in correcting its course quicker than momentum based gradient descent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289560" marR="5080" rtl="0" algn="l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Hence the oscillations are smaller and the chances of escaping the minima valley also smaller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078" name="Google Shape;2078;p103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079" name="Google Shape;2079;p103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80" name="Google Shape;2080;p103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081" name="Google Shape;2081;p103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49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82" name="Google Shape;2082;p103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083" name="Google Shape;2083;p10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104"/>
          <p:cNvSpPr txBox="1"/>
          <p:nvPr/>
        </p:nvSpPr>
        <p:spPr>
          <a:xfrm>
            <a:off x="347294" y="1157462"/>
            <a:ext cx="4559935" cy="4165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775">
            <a:spAutoFit/>
          </a:bodyPr>
          <a:lstStyle/>
          <a:p>
            <a:pPr indent="0" lvl="0" marL="12700" marR="5080" rtl="0" algn="l">
              <a:lnSpc>
                <a:spcPct val="9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Georgia"/>
                <a:ea typeface="Georgia"/>
                <a:cs typeface="Georgia"/>
                <a:sym typeface="Georgia"/>
              </a:rPr>
              <a:t>Module 5.6 : Stochastic And Mini-Batch Gradient Descent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089" name="Google Shape;2089;p104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090" name="Google Shape;2090;p104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91" name="Google Shape;2091;p104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092" name="Google Shape;2092;p104"/>
          <p:cNvSpPr txBox="1"/>
          <p:nvPr>
            <p:ph idx="12" type="sldNum"/>
          </p:nvPr>
        </p:nvSpPr>
        <p:spPr>
          <a:xfrm>
            <a:off x="5423001" y="3007598"/>
            <a:ext cx="3143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50 / 89</a:t>
            </a:r>
            <a:endParaRPr/>
          </a:p>
        </p:txBody>
      </p:sp>
      <p:sp>
        <p:nvSpPr>
          <p:cNvPr id="2093" name="Google Shape;2093;p104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094" name="Google Shape;2094;p10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8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105"/>
          <p:cNvSpPr txBox="1"/>
          <p:nvPr/>
        </p:nvSpPr>
        <p:spPr>
          <a:xfrm>
            <a:off x="347294" y="1009581"/>
            <a:ext cx="4393565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300">
            <a:spAutoFit/>
          </a:bodyPr>
          <a:lstStyle/>
          <a:p>
            <a:pPr indent="0" lvl="0" marL="12700" marR="5080" rtl="0" algn="l">
              <a:lnSpc>
                <a:spcPct val="79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00">
                <a:latin typeface="Times New Roman"/>
                <a:ea typeface="Times New Roman"/>
                <a:cs typeface="Times New Roman"/>
                <a:sym typeface="Times New Roman"/>
              </a:rPr>
              <a:t>Let’s digress a bit and talk about the stochastic version of these algorithms...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100" name="Google Shape;2100;p105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101" name="Google Shape;2101;p105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02" name="Google Shape;2102;p105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103" name="Google Shape;2103;p105"/>
          <p:cNvSpPr txBox="1"/>
          <p:nvPr>
            <p:ph idx="12" type="sldNum"/>
          </p:nvPr>
        </p:nvSpPr>
        <p:spPr>
          <a:xfrm>
            <a:off x="5423001" y="3007598"/>
            <a:ext cx="3143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51 / 89</a:t>
            </a:r>
            <a:endParaRPr/>
          </a:p>
        </p:txBody>
      </p:sp>
      <p:sp>
        <p:nvSpPr>
          <p:cNvPr id="2104" name="Google Shape;2104;p105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105" name="Google Shape;2105;p105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9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0" name="Google Shape;2110;p106"/>
          <p:cNvGrpSpPr/>
          <p:nvPr/>
        </p:nvGrpSpPr>
        <p:grpSpPr>
          <a:xfrm>
            <a:off x="240004" y="31394"/>
            <a:ext cx="2463787" cy="2815590"/>
            <a:chOff x="240004" y="31394"/>
            <a:chExt cx="2463787" cy="2815590"/>
          </a:xfrm>
        </p:grpSpPr>
        <p:pic>
          <p:nvPicPr>
            <p:cNvPr id="2111" name="Google Shape;2111;p10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40004" y="31394"/>
              <a:ext cx="2171700" cy="281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2" name="Google Shape;2112;p10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40558" y="186321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3" name="Google Shape;2113;p10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640558" y="568439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4" name="Google Shape;2114;p10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640558" y="1122616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5" name="Google Shape;2115;p10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640558" y="1676793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6" name="Google Shape;2116;p10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640558" y="2403055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17" name="Google Shape;2117;p106"/>
          <p:cNvSpPr txBox="1"/>
          <p:nvPr/>
        </p:nvSpPr>
        <p:spPr>
          <a:xfrm>
            <a:off x="2760357" y="100849"/>
            <a:ext cx="2773680" cy="2580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715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Notice that the algorithm goes over the entire data once before updating the parameters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508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Why? Because this is the true gradient of the loss as derived earlier (sum of the gradients of the losses corresponding to each data point)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508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No approximation. Hence, theoretical guaran- tees hold (in other words each step guarantees that the loss will decrease)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508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What’s the flipside? Imagine we have a mil- lion points in the training data. To make 1 update to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w, b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the algorithm makes a million calculations. Obviously very slow!!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5715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Can we do something better ? Yes, let’s look at stochastic gradient descent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118" name="Google Shape;2118;p106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119" name="Google Shape;2119;p106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20" name="Google Shape;2120;p106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121" name="Google Shape;2121;p106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52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22" name="Google Shape;2122;p106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123" name="Google Shape;2123;p10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8" name="Google Shape;2128;p107"/>
          <p:cNvGrpSpPr/>
          <p:nvPr/>
        </p:nvGrpSpPr>
        <p:grpSpPr>
          <a:xfrm>
            <a:off x="240004" y="31381"/>
            <a:ext cx="2463787" cy="914400"/>
            <a:chOff x="240004" y="31381"/>
            <a:chExt cx="2463787" cy="914400"/>
          </a:xfrm>
        </p:grpSpPr>
        <p:pic>
          <p:nvPicPr>
            <p:cNvPr id="2129" name="Google Shape;2129;p10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40004" y="31381"/>
              <a:ext cx="2160270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0" name="Google Shape;2130;p10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40558" y="186321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1" name="Google Shape;2131;p10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640558" y="568439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32" name="Google Shape;2132;p10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4594" y="1279842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2133" name="Google Shape;2133;p107"/>
          <p:cNvSpPr txBox="1"/>
          <p:nvPr/>
        </p:nvSpPr>
        <p:spPr>
          <a:xfrm>
            <a:off x="504393" y="1194357"/>
            <a:ext cx="1764664" cy="1052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Stochastic because we are estimating the total gradi- ent based on a single data point. Almost like tossing a coin only once and estimat- ing P(heads).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34" name="Google Shape;2134;p107"/>
          <p:cNvSpPr txBox="1"/>
          <p:nvPr/>
        </p:nvSpPr>
        <p:spPr>
          <a:xfrm>
            <a:off x="2760357" y="100849"/>
            <a:ext cx="2773045" cy="20643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Notice that the algorithm updates the para- meters for every single data point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5080" rtl="0" algn="l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Now if we have a million data points we will make a million updates in each epoch (1 epoch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= 1 pass over the data; 1 step = 1 update)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5080" rtl="0" algn="l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What is the flipside ?  It is an approximate (rather stochastic) gradient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5080" rtl="0" algn="l">
              <a:lnSpc>
                <a:spcPct val="102699"/>
              </a:lnSpc>
              <a:spcBef>
                <a:spcPts val="295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No guarantee that each step will decrease the loss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5080" rtl="0" algn="l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Let’s see this algorithm in action when we have a few data points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135" name="Google Shape;2135;p10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40558" y="1122616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6" name="Google Shape;2136;p10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40558" y="1504721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Google Shape;2137;p10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640558" y="1886826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8" name="Google Shape;2138;p107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139" name="Google Shape;2139;p107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40" name="Google Shape;2140;p107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141" name="Google Shape;2141;p107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53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42" name="Google Shape;2142;p107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143" name="Google Shape;2143;p107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7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8" name="Google Shape;2148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0471" y="202601"/>
            <a:ext cx="2460596" cy="1798167"/>
          </a:xfrm>
          <a:prstGeom prst="rect">
            <a:avLst/>
          </a:prstGeom>
          <a:noFill/>
          <a:ln>
            <a:noFill/>
          </a:ln>
        </p:spPr>
      </p:pic>
      <p:sp>
        <p:nvSpPr>
          <p:cNvPr id="2149" name="Google Shape;2149;p108"/>
          <p:cNvSpPr txBox="1"/>
          <p:nvPr/>
        </p:nvSpPr>
        <p:spPr>
          <a:xfrm>
            <a:off x="4442307" y="1510720"/>
            <a:ext cx="116839" cy="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50" name="Google Shape;2150;p108"/>
          <p:cNvSpPr txBox="1"/>
          <p:nvPr/>
        </p:nvSpPr>
        <p:spPr>
          <a:xfrm>
            <a:off x="3184664" y="697895"/>
            <a:ext cx="95885" cy="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151" name="Google Shape;2151;p108"/>
          <p:cNvGrpSpPr/>
          <p:nvPr/>
        </p:nvGrpSpPr>
        <p:grpSpPr>
          <a:xfrm>
            <a:off x="3209707" y="550959"/>
            <a:ext cx="1541990" cy="1094642"/>
            <a:chOff x="3209707" y="550959"/>
            <a:chExt cx="1541990" cy="1094642"/>
          </a:xfrm>
        </p:grpSpPr>
        <p:sp>
          <p:nvSpPr>
            <p:cNvPr id="2152" name="Google Shape;2152;p108"/>
            <p:cNvSpPr/>
            <p:nvPr/>
          </p:nvSpPr>
          <p:spPr>
            <a:xfrm>
              <a:off x="4595115" y="1622692"/>
              <a:ext cx="152400" cy="0"/>
            </a:xfrm>
            <a:custGeom>
              <a:rect b="b" l="l" r="r" t="t"/>
              <a:pathLst>
                <a:path extrusionOk="0" h="120000" w="152400">
                  <a:moveTo>
                    <a:pt x="0" y="0"/>
                  </a:moveTo>
                  <a:lnTo>
                    <a:pt x="152099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53" name="Google Shape;2153;p108"/>
            <p:cNvSpPr/>
            <p:nvPr/>
          </p:nvSpPr>
          <p:spPr>
            <a:xfrm>
              <a:off x="4730107" y="1599881"/>
              <a:ext cx="21590" cy="45720"/>
            </a:xfrm>
            <a:custGeom>
              <a:rect b="b" l="l" r="r" t="t"/>
              <a:pathLst>
                <a:path extrusionOk="0" h="45719" w="21589">
                  <a:moveTo>
                    <a:pt x="0" y="0"/>
                  </a:moveTo>
                  <a:lnTo>
                    <a:pt x="3341" y="6972"/>
                  </a:lnTo>
                  <a:lnTo>
                    <a:pt x="9623" y="14078"/>
                  </a:lnTo>
                  <a:lnTo>
                    <a:pt x="16439" y="19848"/>
                  </a:lnTo>
                  <a:lnTo>
                    <a:pt x="21385" y="22810"/>
                  </a:lnTo>
                  <a:lnTo>
                    <a:pt x="16439" y="25773"/>
                  </a:lnTo>
                  <a:lnTo>
                    <a:pt x="9623" y="31543"/>
                  </a:lnTo>
                  <a:lnTo>
                    <a:pt x="3341" y="38649"/>
                  </a:lnTo>
                  <a:lnTo>
                    <a:pt x="0" y="4562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54" name="Google Shape;2154;p108"/>
            <p:cNvSpPr/>
            <p:nvPr/>
          </p:nvSpPr>
          <p:spPr>
            <a:xfrm>
              <a:off x="3232518" y="555236"/>
              <a:ext cx="0" cy="145415"/>
            </a:xfrm>
            <a:custGeom>
              <a:rect b="b" l="l" r="r" t="t"/>
              <a:pathLst>
                <a:path extrusionOk="0" h="145415" w="120000">
                  <a:moveTo>
                    <a:pt x="0" y="145295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55" name="Google Shape;2155;p108"/>
            <p:cNvSpPr/>
            <p:nvPr/>
          </p:nvSpPr>
          <p:spPr>
            <a:xfrm>
              <a:off x="3209707" y="550959"/>
              <a:ext cx="45720" cy="21590"/>
            </a:xfrm>
            <a:custGeom>
              <a:rect b="b" l="l" r="r" t="t"/>
              <a:pathLst>
                <a:path extrusionOk="0" h="21590" w="45720">
                  <a:moveTo>
                    <a:pt x="0" y="21385"/>
                  </a:moveTo>
                  <a:lnTo>
                    <a:pt x="6972" y="18043"/>
                  </a:lnTo>
                  <a:lnTo>
                    <a:pt x="14078" y="11761"/>
                  </a:lnTo>
                  <a:lnTo>
                    <a:pt x="19848" y="4945"/>
                  </a:lnTo>
                  <a:lnTo>
                    <a:pt x="22810" y="0"/>
                  </a:lnTo>
                  <a:lnTo>
                    <a:pt x="25773" y="4945"/>
                  </a:lnTo>
                  <a:lnTo>
                    <a:pt x="31543" y="11761"/>
                  </a:lnTo>
                  <a:lnTo>
                    <a:pt x="38649" y="18043"/>
                  </a:lnTo>
                  <a:lnTo>
                    <a:pt x="45621" y="2138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156" name="Google Shape;2156;p108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157" name="Google Shape;2157;p108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58" name="Google Shape;2158;p108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159" name="Google Shape;2159;p108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54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60" name="Google Shape;2160;p108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161" name="Google Shape;2161;p108"/>
          <p:cNvSpPr txBox="1"/>
          <p:nvPr/>
        </p:nvSpPr>
        <p:spPr>
          <a:xfrm>
            <a:off x="2975292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6" name="Google Shape;2166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0471" y="202601"/>
            <a:ext cx="2460596" cy="1798167"/>
          </a:xfrm>
          <a:prstGeom prst="rect">
            <a:avLst/>
          </a:prstGeom>
          <a:noFill/>
          <a:ln>
            <a:noFill/>
          </a:ln>
        </p:spPr>
      </p:pic>
      <p:sp>
        <p:nvSpPr>
          <p:cNvPr id="2167" name="Google Shape;2167;p109"/>
          <p:cNvSpPr txBox="1"/>
          <p:nvPr/>
        </p:nvSpPr>
        <p:spPr>
          <a:xfrm>
            <a:off x="4442307" y="1510720"/>
            <a:ext cx="116839" cy="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68" name="Google Shape;2168;p109"/>
          <p:cNvSpPr txBox="1"/>
          <p:nvPr/>
        </p:nvSpPr>
        <p:spPr>
          <a:xfrm>
            <a:off x="3184677" y="697895"/>
            <a:ext cx="95885" cy="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169" name="Google Shape;2169;p109"/>
          <p:cNvGrpSpPr/>
          <p:nvPr/>
        </p:nvGrpSpPr>
        <p:grpSpPr>
          <a:xfrm>
            <a:off x="3209707" y="550959"/>
            <a:ext cx="1541990" cy="1094642"/>
            <a:chOff x="3209707" y="550959"/>
            <a:chExt cx="1541990" cy="1094642"/>
          </a:xfrm>
        </p:grpSpPr>
        <p:sp>
          <p:nvSpPr>
            <p:cNvPr id="2170" name="Google Shape;2170;p109"/>
            <p:cNvSpPr/>
            <p:nvPr/>
          </p:nvSpPr>
          <p:spPr>
            <a:xfrm>
              <a:off x="4595115" y="1622692"/>
              <a:ext cx="152400" cy="0"/>
            </a:xfrm>
            <a:custGeom>
              <a:rect b="b" l="l" r="r" t="t"/>
              <a:pathLst>
                <a:path extrusionOk="0" h="120000" w="152400">
                  <a:moveTo>
                    <a:pt x="0" y="0"/>
                  </a:moveTo>
                  <a:lnTo>
                    <a:pt x="152099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71" name="Google Shape;2171;p109"/>
            <p:cNvSpPr/>
            <p:nvPr/>
          </p:nvSpPr>
          <p:spPr>
            <a:xfrm>
              <a:off x="4730107" y="1599881"/>
              <a:ext cx="21590" cy="45720"/>
            </a:xfrm>
            <a:custGeom>
              <a:rect b="b" l="l" r="r" t="t"/>
              <a:pathLst>
                <a:path extrusionOk="0" h="45719" w="21589">
                  <a:moveTo>
                    <a:pt x="0" y="0"/>
                  </a:moveTo>
                  <a:lnTo>
                    <a:pt x="3341" y="6972"/>
                  </a:lnTo>
                  <a:lnTo>
                    <a:pt x="9623" y="14078"/>
                  </a:lnTo>
                  <a:lnTo>
                    <a:pt x="16439" y="19848"/>
                  </a:lnTo>
                  <a:lnTo>
                    <a:pt x="21385" y="22810"/>
                  </a:lnTo>
                  <a:lnTo>
                    <a:pt x="16439" y="25773"/>
                  </a:lnTo>
                  <a:lnTo>
                    <a:pt x="9623" y="31543"/>
                  </a:lnTo>
                  <a:lnTo>
                    <a:pt x="3341" y="38649"/>
                  </a:lnTo>
                  <a:lnTo>
                    <a:pt x="0" y="4562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72" name="Google Shape;2172;p109"/>
            <p:cNvSpPr/>
            <p:nvPr/>
          </p:nvSpPr>
          <p:spPr>
            <a:xfrm>
              <a:off x="3232518" y="555236"/>
              <a:ext cx="0" cy="145415"/>
            </a:xfrm>
            <a:custGeom>
              <a:rect b="b" l="l" r="r" t="t"/>
              <a:pathLst>
                <a:path extrusionOk="0" h="145415" w="120000">
                  <a:moveTo>
                    <a:pt x="0" y="145295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73" name="Google Shape;2173;p109"/>
            <p:cNvSpPr/>
            <p:nvPr/>
          </p:nvSpPr>
          <p:spPr>
            <a:xfrm>
              <a:off x="3209707" y="550959"/>
              <a:ext cx="45720" cy="21590"/>
            </a:xfrm>
            <a:custGeom>
              <a:rect b="b" l="l" r="r" t="t"/>
              <a:pathLst>
                <a:path extrusionOk="0" h="21590" w="45720">
                  <a:moveTo>
                    <a:pt x="0" y="21385"/>
                  </a:moveTo>
                  <a:lnTo>
                    <a:pt x="6972" y="18043"/>
                  </a:lnTo>
                  <a:lnTo>
                    <a:pt x="14078" y="11761"/>
                  </a:lnTo>
                  <a:lnTo>
                    <a:pt x="19848" y="4945"/>
                  </a:lnTo>
                  <a:lnTo>
                    <a:pt x="22810" y="0"/>
                  </a:lnTo>
                  <a:lnTo>
                    <a:pt x="25773" y="4945"/>
                  </a:lnTo>
                  <a:lnTo>
                    <a:pt x="31543" y="11761"/>
                  </a:lnTo>
                  <a:lnTo>
                    <a:pt x="38649" y="18043"/>
                  </a:lnTo>
                  <a:lnTo>
                    <a:pt x="45621" y="2138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174" name="Google Shape;2174;p109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175" name="Google Shape;2175;p109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76" name="Google Shape;2176;p109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177" name="Google Shape;2177;p109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54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78" name="Google Shape;2178;p109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179" name="Google Shape;2179;p109"/>
          <p:cNvSpPr txBox="1"/>
          <p:nvPr/>
        </p:nvSpPr>
        <p:spPr>
          <a:xfrm>
            <a:off x="2975292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261" y="220478"/>
            <a:ext cx="2433851" cy="1888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2564" y="199179"/>
            <a:ext cx="1949106" cy="18624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p11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382" name="Google Shape;382;p11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3" name="Google Shape;383;p11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84" name="Google Shape;384;p11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10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5" name="Google Shape;385;p11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86" name="Google Shape;386;p1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4" name="Google Shape;2184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0471" y="202601"/>
            <a:ext cx="2460596" cy="1798167"/>
          </a:xfrm>
          <a:prstGeom prst="rect">
            <a:avLst/>
          </a:prstGeom>
          <a:noFill/>
          <a:ln>
            <a:noFill/>
          </a:ln>
        </p:spPr>
      </p:pic>
      <p:sp>
        <p:nvSpPr>
          <p:cNvPr id="2185" name="Google Shape;2185;p110"/>
          <p:cNvSpPr txBox="1"/>
          <p:nvPr/>
        </p:nvSpPr>
        <p:spPr>
          <a:xfrm>
            <a:off x="4442307" y="1510720"/>
            <a:ext cx="116839" cy="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86" name="Google Shape;2186;p110"/>
          <p:cNvSpPr txBox="1"/>
          <p:nvPr/>
        </p:nvSpPr>
        <p:spPr>
          <a:xfrm>
            <a:off x="3184677" y="697895"/>
            <a:ext cx="95885" cy="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187" name="Google Shape;2187;p110"/>
          <p:cNvGrpSpPr/>
          <p:nvPr/>
        </p:nvGrpSpPr>
        <p:grpSpPr>
          <a:xfrm>
            <a:off x="3209707" y="550959"/>
            <a:ext cx="1541990" cy="1094642"/>
            <a:chOff x="3209707" y="550959"/>
            <a:chExt cx="1541990" cy="1094642"/>
          </a:xfrm>
        </p:grpSpPr>
        <p:sp>
          <p:nvSpPr>
            <p:cNvPr id="2188" name="Google Shape;2188;p110"/>
            <p:cNvSpPr/>
            <p:nvPr/>
          </p:nvSpPr>
          <p:spPr>
            <a:xfrm>
              <a:off x="4595115" y="1622692"/>
              <a:ext cx="152400" cy="0"/>
            </a:xfrm>
            <a:custGeom>
              <a:rect b="b" l="l" r="r" t="t"/>
              <a:pathLst>
                <a:path extrusionOk="0" h="120000" w="152400">
                  <a:moveTo>
                    <a:pt x="0" y="0"/>
                  </a:moveTo>
                  <a:lnTo>
                    <a:pt x="152099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89" name="Google Shape;2189;p110"/>
            <p:cNvSpPr/>
            <p:nvPr/>
          </p:nvSpPr>
          <p:spPr>
            <a:xfrm>
              <a:off x="4730107" y="1599881"/>
              <a:ext cx="21590" cy="45720"/>
            </a:xfrm>
            <a:custGeom>
              <a:rect b="b" l="l" r="r" t="t"/>
              <a:pathLst>
                <a:path extrusionOk="0" h="45719" w="21589">
                  <a:moveTo>
                    <a:pt x="0" y="0"/>
                  </a:moveTo>
                  <a:lnTo>
                    <a:pt x="3341" y="6972"/>
                  </a:lnTo>
                  <a:lnTo>
                    <a:pt x="9623" y="14078"/>
                  </a:lnTo>
                  <a:lnTo>
                    <a:pt x="16439" y="19848"/>
                  </a:lnTo>
                  <a:lnTo>
                    <a:pt x="21385" y="22810"/>
                  </a:lnTo>
                  <a:lnTo>
                    <a:pt x="16439" y="25773"/>
                  </a:lnTo>
                  <a:lnTo>
                    <a:pt x="9623" y="31543"/>
                  </a:lnTo>
                  <a:lnTo>
                    <a:pt x="3341" y="38649"/>
                  </a:lnTo>
                  <a:lnTo>
                    <a:pt x="0" y="4562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90" name="Google Shape;2190;p110"/>
            <p:cNvSpPr/>
            <p:nvPr/>
          </p:nvSpPr>
          <p:spPr>
            <a:xfrm>
              <a:off x="3232518" y="555236"/>
              <a:ext cx="0" cy="145415"/>
            </a:xfrm>
            <a:custGeom>
              <a:rect b="b" l="l" r="r" t="t"/>
              <a:pathLst>
                <a:path extrusionOk="0" h="145415" w="120000">
                  <a:moveTo>
                    <a:pt x="0" y="145295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91" name="Google Shape;2191;p110"/>
            <p:cNvSpPr/>
            <p:nvPr/>
          </p:nvSpPr>
          <p:spPr>
            <a:xfrm>
              <a:off x="3209707" y="550959"/>
              <a:ext cx="45720" cy="21590"/>
            </a:xfrm>
            <a:custGeom>
              <a:rect b="b" l="l" r="r" t="t"/>
              <a:pathLst>
                <a:path extrusionOk="0" h="21590" w="45720">
                  <a:moveTo>
                    <a:pt x="0" y="21385"/>
                  </a:moveTo>
                  <a:lnTo>
                    <a:pt x="6972" y="18043"/>
                  </a:lnTo>
                  <a:lnTo>
                    <a:pt x="14078" y="11761"/>
                  </a:lnTo>
                  <a:lnTo>
                    <a:pt x="19848" y="4945"/>
                  </a:lnTo>
                  <a:lnTo>
                    <a:pt x="22810" y="0"/>
                  </a:lnTo>
                  <a:lnTo>
                    <a:pt x="25773" y="4945"/>
                  </a:lnTo>
                  <a:lnTo>
                    <a:pt x="31543" y="11761"/>
                  </a:lnTo>
                  <a:lnTo>
                    <a:pt x="38649" y="18043"/>
                  </a:lnTo>
                  <a:lnTo>
                    <a:pt x="45621" y="2138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192" name="Google Shape;2192;p110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193" name="Google Shape;2193;p110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94" name="Google Shape;2194;p110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195" name="Google Shape;2195;p110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55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96" name="Google Shape;2196;p110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197" name="Google Shape;2197;p11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2" name="Google Shape;2202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0471" y="202601"/>
            <a:ext cx="2460596" cy="1798167"/>
          </a:xfrm>
          <a:prstGeom prst="rect">
            <a:avLst/>
          </a:prstGeom>
          <a:noFill/>
          <a:ln>
            <a:noFill/>
          </a:ln>
        </p:spPr>
      </p:pic>
      <p:sp>
        <p:nvSpPr>
          <p:cNvPr id="2203" name="Google Shape;2203;p111"/>
          <p:cNvSpPr txBox="1"/>
          <p:nvPr/>
        </p:nvSpPr>
        <p:spPr>
          <a:xfrm>
            <a:off x="4442307" y="1510720"/>
            <a:ext cx="116839" cy="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04" name="Google Shape;2204;p111"/>
          <p:cNvSpPr txBox="1"/>
          <p:nvPr/>
        </p:nvSpPr>
        <p:spPr>
          <a:xfrm>
            <a:off x="3184677" y="697895"/>
            <a:ext cx="95885" cy="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205" name="Google Shape;2205;p111"/>
          <p:cNvGrpSpPr/>
          <p:nvPr/>
        </p:nvGrpSpPr>
        <p:grpSpPr>
          <a:xfrm>
            <a:off x="3209707" y="550959"/>
            <a:ext cx="1541990" cy="1094642"/>
            <a:chOff x="3209707" y="550959"/>
            <a:chExt cx="1541990" cy="1094642"/>
          </a:xfrm>
        </p:grpSpPr>
        <p:sp>
          <p:nvSpPr>
            <p:cNvPr id="2206" name="Google Shape;2206;p111"/>
            <p:cNvSpPr/>
            <p:nvPr/>
          </p:nvSpPr>
          <p:spPr>
            <a:xfrm>
              <a:off x="4595115" y="1622692"/>
              <a:ext cx="152400" cy="0"/>
            </a:xfrm>
            <a:custGeom>
              <a:rect b="b" l="l" r="r" t="t"/>
              <a:pathLst>
                <a:path extrusionOk="0" h="120000" w="152400">
                  <a:moveTo>
                    <a:pt x="0" y="0"/>
                  </a:moveTo>
                  <a:lnTo>
                    <a:pt x="152099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07" name="Google Shape;2207;p111"/>
            <p:cNvSpPr/>
            <p:nvPr/>
          </p:nvSpPr>
          <p:spPr>
            <a:xfrm>
              <a:off x="4730107" y="1599881"/>
              <a:ext cx="21590" cy="45720"/>
            </a:xfrm>
            <a:custGeom>
              <a:rect b="b" l="l" r="r" t="t"/>
              <a:pathLst>
                <a:path extrusionOk="0" h="45719" w="21589">
                  <a:moveTo>
                    <a:pt x="0" y="0"/>
                  </a:moveTo>
                  <a:lnTo>
                    <a:pt x="3341" y="6972"/>
                  </a:lnTo>
                  <a:lnTo>
                    <a:pt x="9623" y="14078"/>
                  </a:lnTo>
                  <a:lnTo>
                    <a:pt x="16439" y="19848"/>
                  </a:lnTo>
                  <a:lnTo>
                    <a:pt x="21385" y="22810"/>
                  </a:lnTo>
                  <a:lnTo>
                    <a:pt x="16439" y="25773"/>
                  </a:lnTo>
                  <a:lnTo>
                    <a:pt x="9623" y="31543"/>
                  </a:lnTo>
                  <a:lnTo>
                    <a:pt x="3341" y="38649"/>
                  </a:lnTo>
                  <a:lnTo>
                    <a:pt x="0" y="4562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08" name="Google Shape;2208;p111"/>
            <p:cNvSpPr/>
            <p:nvPr/>
          </p:nvSpPr>
          <p:spPr>
            <a:xfrm>
              <a:off x="3232518" y="555236"/>
              <a:ext cx="0" cy="145415"/>
            </a:xfrm>
            <a:custGeom>
              <a:rect b="b" l="l" r="r" t="t"/>
              <a:pathLst>
                <a:path extrusionOk="0" h="145415" w="120000">
                  <a:moveTo>
                    <a:pt x="0" y="145295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09" name="Google Shape;2209;p111"/>
            <p:cNvSpPr/>
            <p:nvPr/>
          </p:nvSpPr>
          <p:spPr>
            <a:xfrm>
              <a:off x="3209707" y="550959"/>
              <a:ext cx="45720" cy="21590"/>
            </a:xfrm>
            <a:custGeom>
              <a:rect b="b" l="l" r="r" t="t"/>
              <a:pathLst>
                <a:path extrusionOk="0" h="21590" w="45720">
                  <a:moveTo>
                    <a:pt x="0" y="21385"/>
                  </a:moveTo>
                  <a:lnTo>
                    <a:pt x="6972" y="18043"/>
                  </a:lnTo>
                  <a:lnTo>
                    <a:pt x="14078" y="11761"/>
                  </a:lnTo>
                  <a:lnTo>
                    <a:pt x="19848" y="4945"/>
                  </a:lnTo>
                  <a:lnTo>
                    <a:pt x="22810" y="0"/>
                  </a:lnTo>
                  <a:lnTo>
                    <a:pt x="25773" y="4945"/>
                  </a:lnTo>
                  <a:lnTo>
                    <a:pt x="31543" y="11761"/>
                  </a:lnTo>
                  <a:lnTo>
                    <a:pt x="38649" y="18043"/>
                  </a:lnTo>
                  <a:lnTo>
                    <a:pt x="45621" y="2138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210" name="Google Shape;2210;p111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211" name="Google Shape;2211;p111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12" name="Google Shape;2212;p111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213" name="Google Shape;2213;p111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55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14" name="Google Shape;2214;p111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215" name="Google Shape;2215;p11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0" name="Google Shape;2220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594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2221" name="Google Shape;2221;p112"/>
          <p:cNvSpPr txBox="1"/>
          <p:nvPr>
            <p:ph type="title"/>
          </p:nvPr>
        </p:nvSpPr>
        <p:spPr>
          <a:xfrm>
            <a:off x="504393" y="100849"/>
            <a:ext cx="2419985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see many oscillations. Why ?	Be- cause we are making greedy decisions.</a:t>
            </a:r>
            <a:endParaRPr/>
          </a:p>
        </p:txBody>
      </p:sp>
      <p:pic>
        <p:nvPicPr>
          <p:cNvPr id="2222" name="Google Shape;2222;p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594" y="568439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2223" name="Google Shape;2223;p112"/>
          <p:cNvSpPr txBox="1"/>
          <p:nvPr/>
        </p:nvSpPr>
        <p:spPr>
          <a:xfrm>
            <a:off x="504393" y="482954"/>
            <a:ext cx="2419985" cy="2542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Each point is trying to push the para- meters in a direction most favorable to it (without being aware of how this af- fects other points)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508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A parameter update which is locally fa- vorable to one point may harm other points (its almost as if the data points are competing with each other)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508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Can we reduce the oscillations by im- proving our stochastic estimates of the gradient (currently estimated from just 1 data point at a time)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508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Yes, let’s look at mini-batch gradient descent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224" name="Google Shape;2224;p1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4594" y="1294688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1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4594" y="2020951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6" name="Google Shape;2226;p1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4594" y="2747200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7" name="Google Shape;2227;p1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280471" y="202601"/>
            <a:ext cx="2460596" cy="1798167"/>
          </a:xfrm>
          <a:prstGeom prst="rect">
            <a:avLst/>
          </a:prstGeom>
          <a:noFill/>
          <a:ln>
            <a:noFill/>
          </a:ln>
        </p:spPr>
      </p:pic>
      <p:sp>
        <p:nvSpPr>
          <p:cNvPr id="2228" name="Google Shape;2228;p112"/>
          <p:cNvSpPr txBox="1"/>
          <p:nvPr/>
        </p:nvSpPr>
        <p:spPr>
          <a:xfrm>
            <a:off x="4442307" y="1510720"/>
            <a:ext cx="116839" cy="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29" name="Google Shape;2229;p112"/>
          <p:cNvSpPr txBox="1"/>
          <p:nvPr/>
        </p:nvSpPr>
        <p:spPr>
          <a:xfrm>
            <a:off x="3184677" y="697895"/>
            <a:ext cx="95885" cy="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230" name="Google Shape;2230;p112"/>
          <p:cNvGrpSpPr/>
          <p:nvPr/>
        </p:nvGrpSpPr>
        <p:grpSpPr>
          <a:xfrm>
            <a:off x="3209707" y="550959"/>
            <a:ext cx="1541990" cy="1094642"/>
            <a:chOff x="3209707" y="550959"/>
            <a:chExt cx="1541990" cy="1094642"/>
          </a:xfrm>
        </p:grpSpPr>
        <p:sp>
          <p:nvSpPr>
            <p:cNvPr id="2231" name="Google Shape;2231;p112"/>
            <p:cNvSpPr/>
            <p:nvPr/>
          </p:nvSpPr>
          <p:spPr>
            <a:xfrm>
              <a:off x="4595115" y="1622692"/>
              <a:ext cx="152400" cy="0"/>
            </a:xfrm>
            <a:custGeom>
              <a:rect b="b" l="l" r="r" t="t"/>
              <a:pathLst>
                <a:path extrusionOk="0" h="120000" w="152400">
                  <a:moveTo>
                    <a:pt x="0" y="0"/>
                  </a:moveTo>
                  <a:lnTo>
                    <a:pt x="152099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32" name="Google Shape;2232;p112"/>
            <p:cNvSpPr/>
            <p:nvPr/>
          </p:nvSpPr>
          <p:spPr>
            <a:xfrm>
              <a:off x="4730107" y="1599881"/>
              <a:ext cx="21590" cy="45720"/>
            </a:xfrm>
            <a:custGeom>
              <a:rect b="b" l="l" r="r" t="t"/>
              <a:pathLst>
                <a:path extrusionOk="0" h="45719" w="21589">
                  <a:moveTo>
                    <a:pt x="0" y="0"/>
                  </a:moveTo>
                  <a:lnTo>
                    <a:pt x="3341" y="6972"/>
                  </a:lnTo>
                  <a:lnTo>
                    <a:pt x="9623" y="14078"/>
                  </a:lnTo>
                  <a:lnTo>
                    <a:pt x="16439" y="19848"/>
                  </a:lnTo>
                  <a:lnTo>
                    <a:pt x="21385" y="22810"/>
                  </a:lnTo>
                  <a:lnTo>
                    <a:pt x="16439" y="25773"/>
                  </a:lnTo>
                  <a:lnTo>
                    <a:pt x="9623" y="31543"/>
                  </a:lnTo>
                  <a:lnTo>
                    <a:pt x="3341" y="38649"/>
                  </a:lnTo>
                  <a:lnTo>
                    <a:pt x="0" y="4562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33" name="Google Shape;2233;p112"/>
            <p:cNvSpPr/>
            <p:nvPr/>
          </p:nvSpPr>
          <p:spPr>
            <a:xfrm>
              <a:off x="3232518" y="555236"/>
              <a:ext cx="0" cy="145415"/>
            </a:xfrm>
            <a:custGeom>
              <a:rect b="b" l="l" r="r" t="t"/>
              <a:pathLst>
                <a:path extrusionOk="0" h="145415" w="120000">
                  <a:moveTo>
                    <a:pt x="0" y="145295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34" name="Google Shape;2234;p112"/>
            <p:cNvSpPr/>
            <p:nvPr/>
          </p:nvSpPr>
          <p:spPr>
            <a:xfrm>
              <a:off x="3209707" y="550959"/>
              <a:ext cx="45720" cy="21590"/>
            </a:xfrm>
            <a:custGeom>
              <a:rect b="b" l="l" r="r" t="t"/>
              <a:pathLst>
                <a:path extrusionOk="0" h="21590" w="45720">
                  <a:moveTo>
                    <a:pt x="0" y="21385"/>
                  </a:moveTo>
                  <a:lnTo>
                    <a:pt x="6972" y="18043"/>
                  </a:lnTo>
                  <a:lnTo>
                    <a:pt x="14078" y="11761"/>
                  </a:lnTo>
                  <a:lnTo>
                    <a:pt x="19848" y="4945"/>
                  </a:lnTo>
                  <a:lnTo>
                    <a:pt x="22810" y="0"/>
                  </a:lnTo>
                  <a:lnTo>
                    <a:pt x="25773" y="4945"/>
                  </a:lnTo>
                  <a:lnTo>
                    <a:pt x="31543" y="11761"/>
                  </a:lnTo>
                  <a:lnTo>
                    <a:pt x="38649" y="18043"/>
                  </a:lnTo>
                  <a:lnTo>
                    <a:pt x="45621" y="2138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235" name="Google Shape;2235;p112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236" name="Google Shape;2236;p112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37" name="Google Shape;2237;p112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238" name="Google Shape;2238;p112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55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39" name="Google Shape;2239;p112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240" name="Google Shape;2240;p11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4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5" name="Google Shape;2245;p113"/>
          <p:cNvGrpSpPr/>
          <p:nvPr/>
        </p:nvGrpSpPr>
        <p:grpSpPr>
          <a:xfrm>
            <a:off x="240004" y="31381"/>
            <a:ext cx="3759950" cy="1390650"/>
            <a:chOff x="240004" y="31381"/>
            <a:chExt cx="3759950" cy="1390650"/>
          </a:xfrm>
        </p:grpSpPr>
        <p:pic>
          <p:nvPicPr>
            <p:cNvPr id="2246" name="Google Shape;2246;p1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40004" y="31381"/>
              <a:ext cx="2537460" cy="1390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7" name="Google Shape;2247;p1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144583" y="186321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8" name="Google Shape;2248;p113"/>
            <p:cNvSpPr/>
            <p:nvPr/>
          </p:nvSpPr>
          <p:spPr>
            <a:xfrm>
              <a:off x="3585667" y="593712"/>
              <a:ext cx="41910" cy="0"/>
            </a:xfrm>
            <a:custGeom>
              <a:rect b="b" l="l" r="r" t="t"/>
              <a:pathLst>
                <a:path extrusionOk="0" h="120000" w="41910">
                  <a:moveTo>
                    <a:pt x="0" y="0"/>
                  </a:moveTo>
                  <a:lnTo>
                    <a:pt x="41567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49" name="Google Shape;2249;p113"/>
            <p:cNvSpPr/>
            <p:nvPr/>
          </p:nvSpPr>
          <p:spPr>
            <a:xfrm>
              <a:off x="3958044" y="593712"/>
              <a:ext cx="41910" cy="0"/>
            </a:xfrm>
            <a:custGeom>
              <a:rect b="b" l="l" r="r" t="t"/>
              <a:pathLst>
                <a:path extrusionOk="0" h="120000" w="41910">
                  <a:moveTo>
                    <a:pt x="0" y="0"/>
                  </a:moveTo>
                  <a:lnTo>
                    <a:pt x="41567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250" name="Google Shape;2250;p1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144583" y="912583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1" name="Google Shape;2251;p11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144583" y="1294688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52" name="Google Shape;2252;p1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9862" y="1738363"/>
            <a:ext cx="216027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3" name="Google Shape;2253;p113"/>
          <p:cNvSpPr txBox="1"/>
          <p:nvPr/>
        </p:nvSpPr>
        <p:spPr>
          <a:xfrm>
            <a:off x="3264395" y="100849"/>
            <a:ext cx="2268220" cy="1472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Notice  that  the  algorithm  up- dates the parameters after it sees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mini batch size 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number  of  data points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508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The stochastic estimates are now slightly better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5080" rtl="0" algn="just">
              <a:lnSpc>
                <a:spcPct val="102699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Let’s see this algorithm in action when we have k = 2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254" name="Google Shape;2254;p113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255" name="Google Shape;2255;p113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56" name="Google Shape;2256;p113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257" name="Google Shape;2257;p113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56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58" name="Google Shape;2258;p113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259" name="Google Shape;2259;p11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3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4" name="Google Shape;2264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8369" y="199816"/>
            <a:ext cx="2257316" cy="1650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65" name="Google Shape;2265;p114"/>
          <p:cNvSpPr txBox="1"/>
          <p:nvPr/>
        </p:nvSpPr>
        <p:spPr>
          <a:xfrm>
            <a:off x="4539818" y="1391505"/>
            <a:ext cx="116839" cy="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66" name="Google Shape;2266;p114"/>
          <p:cNvSpPr txBox="1"/>
          <p:nvPr/>
        </p:nvSpPr>
        <p:spPr>
          <a:xfrm>
            <a:off x="3386315" y="646815"/>
            <a:ext cx="95885" cy="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267" name="Google Shape;2267;p114"/>
          <p:cNvGrpSpPr/>
          <p:nvPr/>
        </p:nvGrpSpPr>
        <p:grpSpPr>
          <a:xfrm>
            <a:off x="3411345" y="520009"/>
            <a:ext cx="1417019" cy="1006398"/>
            <a:chOff x="3411345" y="520009"/>
            <a:chExt cx="1417019" cy="1006398"/>
          </a:xfrm>
        </p:grpSpPr>
        <p:sp>
          <p:nvSpPr>
            <p:cNvPr id="2268" name="Google Shape;2268;p114"/>
            <p:cNvSpPr/>
            <p:nvPr/>
          </p:nvSpPr>
          <p:spPr>
            <a:xfrm>
              <a:off x="4692612" y="1503498"/>
              <a:ext cx="131445" cy="0"/>
            </a:xfrm>
            <a:custGeom>
              <a:rect b="b" l="l" r="r" t="t"/>
              <a:pathLst>
                <a:path extrusionOk="0" h="120000" w="131445">
                  <a:moveTo>
                    <a:pt x="0" y="0"/>
                  </a:moveTo>
                  <a:lnTo>
                    <a:pt x="13127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69" name="Google Shape;2269;p114"/>
            <p:cNvSpPr/>
            <p:nvPr/>
          </p:nvSpPr>
          <p:spPr>
            <a:xfrm>
              <a:off x="4806774" y="1480687"/>
              <a:ext cx="21590" cy="45720"/>
            </a:xfrm>
            <a:custGeom>
              <a:rect b="b" l="l" r="r" t="t"/>
              <a:pathLst>
                <a:path extrusionOk="0" h="45719" w="21589">
                  <a:moveTo>
                    <a:pt x="0" y="0"/>
                  </a:moveTo>
                  <a:lnTo>
                    <a:pt x="3341" y="6972"/>
                  </a:lnTo>
                  <a:lnTo>
                    <a:pt x="9623" y="14078"/>
                  </a:lnTo>
                  <a:lnTo>
                    <a:pt x="16439" y="19848"/>
                  </a:lnTo>
                  <a:lnTo>
                    <a:pt x="21385" y="22810"/>
                  </a:lnTo>
                  <a:lnTo>
                    <a:pt x="16439" y="25773"/>
                  </a:lnTo>
                  <a:lnTo>
                    <a:pt x="9623" y="31543"/>
                  </a:lnTo>
                  <a:lnTo>
                    <a:pt x="3341" y="38649"/>
                  </a:lnTo>
                  <a:lnTo>
                    <a:pt x="0" y="4562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70" name="Google Shape;2270;p114"/>
            <p:cNvSpPr/>
            <p:nvPr/>
          </p:nvSpPr>
          <p:spPr>
            <a:xfrm>
              <a:off x="3434156" y="524286"/>
              <a:ext cx="0" cy="125730"/>
            </a:xfrm>
            <a:custGeom>
              <a:rect b="b" l="l" r="r" t="t"/>
              <a:pathLst>
                <a:path extrusionOk="0" h="125729" w="120000">
                  <a:moveTo>
                    <a:pt x="0" y="12516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71" name="Google Shape;2271;p114"/>
            <p:cNvSpPr/>
            <p:nvPr/>
          </p:nvSpPr>
          <p:spPr>
            <a:xfrm>
              <a:off x="3411345" y="520009"/>
              <a:ext cx="45720" cy="21590"/>
            </a:xfrm>
            <a:custGeom>
              <a:rect b="b" l="l" r="r" t="t"/>
              <a:pathLst>
                <a:path extrusionOk="0" h="21590" w="45720">
                  <a:moveTo>
                    <a:pt x="0" y="21385"/>
                  </a:moveTo>
                  <a:lnTo>
                    <a:pt x="6972" y="18043"/>
                  </a:lnTo>
                  <a:lnTo>
                    <a:pt x="14078" y="11761"/>
                  </a:lnTo>
                  <a:lnTo>
                    <a:pt x="19848" y="4945"/>
                  </a:lnTo>
                  <a:lnTo>
                    <a:pt x="22810" y="0"/>
                  </a:lnTo>
                  <a:lnTo>
                    <a:pt x="25773" y="4945"/>
                  </a:lnTo>
                  <a:lnTo>
                    <a:pt x="31543" y="11761"/>
                  </a:lnTo>
                  <a:lnTo>
                    <a:pt x="38649" y="18043"/>
                  </a:lnTo>
                  <a:lnTo>
                    <a:pt x="45621" y="2138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272" name="Google Shape;2272;p114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273" name="Google Shape;2273;p114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74" name="Google Shape;2274;p114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275" name="Google Shape;2275;p114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57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76" name="Google Shape;2276;p114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277" name="Google Shape;2277;p11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2" name="Google Shape;2282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8357" y="199816"/>
            <a:ext cx="2257329" cy="1650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83" name="Google Shape;2283;p115"/>
          <p:cNvSpPr txBox="1"/>
          <p:nvPr/>
        </p:nvSpPr>
        <p:spPr>
          <a:xfrm>
            <a:off x="4539818" y="1391505"/>
            <a:ext cx="116839" cy="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84" name="Google Shape;2284;p115"/>
          <p:cNvSpPr txBox="1"/>
          <p:nvPr/>
        </p:nvSpPr>
        <p:spPr>
          <a:xfrm>
            <a:off x="3386315" y="646815"/>
            <a:ext cx="95885" cy="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285" name="Google Shape;2285;p115"/>
          <p:cNvGrpSpPr/>
          <p:nvPr/>
        </p:nvGrpSpPr>
        <p:grpSpPr>
          <a:xfrm>
            <a:off x="3411345" y="520009"/>
            <a:ext cx="1417019" cy="1006398"/>
            <a:chOff x="3411345" y="520009"/>
            <a:chExt cx="1417019" cy="1006398"/>
          </a:xfrm>
        </p:grpSpPr>
        <p:sp>
          <p:nvSpPr>
            <p:cNvPr id="2286" name="Google Shape;2286;p115"/>
            <p:cNvSpPr/>
            <p:nvPr/>
          </p:nvSpPr>
          <p:spPr>
            <a:xfrm>
              <a:off x="4692612" y="1503498"/>
              <a:ext cx="131445" cy="0"/>
            </a:xfrm>
            <a:custGeom>
              <a:rect b="b" l="l" r="r" t="t"/>
              <a:pathLst>
                <a:path extrusionOk="0" h="120000" w="131445">
                  <a:moveTo>
                    <a:pt x="0" y="0"/>
                  </a:moveTo>
                  <a:lnTo>
                    <a:pt x="13127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87" name="Google Shape;2287;p115"/>
            <p:cNvSpPr/>
            <p:nvPr/>
          </p:nvSpPr>
          <p:spPr>
            <a:xfrm>
              <a:off x="4806774" y="1480687"/>
              <a:ext cx="21590" cy="45720"/>
            </a:xfrm>
            <a:custGeom>
              <a:rect b="b" l="l" r="r" t="t"/>
              <a:pathLst>
                <a:path extrusionOk="0" h="45719" w="21589">
                  <a:moveTo>
                    <a:pt x="0" y="0"/>
                  </a:moveTo>
                  <a:lnTo>
                    <a:pt x="3341" y="6972"/>
                  </a:lnTo>
                  <a:lnTo>
                    <a:pt x="9623" y="14078"/>
                  </a:lnTo>
                  <a:lnTo>
                    <a:pt x="16439" y="19848"/>
                  </a:lnTo>
                  <a:lnTo>
                    <a:pt x="21385" y="22810"/>
                  </a:lnTo>
                  <a:lnTo>
                    <a:pt x="16439" y="25773"/>
                  </a:lnTo>
                  <a:lnTo>
                    <a:pt x="9623" y="31543"/>
                  </a:lnTo>
                  <a:lnTo>
                    <a:pt x="3341" y="38649"/>
                  </a:lnTo>
                  <a:lnTo>
                    <a:pt x="0" y="4562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88" name="Google Shape;2288;p115"/>
            <p:cNvSpPr/>
            <p:nvPr/>
          </p:nvSpPr>
          <p:spPr>
            <a:xfrm>
              <a:off x="3434156" y="524286"/>
              <a:ext cx="0" cy="125730"/>
            </a:xfrm>
            <a:custGeom>
              <a:rect b="b" l="l" r="r" t="t"/>
              <a:pathLst>
                <a:path extrusionOk="0" h="125729" w="120000">
                  <a:moveTo>
                    <a:pt x="0" y="12516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89" name="Google Shape;2289;p115"/>
            <p:cNvSpPr/>
            <p:nvPr/>
          </p:nvSpPr>
          <p:spPr>
            <a:xfrm>
              <a:off x="3411345" y="520009"/>
              <a:ext cx="45720" cy="21590"/>
            </a:xfrm>
            <a:custGeom>
              <a:rect b="b" l="l" r="r" t="t"/>
              <a:pathLst>
                <a:path extrusionOk="0" h="21590" w="45720">
                  <a:moveTo>
                    <a:pt x="0" y="21385"/>
                  </a:moveTo>
                  <a:lnTo>
                    <a:pt x="6972" y="18043"/>
                  </a:lnTo>
                  <a:lnTo>
                    <a:pt x="14078" y="11761"/>
                  </a:lnTo>
                  <a:lnTo>
                    <a:pt x="19848" y="4945"/>
                  </a:lnTo>
                  <a:lnTo>
                    <a:pt x="22810" y="0"/>
                  </a:lnTo>
                  <a:lnTo>
                    <a:pt x="25773" y="4945"/>
                  </a:lnTo>
                  <a:lnTo>
                    <a:pt x="31543" y="11761"/>
                  </a:lnTo>
                  <a:lnTo>
                    <a:pt x="38649" y="18043"/>
                  </a:lnTo>
                  <a:lnTo>
                    <a:pt x="45621" y="2138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290" name="Google Shape;2290;p115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291" name="Google Shape;2291;p115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92" name="Google Shape;2292;p115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293" name="Google Shape;2293;p115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58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94" name="Google Shape;2294;p115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295" name="Google Shape;2295;p115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0" name="Google Shape;2300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8369" y="199816"/>
            <a:ext cx="2257316" cy="1650492"/>
          </a:xfrm>
          <a:prstGeom prst="rect">
            <a:avLst/>
          </a:prstGeom>
          <a:noFill/>
          <a:ln>
            <a:noFill/>
          </a:ln>
        </p:spPr>
      </p:pic>
      <p:sp>
        <p:nvSpPr>
          <p:cNvPr id="2301" name="Google Shape;2301;p116"/>
          <p:cNvSpPr txBox="1"/>
          <p:nvPr/>
        </p:nvSpPr>
        <p:spPr>
          <a:xfrm>
            <a:off x="4539818" y="1391505"/>
            <a:ext cx="116839" cy="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02" name="Google Shape;2302;p116"/>
          <p:cNvSpPr txBox="1"/>
          <p:nvPr/>
        </p:nvSpPr>
        <p:spPr>
          <a:xfrm>
            <a:off x="3386315" y="646815"/>
            <a:ext cx="95885" cy="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303" name="Google Shape;2303;p116"/>
          <p:cNvGrpSpPr/>
          <p:nvPr/>
        </p:nvGrpSpPr>
        <p:grpSpPr>
          <a:xfrm>
            <a:off x="3411345" y="520009"/>
            <a:ext cx="1417019" cy="1006398"/>
            <a:chOff x="3411345" y="520009"/>
            <a:chExt cx="1417019" cy="1006398"/>
          </a:xfrm>
        </p:grpSpPr>
        <p:sp>
          <p:nvSpPr>
            <p:cNvPr id="2304" name="Google Shape;2304;p116"/>
            <p:cNvSpPr/>
            <p:nvPr/>
          </p:nvSpPr>
          <p:spPr>
            <a:xfrm>
              <a:off x="4692612" y="1503498"/>
              <a:ext cx="131445" cy="0"/>
            </a:xfrm>
            <a:custGeom>
              <a:rect b="b" l="l" r="r" t="t"/>
              <a:pathLst>
                <a:path extrusionOk="0" h="120000" w="131445">
                  <a:moveTo>
                    <a:pt x="0" y="0"/>
                  </a:moveTo>
                  <a:lnTo>
                    <a:pt x="13127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05" name="Google Shape;2305;p116"/>
            <p:cNvSpPr/>
            <p:nvPr/>
          </p:nvSpPr>
          <p:spPr>
            <a:xfrm>
              <a:off x="4806774" y="1480687"/>
              <a:ext cx="21590" cy="45720"/>
            </a:xfrm>
            <a:custGeom>
              <a:rect b="b" l="l" r="r" t="t"/>
              <a:pathLst>
                <a:path extrusionOk="0" h="45719" w="21589">
                  <a:moveTo>
                    <a:pt x="0" y="0"/>
                  </a:moveTo>
                  <a:lnTo>
                    <a:pt x="3341" y="6972"/>
                  </a:lnTo>
                  <a:lnTo>
                    <a:pt x="9623" y="14078"/>
                  </a:lnTo>
                  <a:lnTo>
                    <a:pt x="16439" y="19848"/>
                  </a:lnTo>
                  <a:lnTo>
                    <a:pt x="21385" y="22810"/>
                  </a:lnTo>
                  <a:lnTo>
                    <a:pt x="16439" y="25773"/>
                  </a:lnTo>
                  <a:lnTo>
                    <a:pt x="9623" y="31543"/>
                  </a:lnTo>
                  <a:lnTo>
                    <a:pt x="3341" y="38649"/>
                  </a:lnTo>
                  <a:lnTo>
                    <a:pt x="0" y="4562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06" name="Google Shape;2306;p116"/>
            <p:cNvSpPr/>
            <p:nvPr/>
          </p:nvSpPr>
          <p:spPr>
            <a:xfrm>
              <a:off x="3434156" y="524286"/>
              <a:ext cx="0" cy="125730"/>
            </a:xfrm>
            <a:custGeom>
              <a:rect b="b" l="l" r="r" t="t"/>
              <a:pathLst>
                <a:path extrusionOk="0" h="125729" w="120000">
                  <a:moveTo>
                    <a:pt x="0" y="12516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07" name="Google Shape;2307;p116"/>
            <p:cNvSpPr/>
            <p:nvPr/>
          </p:nvSpPr>
          <p:spPr>
            <a:xfrm>
              <a:off x="3411345" y="520009"/>
              <a:ext cx="45720" cy="21590"/>
            </a:xfrm>
            <a:custGeom>
              <a:rect b="b" l="l" r="r" t="t"/>
              <a:pathLst>
                <a:path extrusionOk="0" h="21590" w="45720">
                  <a:moveTo>
                    <a:pt x="0" y="21385"/>
                  </a:moveTo>
                  <a:lnTo>
                    <a:pt x="6972" y="18043"/>
                  </a:lnTo>
                  <a:lnTo>
                    <a:pt x="14078" y="11761"/>
                  </a:lnTo>
                  <a:lnTo>
                    <a:pt x="19848" y="4945"/>
                  </a:lnTo>
                  <a:lnTo>
                    <a:pt x="22810" y="0"/>
                  </a:lnTo>
                  <a:lnTo>
                    <a:pt x="25773" y="4945"/>
                  </a:lnTo>
                  <a:lnTo>
                    <a:pt x="31543" y="11761"/>
                  </a:lnTo>
                  <a:lnTo>
                    <a:pt x="38649" y="18043"/>
                  </a:lnTo>
                  <a:lnTo>
                    <a:pt x="45621" y="2138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308" name="Google Shape;2308;p116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309" name="Google Shape;2309;p116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10" name="Google Shape;2310;p116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311" name="Google Shape;2311;p116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58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12" name="Google Shape;2312;p116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313" name="Google Shape;2313;p11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7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8" name="Google Shape;2318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8369" y="199816"/>
            <a:ext cx="2257316" cy="1650492"/>
          </a:xfrm>
          <a:prstGeom prst="rect">
            <a:avLst/>
          </a:prstGeom>
          <a:noFill/>
          <a:ln>
            <a:noFill/>
          </a:ln>
        </p:spPr>
      </p:pic>
      <p:sp>
        <p:nvSpPr>
          <p:cNvPr id="2319" name="Google Shape;2319;p117"/>
          <p:cNvSpPr txBox="1"/>
          <p:nvPr/>
        </p:nvSpPr>
        <p:spPr>
          <a:xfrm>
            <a:off x="4539818" y="1391505"/>
            <a:ext cx="116839" cy="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20" name="Google Shape;2320;p117"/>
          <p:cNvSpPr txBox="1"/>
          <p:nvPr/>
        </p:nvSpPr>
        <p:spPr>
          <a:xfrm>
            <a:off x="3386315" y="646815"/>
            <a:ext cx="95885" cy="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321" name="Google Shape;2321;p117"/>
          <p:cNvGrpSpPr/>
          <p:nvPr/>
        </p:nvGrpSpPr>
        <p:grpSpPr>
          <a:xfrm>
            <a:off x="3411345" y="520009"/>
            <a:ext cx="1417019" cy="1006398"/>
            <a:chOff x="3411345" y="520009"/>
            <a:chExt cx="1417019" cy="1006398"/>
          </a:xfrm>
        </p:grpSpPr>
        <p:sp>
          <p:nvSpPr>
            <p:cNvPr id="2322" name="Google Shape;2322;p117"/>
            <p:cNvSpPr/>
            <p:nvPr/>
          </p:nvSpPr>
          <p:spPr>
            <a:xfrm>
              <a:off x="4692612" y="1503498"/>
              <a:ext cx="131445" cy="0"/>
            </a:xfrm>
            <a:custGeom>
              <a:rect b="b" l="l" r="r" t="t"/>
              <a:pathLst>
                <a:path extrusionOk="0" h="120000" w="131445">
                  <a:moveTo>
                    <a:pt x="0" y="0"/>
                  </a:moveTo>
                  <a:lnTo>
                    <a:pt x="13127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23" name="Google Shape;2323;p117"/>
            <p:cNvSpPr/>
            <p:nvPr/>
          </p:nvSpPr>
          <p:spPr>
            <a:xfrm>
              <a:off x="4806774" y="1480687"/>
              <a:ext cx="21590" cy="45720"/>
            </a:xfrm>
            <a:custGeom>
              <a:rect b="b" l="l" r="r" t="t"/>
              <a:pathLst>
                <a:path extrusionOk="0" h="45719" w="21589">
                  <a:moveTo>
                    <a:pt x="0" y="0"/>
                  </a:moveTo>
                  <a:lnTo>
                    <a:pt x="3341" y="6972"/>
                  </a:lnTo>
                  <a:lnTo>
                    <a:pt x="9623" y="14078"/>
                  </a:lnTo>
                  <a:lnTo>
                    <a:pt x="16439" y="19848"/>
                  </a:lnTo>
                  <a:lnTo>
                    <a:pt x="21385" y="22810"/>
                  </a:lnTo>
                  <a:lnTo>
                    <a:pt x="16439" y="25773"/>
                  </a:lnTo>
                  <a:lnTo>
                    <a:pt x="9623" y="31543"/>
                  </a:lnTo>
                  <a:lnTo>
                    <a:pt x="3341" y="38649"/>
                  </a:lnTo>
                  <a:lnTo>
                    <a:pt x="0" y="4562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24" name="Google Shape;2324;p117"/>
            <p:cNvSpPr/>
            <p:nvPr/>
          </p:nvSpPr>
          <p:spPr>
            <a:xfrm>
              <a:off x="3434156" y="524286"/>
              <a:ext cx="0" cy="125730"/>
            </a:xfrm>
            <a:custGeom>
              <a:rect b="b" l="l" r="r" t="t"/>
              <a:pathLst>
                <a:path extrusionOk="0" h="125729" w="120000">
                  <a:moveTo>
                    <a:pt x="0" y="12516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25" name="Google Shape;2325;p117"/>
            <p:cNvSpPr/>
            <p:nvPr/>
          </p:nvSpPr>
          <p:spPr>
            <a:xfrm>
              <a:off x="3411345" y="520009"/>
              <a:ext cx="45720" cy="21590"/>
            </a:xfrm>
            <a:custGeom>
              <a:rect b="b" l="l" r="r" t="t"/>
              <a:pathLst>
                <a:path extrusionOk="0" h="21590" w="45720">
                  <a:moveTo>
                    <a:pt x="0" y="21385"/>
                  </a:moveTo>
                  <a:lnTo>
                    <a:pt x="6972" y="18043"/>
                  </a:lnTo>
                  <a:lnTo>
                    <a:pt x="14078" y="11761"/>
                  </a:lnTo>
                  <a:lnTo>
                    <a:pt x="19848" y="4945"/>
                  </a:lnTo>
                  <a:lnTo>
                    <a:pt x="22810" y="0"/>
                  </a:lnTo>
                  <a:lnTo>
                    <a:pt x="25773" y="4945"/>
                  </a:lnTo>
                  <a:lnTo>
                    <a:pt x="31543" y="11761"/>
                  </a:lnTo>
                  <a:lnTo>
                    <a:pt x="38649" y="18043"/>
                  </a:lnTo>
                  <a:lnTo>
                    <a:pt x="45621" y="2138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326" name="Google Shape;2326;p117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327" name="Google Shape;2327;p117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28" name="Google Shape;2328;p117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329" name="Google Shape;2329;p117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58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30" name="Google Shape;2330;p117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331" name="Google Shape;2331;p117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5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118"/>
          <p:cNvSpPr txBox="1"/>
          <p:nvPr/>
        </p:nvSpPr>
        <p:spPr>
          <a:xfrm>
            <a:off x="504393" y="100849"/>
            <a:ext cx="2621280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Even with a batch size of k=2 the oscilla- tions have reduced slightly. Why ?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337" name="Google Shape;2337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594" y="568439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2338" name="Google Shape;2338;p118"/>
          <p:cNvSpPr txBox="1"/>
          <p:nvPr/>
        </p:nvSpPr>
        <p:spPr>
          <a:xfrm>
            <a:off x="504393" y="482954"/>
            <a:ext cx="2621280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Because we now have slightly better es- timates of the gradient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339" name="Google Shape;2339;p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78369" y="199816"/>
            <a:ext cx="2257316" cy="1650492"/>
          </a:xfrm>
          <a:prstGeom prst="rect">
            <a:avLst/>
          </a:prstGeom>
          <a:noFill/>
          <a:ln>
            <a:noFill/>
          </a:ln>
        </p:spPr>
      </p:pic>
      <p:sp>
        <p:nvSpPr>
          <p:cNvPr id="2340" name="Google Shape;2340;p118"/>
          <p:cNvSpPr txBox="1"/>
          <p:nvPr/>
        </p:nvSpPr>
        <p:spPr>
          <a:xfrm>
            <a:off x="4539818" y="1391505"/>
            <a:ext cx="116839" cy="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41" name="Google Shape;2341;p118"/>
          <p:cNvSpPr txBox="1"/>
          <p:nvPr/>
        </p:nvSpPr>
        <p:spPr>
          <a:xfrm>
            <a:off x="3386315" y="646815"/>
            <a:ext cx="95885" cy="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342" name="Google Shape;2342;p118"/>
          <p:cNvGrpSpPr/>
          <p:nvPr/>
        </p:nvGrpSpPr>
        <p:grpSpPr>
          <a:xfrm>
            <a:off x="3411345" y="520009"/>
            <a:ext cx="1417019" cy="1006398"/>
            <a:chOff x="3411345" y="520009"/>
            <a:chExt cx="1417019" cy="1006398"/>
          </a:xfrm>
        </p:grpSpPr>
        <p:sp>
          <p:nvSpPr>
            <p:cNvPr id="2343" name="Google Shape;2343;p118"/>
            <p:cNvSpPr/>
            <p:nvPr/>
          </p:nvSpPr>
          <p:spPr>
            <a:xfrm>
              <a:off x="4692612" y="1503498"/>
              <a:ext cx="131445" cy="0"/>
            </a:xfrm>
            <a:custGeom>
              <a:rect b="b" l="l" r="r" t="t"/>
              <a:pathLst>
                <a:path extrusionOk="0" h="120000" w="131445">
                  <a:moveTo>
                    <a:pt x="0" y="0"/>
                  </a:moveTo>
                  <a:lnTo>
                    <a:pt x="13127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44" name="Google Shape;2344;p118"/>
            <p:cNvSpPr/>
            <p:nvPr/>
          </p:nvSpPr>
          <p:spPr>
            <a:xfrm>
              <a:off x="4806774" y="1480687"/>
              <a:ext cx="21590" cy="45720"/>
            </a:xfrm>
            <a:custGeom>
              <a:rect b="b" l="l" r="r" t="t"/>
              <a:pathLst>
                <a:path extrusionOk="0" h="45719" w="21589">
                  <a:moveTo>
                    <a:pt x="0" y="0"/>
                  </a:moveTo>
                  <a:lnTo>
                    <a:pt x="3341" y="6972"/>
                  </a:lnTo>
                  <a:lnTo>
                    <a:pt x="9623" y="14078"/>
                  </a:lnTo>
                  <a:lnTo>
                    <a:pt x="16439" y="19848"/>
                  </a:lnTo>
                  <a:lnTo>
                    <a:pt x="21385" y="22810"/>
                  </a:lnTo>
                  <a:lnTo>
                    <a:pt x="16439" y="25773"/>
                  </a:lnTo>
                  <a:lnTo>
                    <a:pt x="9623" y="31543"/>
                  </a:lnTo>
                  <a:lnTo>
                    <a:pt x="3341" y="38649"/>
                  </a:lnTo>
                  <a:lnTo>
                    <a:pt x="0" y="4562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45" name="Google Shape;2345;p118"/>
            <p:cNvSpPr/>
            <p:nvPr/>
          </p:nvSpPr>
          <p:spPr>
            <a:xfrm>
              <a:off x="3434156" y="524286"/>
              <a:ext cx="0" cy="125730"/>
            </a:xfrm>
            <a:custGeom>
              <a:rect b="b" l="l" r="r" t="t"/>
              <a:pathLst>
                <a:path extrusionOk="0" h="125729" w="120000">
                  <a:moveTo>
                    <a:pt x="0" y="12516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46" name="Google Shape;2346;p118"/>
            <p:cNvSpPr/>
            <p:nvPr/>
          </p:nvSpPr>
          <p:spPr>
            <a:xfrm>
              <a:off x="3411345" y="520009"/>
              <a:ext cx="45720" cy="21590"/>
            </a:xfrm>
            <a:custGeom>
              <a:rect b="b" l="l" r="r" t="t"/>
              <a:pathLst>
                <a:path extrusionOk="0" h="21590" w="45720">
                  <a:moveTo>
                    <a:pt x="0" y="21385"/>
                  </a:moveTo>
                  <a:lnTo>
                    <a:pt x="6972" y="18043"/>
                  </a:lnTo>
                  <a:lnTo>
                    <a:pt x="14078" y="11761"/>
                  </a:lnTo>
                  <a:lnTo>
                    <a:pt x="19848" y="4945"/>
                  </a:lnTo>
                  <a:lnTo>
                    <a:pt x="22810" y="0"/>
                  </a:lnTo>
                  <a:lnTo>
                    <a:pt x="25773" y="4945"/>
                  </a:lnTo>
                  <a:lnTo>
                    <a:pt x="31543" y="11761"/>
                  </a:lnTo>
                  <a:lnTo>
                    <a:pt x="38649" y="18043"/>
                  </a:lnTo>
                  <a:lnTo>
                    <a:pt x="45621" y="2138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347" name="Google Shape;2347;p118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348" name="Google Shape;2348;p118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49" name="Google Shape;2349;p118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350" name="Google Shape;2350;p118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58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51" name="Google Shape;2351;p118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352" name="Google Shape;2352;p11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6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7" name="Google Shape;2357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594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2358" name="Google Shape;2358;p119"/>
          <p:cNvSpPr txBox="1"/>
          <p:nvPr>
            <p:ph type="title"/>
          </p:nvPr>
        </p:nvSpPr>
        <p:spPr>
          <a:xfrm>
            <a:off x="504393" y="100849"/>
            <a:ext cx="2621280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Even with a batch size of k=2 the oscilla- tions have reduced slightly. Why ?</a:t>
            </a:r>
            <a:endParaRPr/>
          </a:p>
        </p:txBody>
      </p:sp>
      <p:pic>
        <p:nvPicPr>
          <p:cNvPr id="2359" name="Google Shape;2359;p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594" y="568439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2360" name="Google Shape;2360;p119"/>
          <p:cNvSpPr txBox="1"/>
          <p:nvPr/>
        </p:nvSpPr>
        <p:spPr>
          <a:xfrm>
            <a:off x="504393" y="482954"/>
            <a:ext cx="2622550" cy="21983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Because we now have slightly better es- timates of the gradient [analogy: we are now tossing the coin k=2 times to estim- ate P(heads)]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5715" rtl="0" algn="just">
              <a:lnSpc>
                <a:spcPct val="102699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The higher the value of k the more accurate are the estimates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508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In practice, typical values of k are 16, 32, 64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5715" rtl="0" algn="just">
              <a:lnSpc>
                <a:spcPct val="102600"/>
              </a:lnSpc>
              <a:spcBef>
                <a:spcPts val="295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Of course, there are still oscillations and they will always be there as long as we are using an approximate gradient as opposed to the true gradient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361" name="Google Shape;2361;p1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4594" y="1294688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2" name="Google Shape;2362;p1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4594" y="1676793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3" name="Google Shape;2363;p1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4594" y="2058898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4" name="Google Shape;2364;p1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78369" y="199816"/>
            <a:ext cx="2257316" cy="1650492"/>
          </a:xfrm>
          <a:prstGeom prst="rect">
            <a:avLst/>
          </a:prstGeom>
          <a:noFill/>
          <a:ln>
            <a:noFill/>
          </a:ln>
        </p:spPr>
      </p:pic>
      <p:sp>
        <p:nvSpPr>
          <p:cNvPr id="2365" name="Google Shape;2365;p119"/>
          <p:cNvSpPr txBox="1"/>
          <p:nvPr/>
        </p:nvSpPr>
        <p:spPr>
          <a:xfrm>
            <a:off x="4539818" y="1391505"/>
            <a:ext cx="116839" cy="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66" name="Google Shape;2366;p119"/>
          <p:cNvSpPr txBox="1"/>
          <p:nvPr/>
        </p:nvSpPr>
        <p:spPr>
          <a:xfrm>
            <a:off x="3386315" y="646815"/>
            <a:ext cx="95885" cy="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367" name="Google Shape;2367;p119"/>
          <p:cNvGrpSpPr/>
          <p:nvPr/>
        </p:nvGrpSpPr>
        <p:grpSpPr>
          <a:xfrm>
            <a:off x="3411345" y="520009"/>
            <a:ext cx="1417019" cy="1006398"/>
            <a:chOff x="3411345" y="520009"/>
            <a:chExt cx="1417019" cy="1006398"/>
          </a:xfrm>
        </p:grpSpPr>
        <p:sp>
          <p:nvSpPr>
            <p:cNvPr id="2368" name="Google Shape;2368;p119"/>
            <p:cNvSpPr/>
            <p:nvPr/>
          </p:nvSpPr>
          <p:spPr>
            <a:xfrm>
              <a:off x="4692612" y="1503498"/>
              <a:ext cx="131445" cy="0"/>
            </a:xfrm>
            <a:custGeom>
              <a:rect b="b" l="l" r="r" t="t"/>
              <a:pathLst>
                <a:path extrusionOk="0" h="120000" w="131445">
                  <a:moveTo>
                    <a:pt x="0" y="0"/>
                  </a:moveTo>
                  <a:lnTo>
                    <a:pt x="13127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69" name="Google Shape;2369;p119"/>
            <p:cNvSpPr/>
            <p:nvPr/>
          </p:nvSpPr>
          <p:spPr>
            <a:xfrm>
              <a:off x="4806774" y="1480687"/>
              <a:ext cx="21590" cy="45720"/>
            </a:xfrm>
            <a:custGeom>
              <a:rect b="b" l="l" r="r" t="t"/>
              <a:pathLst>
                <a:path extrusionOk="0" h="45719" w="21589">
                  <a:moveTo>
                    <a:pt x="0" y="0"/>
                  </a:moveTo>
                  <a:lnTo>
                    <a:pt x="3341" y="6972"/>
                  </a:lnTo>
                  <a:lnTo>
                    <a:pt x="9623" y="14078"/>
                  </a:lnTo>
                  <a:lnTo>
                    <a:pt x="16439" y="19848"/>
                  </a:lnTo>
                  <a:lnTo>
                    <a:pt x="21385" y="22810"/>
                  </a:lnTo>
                  <a:lnTo>
                    <a:pt x="16439" y="25773"/>
                  </a:lnTo>
                  <a:lnTo>
                    <a:pt x="9623" y="31543"/>
                  </a:lnTo>
                  <a:lnTo>
                    <a:pt x="3341" y="38649"/>
                  </a:lnTo>
                  <a:lnTo>
                    <a:pt x="0" y="4562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70" name="Google Shape;2370;p119"/>
            <p:cNvSpPr/>
            <p:nvPr/>
          </p:nvSpPr>
          <p:spPr>
            <a:xfrm>
              <a:off x="3434156" y="524286"/>
              <a:ext cx="0" cy="125730"/>
            </a:xfrm>
            <a:custGeom>
              <a:rect b="b" l="l" r="r" t="t"/>
              <a:pathLst>
                <a:path extrusionOk="0" h="125729" w="120000">
                  <a:moveTo>
                    <a:pt x="0" y="12516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71" name="Google Shape;2371;p119"/>
            <p:cNvSpPr/>
            <p:nvPr/>
          </p:nvSpPr>
          <p:spPr>
            <a:xfrm>
              <a:off x="3411345" y="520009"/>
              <a:ext cx="45720" cy="21590"/>
            </a:xfrm>
            <a:custGeom>
              <a:rect b="b" l="l" r="r" t="t"/>
              <a:pathLst>
                <a:path extrusionOk="0" h="21590" w="45720">
                  <a:moveTo>
                    <a:pt x="0" y="21385"/>
                  </a:moveTo>
                  <a:lnTo>
                    <a:pt x="6972" y="18043"/>
                  </a:lnTo>
                  <a:lnTo>
                    <a:pt x="14078" y="11761"/>
                  </a:lnTo>
                  <a:lnTo>
                    <a:pt x="19848" y="4945"/>
                  </a:lnTo>
                  <a:lnTo>
                    <a:pt x="22810" y="0"/>
                  </a:lnTo>
                  <a:lnTo>
                    <a:pt x="25773" y="4945"/>
                  </a:lnTo>
                  <a:lnTo>
                    <a:pt x="31543" y="11761"/>
                  </a:lnTo>
                  <a:lnTo>
                    <a:pt x="38649" y="18043"/>
                  </a:lnTo>
                  <a:lnTo>
                    <a:pt x="45621" y="2138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372" name="Google Shape;2372;p119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373" name="Google Shape;2373;p119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74" name="Google Shape;2374;p119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375" name="Google Shape;2375;p119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58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76" name="Google Shape;2376;p119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377" name="Google Shape;2377;p11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261" y="220478"/>
            <a:ext cx="2433851" cy="1888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2564" y="199179"/>
            <a:ext cx="1949106" cy="18624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3" name="Google Shape;393;p12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394" name="Google Shape;394;p12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95" name="Google Shape;395;p12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96" name="Google Shape;396;p12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10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7" name="Google Shape;397;p12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98" name="Google Shape;398;p1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120"/>
          <p:cNvSpPr/>
          <p:nvPr/>
        </p:nvSpPr>
        <p:spPr>
          <a:xfrm>
            <a:off x="309193" y="244487"/>
            <a:ext cx="5142230" cy="186690"/>
          </a:xfrm>
          <a:custGeom>
            <a:rect b="b" l="l" r="r" t="t"/>
            <a:pathLst>
              <a:path extrusionOk="0" h="186690" w="5142230">
                <a:moveTo>
                  <a:pt x="5090865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86558"/>
                </a:lnTo>
                <a:lnTo>
                  <a:pt x="5141666" y="186558"/>
                </a:lnTo>
                <a:lnTo>
                  <a:pt x="5141666" y="50800"/>
                </a:lnTo>
                <a:lnTo>
                  <a:pt x="5137657" y="31075"/>
                </a:lnTo>
                <a:lnTo>
                  <a:pt x="5126743" y="14922"/>
                </a:lnTo>
                <a:lnTo>
                  <a:pt x="5110590" y="4008"/>
                </a:lnTo>
                <a:lnTo>
                  <a:pt x="5090865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83" name="Google Shape;2383;p120"/>
          <p:cNvSpPr txBox="1"/>
          <p:nvPr>
            <p:ph type="title"/>
          </p:nvPr>
        </p:nvSpPr>
        <p:spPr>
          <a:xfrm>
            <a:off x="347294" y="227557"/>
            <a:ext cx="178181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333B2"/>
                </a:solidFill>
              </a:rPr>
              <a:t>Some things to remember ....</a:t>
            </a:r>
            <a:endParaRPr/>
          </a:p>
        </p:txBody>
      </p:sp>
      <p:grpSp>
        <p:nvGrpSpPr>
          <p:cNvPr id="2384" name="Google Shape;2384;p120"/>
          <p:cNvGrpSpPr/>
          <p:nvPr/>
        </p:nvGrpSpPr>
        <p:grpSpPr>
          <a:xfrm>
            <a:off x="309193" y="288709"/>
            <a:ext cx="5192408" cy="1952777"/>
            <a:chOff x="309193" y="288709"/>
            <a:chExt cx="5192408" cy="1952777"/>
          </a:xfrm>
        </p:grpSpPr>
        <p:pic>
          <p:nvPicPr>
            <p:cNvPr id="2385" name="Google Shape;2385;p1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9194" y="418401"/>
              <a:ext cx="5141665" cy="50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6" name="Google Shape;2386;p1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9994" y="2139886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7" name="Google Shape;2387;p1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0794" y="2127186"/>
              <a:ext cx="5090807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8" name="Google Shape;2388;p1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50859" y="288734"/>
              <a:ext cx="50742" cy="1851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89" name="Google Shape;2389;p120"/>
            <p:cNvSpPr/>
            <p:nvPr/>
          </p:nvSpPr>
          <p:spPr>
            <a:xfrm>
              <a:off x="309193" y="462662"/>
              <a:ext cx="5142230" cy="1728470"/>
            </a:xfrm>
            <a:custGeom>
              <a:rect b="b" l="l" r="r" t="t"/>
              <a:pathLst>
                <a:path extrusionOk="0" h="1728470" w="5142230">
                  <a:moveTo>
                    <a:pt x="5141666" y="0"/>
                  </a:moveTo>
                  <a:lnTo>
                    <a:pt x="0" y="0"/>
                  </a:lnTo>
                  <a:lnTo>
                    <a:pt x="0" y="1677223"/>
                  </a:lnTo>
                  <a:lnTo>
                    <a:pt x="4008" y="1696948"/>
                  </a:lnTo>
                  <a:lnTo>
                    <a:pt x="14922" y="1713101"/>
                  </a:lnTo>
                  <a:lnTo>
                    <a:pt x="31075" y="1724015"/>
                  </a:lnTo>
                  <a:lnTo>
                    <a:pt x="50800" y="1728024"/>
                  </a:lnTo>
                  <a:lnTo>
                    <a:pt x="5090865" y="1728024"/>
                  </a:lnTo>
                  <a:lnTo>
                    <a:pt x="5110590" y="1724015"/>
                  </a:lnTo>
                  <a:lnTo>
                    <a:pt x="5126743" y="1713101"/>
                  </a:lnTo>
                  <a:lnTo>
                    <a:pt x="5137657" y="1696948"/>
                  </a:lnTo>
                  <a:lnTo>
                    <a:pt x="5141666" y="1677223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90" name="Google Shape;2390;p120"/>
            <p:cNvSpPr/>
            <p:nvPr/>
          </p:nvSpPr>
          <p:spPr>
            <a:xfrm>
              <a:off x="5450859" y="326809"/>
              <a:ext cx="0" cy="1832610"/>
            </a:xfrm>
            <a:custGeom>
              <a:rect b="b" l="l" r="r" t="t"/>
              <a:pathLst>
                <a:path extrusionOk="0" h="1832610" w="120000">
                  <a:moveTo>
                    <a:pt x="0" y="1832126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91" name="Google Shape;2391;p120"/>
            <p:cNvSpPr/>
            <p:nvPr/>
          </p:nvSpPr>
          <p:spPr>
            <a:xfrm>
              <a:off x="5450859" y="314109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92" name="Google Shape;2392;p120"/>
            <p:cNvSpPr/>
            <p:nvPr/>
          </p:nvSpPr>
          <p:spPr>
            <a:xfrm>
              <a:off x="5450859" y="301409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93" name="Google Shape;2393;p120"/>
            <p:cNvSpPr/>
            <p:nvPr/>
          </p:nvSpPr>
          <p:spPr>
            <a:xfrm>
              <a:off x="5450859" y="288709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394" name="Google Shape;2394;p12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04583" y="518439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5" name="Google Shape;2395;p12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04583" y="728472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6" name="Google Shape;2396;p12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04583" y="938504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7" name="Google Shape;2397;p12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04583" y="1148537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98" name="Google Shape;2398;p120"/>
          <p:cNvSpPr txBox="1"/>
          <p:nvPr/>
        </p:nvSpPr>
        <p:spPr>
          <a:xfrm>
            <a:off x="624395" y="389176"/>
            <a:ext cx="2440940" cy="8661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25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1 epoch = one pass over the entire data 1 step = one update of the parameters N = number of data points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B = Mini batch size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399" name="Google Shape;2399;p120"/>
          <p:cNvGrpSpPr/>
          <p:nvPr/>
        </p:nvGrpSpPr>
        <p:grpSpPr>
          <a:xfrm>
            <a:off x="1202334" y="1305394"/>
            <a:ext cx="3632835" cy="30366"/>
            <a:chOff x="1202334" y="1305394"/>
            <a:chExt cx="3632835" cy="30366"/>
          </a:xfrm>
        </p:grpSpPr>
        <p:sp>
          <p:nvSpPr>
            <p:cNvPr id="2400" name="Google Shape;2400;p120"/>
            <p:cNvSpPr/>
            <p:nvPr/>
          </p:nvSpPr>
          <p:spPr>
            <a:xfrm>
              <a:off x="1202334" y="1305394"/>
              <a:ext cx="3632835" cy="0"/>
            </a:xfrm>
            <a:custGeom>
              <a:rect b="b" l="l" r="r" t="t"/>
              <a:pathLst>
                <a:path extrusionOk="0" h="120000" w="3632835">
                  <a:moveTo>
                    <a:pt x="0" y="0"/>
                  </a:moveTo>
                  <a:lnTo>
                    <a:pt x="3632415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01" name="Google Shape;2401;p120"/>
            <p:cNvSpPr/>
            <p:nvPr/>
          </p:nvSpPr>
          <p:spPr>
            <a:xfrm>
              <a:off x="1202334" y="1335760"/>
              <a:ext cx="3632835" cy="0"/>
            </a:xfrm>
            <a:custGeom>
              <a:rect b="b" l="l" r="r" t="t"/>
              <a:pathLst>
                <a:path extrusionOk="0" h="120000" w="3632835">
                  <a:moveTo>
                    <a:pt x="0" y="0"/>
                  </a:moveTo>
                  <a:lnTo>
                    <a:pt x="3632415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402" name="Google Shape;2402;p120"/>
          <p:cNvSpPr txBox="1"/>
          <p:nvPr/>
        </p:nvSpPr>
        <p:spPr>
          <a:xfrm>
            <a:off x="1972614" y="1307501"/>
            <a:ext cx="64579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Algorithm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03" name="Google Shape;2403;p120"/>
          <p:cNvSpPr txBox="1"/>
          <p:nvPr/>
        </p:nvSpPr>
        <p:spPr>
          <a:xfrm>
            <a:off x="3451269" y="1307501"/>
            <a:ext cx="132016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# of steps in 1 epoch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04" name="Google Shape;2404;p120"/>
          <p:cNvSpPr/>
          <p:nvPr/>
        </p:nvSpPr>
        <p:spPr>
          <a:xfrm>
            <a:off x="1202334" y="1512900"/>
            <a:ext cx="3632835" cy="0"/>
          </a:xfrm>
          <a:custGeom>
            <a:rect b="b" l="l" r="r" t="t"/>
            <a:pathLst>
              <a:path extrusionOk="0" h="120000" w="3632835">
                <a:moveTo>
                  <a:pt x="0" y="0"/>
                </a:moveTo>
                <a:lnTo>
                  <a:pt x="3632415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05" name="Google Shape;2405;p120"/>
          <p:cNvSpPr txBox="1"/>
          <p:nvPr/>
        </p:nvSpPr>
        <p:spPr>
          <a:xfrm>
            <a:off x="1265555" y="1484628"/>
            <a:ext cx="2059305" cy="539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-125095" lvl="0" marL="137160" marR="5080" rtl="0" algn="l">
              <a:lnSpc>
                <a:spcPct val="103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Vanilla (Batch) Gradient Descent Stochastic Gradient Descent Mini-Batch Gradient Descent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06" name="Google Shape;2406;p120"/>
          <p:cNvSpPr txBox="1"/>
          <p:nvPr/>
        </p:nvSpPr>
        <p:spPr>
          <a:xfrm>
            <a:off x="4046647" y="1484628"/>
            <a:ext cx="129539" cy="579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2984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1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rtl="0" algn="l">
              <a:lnSpc>
                <a:spcPct val="116818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N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-5080" lvl="0" marL="21590" marR="18415" rtl="0" algn="l">
              <a:lnSpc>
                <a:spcPct val="101250"/>
              </a:lnSpc>
              <a:spcBef>
                <a:spcPts val="114"/>
              </a:spcBef>
              <a:spcAft>
                <a:spcPts val="0"/>
              </a:spcAft>
              <a:buNone/>
            </a:pPr>
            <a:r>
              <a:rPr i="1" lang="en-US" sz="800" u="sng">
                <a:latin typeface="Georgia"/>
                <a:ea typeface="Georgia"/>
                <a:cs typeface="Georgia"/>
                <a:sym typeface="Georgia"/>
              </a:rPr>
              <a:t>N</a:t>
            </a:r>
            <a:r>
              <a:rPr i="1" lang="en-US" sz="800">
                <a:latin typeface="Georgia"/>
                <a:ea typeface="Georgia"/>
                <a:cs typeface="Georgia"/>
                <a:sym typeface="Georgia"/>
              </a:rPr>
              <a:t> B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407" name="Google Shape;2407;p120"/>
          <p:cNvGrpSpPr/>
          <p:nvPr/>
        </p:nvGrpSpPr>
        <p:grpSpPr>
          <a:xfrm>
            <a:off x="1202334" y="2037448"/>
            <a:ext cx="3632835" cy="30365"/>
            <a:chOff x="1202334" y="2037448"/>
            <a:chExt cx="3632835" cy="30365"/>
          </a:xfrm>
        </p:grpSpPr>
        <p:sp>
          <p:nvSpPr>
            <p:cNvPr id="2408" name="Google Shape;2408;p120"/>
            <p:cNvSpPr/>
            <p:nvPr/>
          </p:nvSpPr>
          <p:spPr>
            <a:xfrm>
              <a:off x="1202334" y="2037448"/>
              <a:ext cx="3632835" cy="0"/>
            </a:xfrm>
            <a:custGeom>
              <a:rect b="b" l="l" r="r" t="t"/>
              <a:pathLst>
                <a:path extrusionOk="0" h="120000" w="3632835">
                  <a:moveTo>
                    <a:pt x="0" y="0"/>
                  </a:moveTo>
                  <a:lnTo>
                    <a:pt x="3632415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09" name="Google Shape;2409;p120"/>
            <p:cNvSpPr/>
            <p:nvPr/>
          </p:nvSpPr>
          <p:spPr>
            <a:xfrm>
              <a:off x="1202334" y="2067813"/>
              <a:ext cx="3632835" cy="0"/>
            </a:xfrm>
            <a:custGeom>
              <a:rect b="b" l="l" r="r" t="t"/>
              <a:pathLst>
                <a:path extrusionOk="0" h="120000" w="3632835">
                  <a:moveTo>
                    <a:pt x="0" y="0"/>
                  </a:moveTo>
                  <a:lnTo>
                    <a:pt x="3632415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410" name="Google Shape;2410;p120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411" name="Google Shape;2411;p120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12" name="Google Shape;2412;p120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413" name="Google Shape;2413;p120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59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14" name="Google Shape;2414;p120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415" name="Google Shape;2415;p12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9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2420;p121"/>
          <p:cNvSpPr txBox="1"/>
          <p:nvPr/>
        </p:nvSpPr>
        <p:spPr>
          <a:xfrm>
            <a:off x="347294" y="926777"/>
            <a:ext cx="4509135" cy="702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300">
            <a:spAutoFit/>
          </a:bodyPr>
          <a:lstStyle/>
          <a:p>
            <a:pPr indent="0" lvl="0" marL="12700" marR="5080" rtl="0" algn="l">
              <a:lnSpc>
                <a:spcPct val="79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00">
                <a:latin typeface="Times New Roman"/>
                <a:ea typeface="Times New Roman"/>
                <a:cs typeface="Times New Roman"/>
                <a:sym typeface="Times New Roman"/>
              </a:rPr>
              <a:t>Similarly, we can have stochastic versions of Momentum based gradient descent and Nesterov accelerated based gradient descent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421" name="Google Shape;2421;p121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422" name="Google Shape;2422;p121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23" name="Google Shape;2423;p121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424" name="Google Shape;2424;p121"/>
          <p:cNvSpPr txBox="1"/>
          <p:nvPr>
            <p:ph idx="12" type="sldNum"/>
          </p:nvPr>
        </p:nvSpPr>
        <p:spPr>
          <a:xfrm>
            <a:off x="5423001" y="3007598"/>
            <a:ext cx="3143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60 / 89</a:t>
            </a:r>
            <a:endParaRPr/>
          </a:p>
        </p:txBody>
      </p:sp>
      <p:sp>
        <p:nvSpPr>
          <p:cNvPr id="2425" name="Google Shape;2425;p121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426" name="Google Shape;2426;p12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0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1" name="Google Shape;2431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876" y="155892"/>
            <a:ext cx="1920239" cy="141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2" name="Google Shape;2432;p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58896" y="155892"/>
            <a:ext cx="2202179" cy="1390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3" name="Google Shape;2433;p122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434" name="Google Shape;2434;p122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35" name="Google Shape;2435;p122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436" name="Google Shape;2436;p122"/>
          <p:cNvSpPr txBox="1"/>
          <p:nvPr>
            <p:ph idx="12" type="sldNum"/>
          </p:nvPr>
        </p:nvSpPr>
        <p:spPr>
          <a:xfrm>
            <a:off x="5423001" y="3007598"/>
            <a:ext cx="3143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61 / 89</a:t>
            </a:r>
            <a:endParaRPr/>
          </a:p>
        </p:txBody>
      </p:sp>
      <p:sp>
        <p:nvSpPr>
          <p:cNvPr id="2437" name="Google Shape;2437;p122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438" name="Google Shape;2438;p12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2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3" name="Google Shape;2443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259" y="155892"/>
            <a:ext cx="2457450" cy="1939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4" name="Google Shape;2444;p1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99994" y="168541"/>
            <a:ext cx="2556510" cy="18173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45" name="Google Shape;2445;p123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446" name="Google Shape;2446;p123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47" name="Google Shape;2447;p123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448" name="Google Shape;2448;p123"/>
          <p:cNvSpPr txBox="1"/>
          <p:nvPr>
            <p:ph idx="12" type="sldNum"/>
          </p:nvPr>
        </p:nvSpPr>
        <p:spPr>
          <a:xfrm>
            <a:off x="5423001" y="3007598"/>
            <a:ext cx="3143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62 / 89</a:t>
            </a:r>
            <a:endParaRPr/>
          </a:p>
        </p:txBody>
      </p:sp>
      <p:sp>
        <p:nvSpPr>
          <p:cNvPr id="2449" name="Google Shape;2449;p123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450" name="Google Shape;2450;p12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4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5" name="Google Shape;2455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4135" y="89128"/>
            <a:ext cx="1783080" cy="1303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6" name="Google Shape;2456;p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594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7" name="Google Shape;2457;p1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4594" y="1084656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2458" name="Google Shape;2458;p124"/>
          <p:cNvSpPr txBox="1"/>
          <p:nvPr/>
        </p:nvSpPr>
        <p:spPr>
          <a:xfrm>
            <a:off x="504393" y="100849"/>
            <a:ext cx="2773045" cy="1262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While the stochastic versions of both Mo- mentum [red] and NAG [blue] exhibit oscilla- tions the relative advantage of NAG over Mo- mentum still holds (i.e., NAG takes relatively shorter u-turns)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5080" rtl="0" algn="just">
              <a:lnSpc>
                <a:spcPct val="102699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Further  both  of  them  are  faster  than stochastic gradient descent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59" name="Google Shape;2459;p124"/>
          <p:cNvSpPr txBox="1"/>
          <p:nvPr/>
        </p:nvSpPr>
        <p:spPr>
          <a:xfrm>
            <a:off x="4444936" y="997469"/>
            <a:ext cx="12573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60" name="Google Shape;2460;p124"/>
          <p:cNvSpPr txBox="1"/>
          <p:nvPr/>
        </p:nvSpPr>
        <p:spPr>
          <a:xfrm>
            <a:off x="3537508" y="414641"/>
            <a:ext cx="10287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461" name="Google Shape;2461;p124"/>
          <p:cNvGrpSpPr/>
          <p:nvPr/>
        </p:nvGrpSpPr>
        <p:grpSpPr>
          <a:xfrm>
            <a:off x="3565878" y="343043"/>
            <a:ext cx="1841337" cy="2382161"/>
            <a:chOff x="3565878" y="343043"/>
            <a:chExt cx="1841337" cy="2382161"/>
          </a:xfrm>
        </p:grpSpPr>
        <p:sp>
          <p:nvSpPr>
            <p:cNvPr id="2462" name="Google Shape;2462;p124"/>
            <p:cNvSpPr/>
            <p:nvPr/>
          </p:nvSpPr>
          <p:spPr>
            <a:xfrm>
              <a:off x="4606419" y="1118874"/>
              <a:ext cx="78105" cy="0"/>
            </a:xfrm>
            <a:custGeom>
              <a:rect b="b" l="l" r="r" t="t"/>
              <a:pathLst>
                <a:path extrusionOk="0" h="120000" w="78104">
                  <a:moveTo>
                    <a:pt x="0" y="0"/>
                  </a:moveTo>
                  <a:lnTo>
                    <a:pt x="77913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63" name="Google Shape;2463;p124"/>
            <p:cNvSpPr/>
            <p:nvPr/>
          </p:nvSpPr>
          <p:spPr>
            <a:xfrm>
              <a:off x="4667224" y="1096063"/>
              <a:ext cx="21590" cy="45720"/>
            </a:xfrm>
            <a:custGeom>
              <a:rect b="b" l="l" r="r" t="t"/>
              <a:pathLst>
                <a:path extrusionOk="0" h="45719" w="21589">
                  <a:moveTo>
                    <a:pt x="0" y="0"/>
                  </a:moveTo>
                  <a:lnTo>
                    <a:pt x="3341" y="6972"/>
                  </a:lnTo>
                  <a:lnTo>
                    <a:pt x="9623" y="14078"/>
                  </a:lnTo>
                  <a:lnTo>
                    <a:pt x="16439" y="19848"/>
                  </a:lnTo>
                  <a:lnTo>
                    <a:pt x="21385" y="22810"/>
                  </a:lnTo>
                  <a:lnTo>
                    <a:pt x="16439" y="25773"/>
                  </a:lnTo>
                  <a:lnTo>
                    <a:pt x="9623" y="31543"/>
                  </a:lnTo>
                  <a:lnTo>
                    <a:pt x="3341" y="38649"/>
                  </a:lnTo>
                  <a:lnTo>
                    <a:pt x="0" y="4562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64" name="Google Shape;2464;p124"/>
            <p:cNvSpPr/>
            <p:nvPr/>
          </p:nvSpPr>
          <p:spPr>
            <a:xfrm>
              <a:off x="3588689" y="347320"/>
              <a:ext cx="0" cy="73660"/>
            </a:xfrm>
            <a:custGeom>
              <a:rect b="b" l="l" r="r" t="t"/>
              <a:pathLst>
                <a:path extrusionOk="0" h="73659" w="120000">
                  <a:moveTo>
                    <a:pt x="0" y="73633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65" name="Google Shape;2465;p124"/>
            <p:cNvSpPr/>
            <p:nvPr/>
          </p:nvSpPr>
          <p:spPr>
            <a:xfrm>
              <a:off x="3565878" y="343043"/>
              <a:ext cx="45720" cy="21590"/>
            </a:xfrm>
            <a:custGeom>
              <a:rect b="b" l="l" r="r" t="t"/>
              <a:pathLst>
                <a:path extrusionOk="0" h="21589" w="45720">
                  <a:moveTo>
                    <a:pt x="0" y="21385"/>
                  </a:moveTo>
                  <a:lnTo>
                    <a:pt x="6972" y="18043"/>
                  </a:lnTo>
                  <a:lnTo>
                    <a:pt x="14078" y="11761"/>
                  </a:lnTo>
                  <a:lnTo>
                    <a:pt x="19848" y="4945"/>
                  </a:lnTo>
                  <a:lnTo>
                    <a:pt x="22810" y="0"/>
                  </a:lnTo>
                  <a:lnTo>
                    <a:pt x="25773" y="4945"/>
                  </a:lnTo>
                  <a:lnTo>
                    <a:pt x="31543" y="11761"/>
                  </a:lnTo>
                  <a:lnTo>
                    <a:pt x="38649" y="18043"/>
                  </a:lnTo>
                  <a:lnTo>
                    <a:pt x="45621" y="2138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466" name="Google Shape;2466;p12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624135" y="1422184"/>
              <a:ext cx="1783080" cy="13030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67" name="Google Shape;2467;p124"/>
          <p:cNvSpPr txBox="1"/>
          <p:nvPr/>
        </p:nvSpPr>
        <p:spPr>
          <a:xfrm>
            <a:off x="4444936" y="2330512"/>
            <a:ext cx="12573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68" name="Google Shape;2468;p124"/>
          <p:cNvSpPr txBox="1"/>
          <p:nvPr/>
        </p:nvSpPr>
        <p:spPr>
          <a:xfrm>
            <a:off x="3537508" y="1747696"/>
            <a:ext cx="10287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469" name="Google Shape;2469;p124"/>
          <p:cNvGrpSpPr/>
          <p:nvPr/>
        </p:nvGrpSpPr>
        <p:grpSpPr>
          <a:xfrm>
            <a:off x="3565878" y="1676099"/>
            <a:ext cx="1122936" cy="798739"/>
            <a:chOff x="3565878" y="1676099"/>
            <a:chExt cx="1122936" cy="798739"/>
          </a:xfrm>
        </p:grpSpPr>
        <p:sp>
          <p:nvSpPr>
            <p:cNvPr id="2470" name="Google Shape;2470;p124"/>
            <p:cNvSpPr/>
            <p:nvPr/>
          </p:nvSpPr>
          <p:spPr>
            <a:xfrm>
              <a:off x="4606419" y="2451929"/>
              <a:ext cx="78105" cy="0"/>
            </a:xfrm>
            <a:custGeom>
              <a:rect b="b" l="l" r="r" t="t"/>
              <a:pathLst>
                <a:path extrusionOk="0" h="120000" w="78104">
                  <a:moveTo>
                    <a:pt x="0" y="0"/>
                  </a:moveTo>
                  <a:lnTo>
                    <a:pt x="77913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71" name="Google Shape;2471;p124"/>
            <p:cNvSpPr/>
            <p:nvPr/>
          </p:nvSpPr>
          <p:spPr>
            <a:xfrm>
              <a:off x="4667224" y="2429118"/>
              <a:ext cx="21590" cy="45720"/>
            </a:xfrm>
            <a:custGeom>
              <a:rect b="b" l="l" r="r" t="t"/>
              <a:pathLst>
                <a:path extrusionOk="0" h="45719" w="21589">
                  <a:moveTo>
                    <a:pt x="0" y="0"/>
                  </a:moveTo>
                  <a:lnTo>
                    <a:pt x="3341" y="6972"/>
                  </a:lnTo>
                  <a:lnTo>
                    <a:pt x="9623" y="14078"/>
                  </a:lnTo>
                  <a:lnTo>
                    <a:pt x="16439" y="19848"/>
                  </a:lnTo>
                  <a:lnTo>
                    <a:pt x="21385" y="22810"/>
                  </a:lnTo>
                  <a:lnTo>
                    <a:pt x="16439" y="25773"/>
                  </a:lnTo>
                  <a:lnTo>
                    <a:pt x="9623" y="31543"/>
                  </a:lnTo>
                  <a:lnTo>
                    <a:pt x="3341" y="38649"/>
                  </a:lnTo>
                  <a:lnTo>
                    <a:pt x="0" y="4562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72" name="Google Shape;2472;p124"/>
            <p:cNvSpPr/>
            <p:nvPr/>
          </p:nvSpPr>
          <p:spPr>
            <a:xfrm>
              <a:off x="3588689" y="1680376"/>
              <a:ext cx="0" cy="73660"/>
            </a:xfrm>
            <a:custGeom>
              <a:rect b="b" l="l" r="r" t="t"/>
              <a:pathLst>
                <a:path extrusionOk="0" h="73660" w="120000">
                  <a:moveTo>
                    <a:pt x="0" y="73633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73" name="Google Shape;2473;p124"/>
            <p:cNvSpPr/>
            <p:nvPr/>
          </p:nvSpPr>
          <p:spPr>
            <a:xfrm>
              <a:off x="3565878" y="1676099"/>
              <a:ext cx="45720" cy="21590"/>
            </a:xfrm>
            <a:custGeom>
              <a:rect b="b" l="l" r="r" t="t"/>
              <a:pathLst>
                <a:path extrusionOk="0" h="21589" w="45720">
                  <a:moveTo>
                    <a:pt x="0" y="21385"/>
                  </a:moveTo>
                  <a:lnTo>
                    <a:pt x="6972" y="18043"/>
                  </a:lnTo>
                  <a:lnTo>
                    <a:pt x="14078" y="11761"/>
                  </a:lnTo>
                  <a:lnTo>
                    <a:pt x="19848" y="4945"/>
                  </a:lnTo>
                  <a:lnTo>
                    <a:pt x="22810" y="0"/>
                  </a:lnTo>
                  <a:lnTo>
                    <a:pt x="25773" y="4945"/>
                  </a:lnTo>
                  <a:lnTo>
                    <a:pt x="31543" y="11761"/>
                  </a:lnTo>
                  <a:lnTo>
                    <a:pt x="38649" y="18043"/>
                  </a:lnTo>
                  <a:lnTo>
                    <a:pt x="45621" y="2138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474" name="Google Shape;2474;p124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475" name="Google Shape;2475;p124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76" name="Google Shape;2476;p124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477" name="Google Shape;2477;p124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63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78" name="Google Shape;2478;p124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479" name="Google Shape;2479;p12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3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4" name="Google Shape;2484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4135" y="89128"/>
            <a:ext cx="1783080" cy="1303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5" name="Google Shape;2485;p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594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6" name="Google Shape;2486;p1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4594" y="1084656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2487" name="Google Shape;2487;p125"/>
          <p:cNvSpPr txBox="1"/>
          <p:nvPr/>
        </p:nvSpPr>
        <p:spPr>
          <a:xfrm>
            <a:off x="504393" y="100849"/>
            <a:ext cx="2773045" cy="1778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While the stochastic versions of both Mo- mentum [red] and NAG [blue] exhibit oscilla- tions the relative advantage of NAG over Mo- mentum still holds (i.e., NAG takes relatively shorter u-turns)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508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Further  both  of  them  are  faster  than stochastic gradient descent (after 60 steps, stochastic gradient descent [black - top figure] still exhibits a very high error whereas NAG and Momentum are close to convergence)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88" name="Google Shape;2488;p125"/>
          <p:cNvSpPr txBox="1"/>
          <p:nvPr/>
        </p:nvSpPr>
        <p:spPr>
          <a:xfrm>
            <a:off x="4444936" y="997469"/>
            <a:ext cx="12573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89" name="Google Shape;2489;p125"/>
          <p:cNvSpPr txBox="1"/>
          <p:nvPr/>
        </p:nvSpPr>
        <p:spPr>
          <a:xfrm>
            <a:off x="3537508" y="414641"/>
            <a:ext cx="10287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490" name="Google Shape;2490;p125"/>
          <p:cNvGrpSpPr/>
          <p:nvPr/>
        </p:nvGrpSpPr>
        <p:grpSpPr>
          <a:xfrm>
            <a:off x="3565878" y="343043"/>
            <a:ext cx="1841337" cy="2382161"/>
            <a:chOff x="3565878" y="343043"/>
            <a:chExt cx="1841337" cy="2382161"/>
          </a:xfrm>
        </p:grpSpPr>
        <p:sp>
          <p:nvSpPr>
            <p:cNvPr id="2491" name="Google Shape;2491;p125"/>
            <p:cNvSpPr/>
            <p:nvPr/>
          </p:nvSpPr>
          <p:spPr>
            <a:xfrm>
              <a:off x="4606419" y="1118874"/>
              <a:ext cx="78105" cy="0"/>
            </a:xfrm>
            <a:custGeom>
              <a:rect b="b" l="l" r="r" t="t"/>
              <a:pathLst>
                <a:path extrusionOk="0" h="120000" w="78104">
                  <a:moveTo>
                    <a:pt x="0" y="0"/>
                  </a:moveTo>
                  <a:lnTo>
                    <a:pt x="77913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92" name="Google Shape;2492;p125"/>
            <p:cNvSpPr/>
            <p:nvPr/>
          </p:nvSpPr>
          <p:spPr>
            <a:xfrm>
              <a:off x="4667224" y="1096063"/>
              <a:ext cx="21590" cy="45720"/>
            </a:xfrm>
            <a:custGeom>
              <a:rect b="b" l="l" r="r" t="t"/>
              <a:pathLst>
                <a:path extrusionOk="0" h="45719" w="21589">
                  <a:moveTo>
                    <a:pt x="0" y="0"/>
                  </a:moveTo>
                  <a:lnTo>
                    <a:pt x="3341" y="6972"/>
                  </a:lnTo>
                  <a:lnTo>
                    <a:pt x="9623" y="14078"/>
                  </a:lnTo>
                  <a:lnTo>
                    <a:pt x="16439" y="19848"/>
                  </a:lnTo>
                  <a:lnTo>
                    <a:pt x="21385" y="22810"/>
                  </a:lnTo>
                  <a:lnTo>
                    <a:pt x="16439" y="25773"/>
                  </a:lnTo>
                  <a:lnTo>
                    <a:pt x="9623" y="31543"/>
                  </a:lnTo>
                  <a:lnTo>
                    <a:pt x="3341" y="38649"/>
                  </a:lnTo>
                  <a:lnTo>
                    <a:pt x="0" y="4562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93" name="Google Shape;2493;p125"/>
            <p:cNvSpPr/>
            <p:nvPr/>
          </p:nvSpPr>
          <p:spPr>
            <a:xfrm>
              <a:off x="3588689" y="347320"/>
              <a:ext cx="0" cy="73660"/>
            </a:xfrm>
            <a:custGeom>
              <a:rect b="b" l="l" r="r" t="t"/>
              <a:pathLst>
                <a:path extrusionOk="0" h="73659" w="120000">
                  <a:moveTo>
                    <a:pt x="0" y="73633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94" name="Google Shape;2494;p125"/>
            <p:cNvSpPr/>
            <p:nvPr/>
          </p:nvSpPr>
          <p:spPr>
            <a:xfrm>
              <a:off x="3565878" y="343043"/>
              <a:ext cx="45720" cy="21590"/>
            </a:xfrm>
            <a:custGeom>
              <a:rect b="b" l="l" r="r" t="t"/>
              <a:pathLst>
                <a:path extrusionOk="0" h="21589" w="45720">
                  <a:moveTo>
                    <a:pt x="0" y="21385"/>
                  </a:moveTo>
                  <a:lnTo>
                    <a:pt x="6972" y="18043"/>
                  </a:lnTo>
                  <a:lnTo>
                    <a:pt x="14078" y="11761"/>
                  </a:lnTo>
                  <a:lnTo>
                    <a:pt x="19848" y="4945"/>
                  </a:lnTo>
                  <a:lnTo>
                    <a:pt x="22810" y="0"/>
                  </a:lnTo>
                  <a:lnTo>
                    <a:pt x="25773" y="4945"/>
                  </a:lnTo>
                  <a:lnTo>
                    <a:pt x="31543" y="11761"/>
                  </a:lnTo>
                  <a:lnTo>
                    <a:pt x="38649" y="18043"/>
                  </a:lnTo>
                  <a:lnTo>
                    <a:pt x="45621" y="2138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495" name="Google Shape;2495;p12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624135" y="1422184"/>
              <a:ext cx="1783080" cy="13030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96" name="Google Shape;2496;p125"/>
          <p:cNvSpPr txBox="1"/>
          <p:nvPr/>
        </p:nvSpPr>
        <p:spPr>
          <a:xfrm>
            <a:off x="4444936" y="2330512"/>
            <a:ext cx="12573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97" name="Google Shape;2497;p125"/>
          <p:cNvSpPr txBox="1"/>
          <p:nvPr/>
        </p:nvSpPr>
        <p:spPr>
          <a:xfrm>
            <a:off x="3537508" y="1747696"/>
            <a:ext cx="10287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498" name="Google Shape;2498;p125"/>
          <p:cNvGrpSpPr/>
          <p:nvPr/>
        </p:nvGrpSpPr>
        <p:grpSpPr>
          <a:xfrm>
            <a:off x="3565878" y="1676099"/>
            <a:ext cx="1122936" cy="798739"/>
            <a:chOff x="3565878" y="1676099"/>
            <a:chExt cx="1122936" cy="798739"/>
          </a:xfrm>
        </p:grpSpPr>
        <p:sp>
          <p:nvSpPr>
            <p:cNvPr id="2499" name="Google Shape;2499;p125"/>
            <p:cNvSpPr/>
            <p:nvPr/>
          </p:nvSpPr>
          <p:spPr>
            <a:xfrm>
              <a:off x="4606419" y="2451929"/>
              <a:ext cx="78105" cy="0"/>
            </a:xfrm>
            <a:custGeom>
              <a:rect b="b" l="l" r="r" t="t"/>
              <a:pathLst>
                <a:path extrusionOk="0" h="120000" w="78104">
                  <a:moveTo>
                    <a:pt x="0" y="0"/>
                  </a:moveTo>
                  <a:lnTo>
                    <a:pt x="77913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00" name="Google Shape;2500;p125"/>
            <p:cNvSpPr/>
            <p:nvPr/>
          </p:nvSpPr>
          <p:spPr>
            <a:xfrm>
              <a:off x="4667224" y="2429118"/>
              <a:ext cx="21590" cy="45720"/>
            </a:xfrm>
            <a:custGeom>
              <a:rect b="b" l="l" r="r" t="t"/>
              <a:pathLst>
                <a:path extrusionOk="0" h="45719" w="21589">
                  <a:moveTo>
                    <a:pt x="0" y="0"/>
                  </a:moveTo>
                  <a:lnTo>
                    <a:pt x="3341" y="6972"/>
                  </a:lnTo>
                  <a:lnTo>
                    <a:pt x="9623" y="14078"/>
                  </a:lnTo>
                  <a:lnTo>
                    <a:pt x="16439" y="19848"/>
                  </a:lnTo>
                  <a:lnTo>
                    <a:pt x="21385" y="22810"/>
                  </a:lnTo>
                  <a:lnTo>
                    <a:pt x="16439" y="25773"/>
                  </a:lnTo>
                  <a:lnTo>
                    <a:pt x="9623" y="31543"/>
                  </a:lnTo>
                  <a:lnTo>
                    <a:pt x="3341" y="38649"/>
                  </a:lnTo>
                  <a:lnTo>
                    <a:pt x="0" y="4562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01" name="Google Shape;2501;p125"/>
            <p:cNvSpPr/>
            <p:nvPr/>
          </p:nvSpPr>
          <p:spPr>
            <a:xfrm>
              <a:off x="3588689" y="1680376"/>
              <a:ext cx="0" cy="73660"/>
            </a:xfrm>
            <a:custGeom>
              <a:rect b="b" l="l" r="r" t="t"/>
              <a:pathLst>
                <a:path extrusionOk="0" h="73660" w="120000">
                  <a:moveTo>
                    <a:pt x="0" y="73633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02" name="Google Shape;2502;p125"/>
            <p:cNvSpPr/>
            <p:nvPr/>
          </p:nvSpPr>
          <p:spPr>
            <a:xfrm>
              <a:off x="3565878" y="1676099"/>
              <a:ext cx="45720" cy="21590"/>
            </a:xfrm>
            <a:custGeom>
              <a:rect b="b" l="l" r="r" t="t"/>
              <a:pathLst>
                <a:path extrusionOk="0" h="21589" w="45720">
                  <a:moveTo>
                    <a:pt x="0" y="21385"/>
                  </a:moveTo>
                  <a:lnTo>
                    <a:pt x="6972" y="18043"/>
                  </a:lnTo>
                  <a:lnTo>
                    <a:pt x="14078" y="11761"/>
                  </a:lnTo>
                  <a:lnTo>
                    <a:pt x="19848" y="4945"/>
                  </a:lnTo>
                  <a:lnTo>
                    <a:pt x="22810" y="0"/>
                  </a:lnTo>
                  <a:lnTo>
                    <a:pt x="25773" y="4945"/>
                  </a:lnTo>
                  <a:lnTo>
                    <a:pt x="31543" y="11761"/>
                  </a:lnTo>
                  <a:lnTo>
                    <a:pt x="38649" y="18043"/>
                  </a:lnTo>
                  <a:lnTo>
                    <a:pt x="45621" y="2138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503" name="Google Shape;2503;p125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504" name="Google Shape;2504;p125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05" name="Google Shape;2505;p125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506" name="Google Shape;2506;p125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63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07" name="Google Shape;2507;p125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508" name="Google Shape;2508;p125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2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p126"/>
          <p:cNvSpPr txBox="1"/>
          <p:nvPr/>
        </p:nvSpPr>
        <p:spPr>
          <a:xfrm>
            <a:off x="347294" y="917061"/>
            <a:ext cx="4592955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300">
            <a:spAutoFit/>
          </a:bodyPr>
          <a:lstStyle/>
          <a:p>
            <a:pPr indent="0" lvl="0" marL="12700" marR="5080" rtl="0" algn="l">
              <a:lnSpc>
                <a:spcPct val="79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00">
                <a:latin typeface="Times New Roman"/>
                <a:ea typeface="Times New Roman"/>
                <a:cs typeface="Times New Roman"/>
                <a:sym typeface="Times New Roman"/>
              </a:rPr>
              <a:t>And, of course, you can also have the mini batch version of Momentum and NAG...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514" name="Google Shape;2514;p126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515" name="Google Shape;2515;p126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16" name="Google Shape;2516;p126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517" name="Google Shape;2517;p126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64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18" name="Google Shape;2518;p126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519" name="Google Shape;2519;p12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3" name="Shape 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4" name="Google Shape;2524;p127"/>
          <p:cNvSpPr txBox="1"/>
          <p:nvPr/>
        </p:nvSpPr>
        <p:spPr>
          <a:xfrm>
            <a:off x="347294" y="1157462"/>
            <a:ext cx="4591050" cy="4165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775">
            <a:spAutoFit/>
          </a:bodyPr>
          <a:lstStyle/>
          <a:p>
            <a:pPr indent="0" lvl="0" marL="12700" marR="5080" rtl="0" algn="l">
              <a:lnSpc>
                <a:spcPct val="9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Georgia"/>
                <a:ea typeface="Georgia"/>
                <a:cs typeface="Georgia"/>
                <a:sym typeface="Georgia"/>
              </a:rPr>
              <a:t>Module 5.7 : Tips for Adjusting learning Rate and Momentum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525" name="Google Shape;2525;p127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526" name="Google Shape;2526;p127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27" name="Google Shape;2527;p127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528" name="Google Shape;2528;p127"/>
          <p:cNvSpPr txBox="1"/>
          <p:nvPr>
            <p:ph idx="12" type="sldNum"/>
          </p:nvPr>
        </p:nvSpPr>
        <p:spPr>
          <a:xfrm>
            <a:off x="5423001" y="3007598"/>
            <a:ext cx="3143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65 / 89</a:t>
            </a:r>
            <a:endParaRPr/>
          </a:p>
        </p:txBody>
      </p:sp>
      <p:sp>
        <p:nvSpPr>
          <p:cNvPr id="2529" name="Google Shape;2529;p127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530" name="Google Shape;2530;p127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4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p128"/>
          <p:cNvSpPr txBox="1"/>
          <p:nvPr/>
        </p:nvSpPr>
        <p:spPr>
          <a:xfrm>
            <a:off x="347294" y="926777"/>
            <a:ext cx="4881880" cy="702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300">
            <a:spAutoFit/>
          </a:bodyPr>
          <a:lstStyle/>
          <a:p>
            <a:pPr indent="0" lvl="0" marL="12700" marR="5080" rtl="0" algn="l">
              <a:lnSpc>
                <a:spcPct val="79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00">
                <a:latin typeface="Times New Roman"/>
                <a:ea typeface="Times New Roman"/>
                <a:cs typeface="Times New Roman"/>
                <a:sym typeface="Times New Roman"/>
              </a:rPr>
              <a:t>Before moving on to advanced optimization algorithms let us revisit the problem of learning rate in gradient descent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536" name="Google Shape;2536;p128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537" name="Google Shape;2537;p128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38" name="Google Shape;2538;p128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539" name="Google Shape;2539;p128"/>
          <p:cNvSpPr txBox="1"/>
          <p:nvPr>
            <p:ph idx="12" type="sldNum"/>
          </p:nvPr>
        </p:nvSpPr>
        <p:spPr>
          <a:xfrm>
            <a:off x="5423001" y="3007598"/>
            <a:ext cx="3143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66 / 89</a:t>
            </a:r>
            <a:endParaRPr/>
          </a:p>
        </p:txBody>
      </p:sp>
      <p:sp>
        <p:nvSpPr>
          <p:cNvPr id="2540" name="Google Shape;2540;p128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541" name="Google Shape;2541;p12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129"/>
          <p:cNvSpPr txBox="1"/>
          <p:nvPr>
            <p:ph type="ctrTitle"/>
          </p:nvPr>
        </p:nvSpPr>
        <p:spPr>
          <a:xfrm>
            <a:off x="504393" y="100849"/>
            <a:ext cx="2621915" cy="880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One could argue that we could have solved the problem of navigating gentle slopes by setting the learning rate high (i.e., blow up the small gradient by multiplying it with a large </a:t>
            </a:r>
            <a:r>
              <a:rPr i="1" lang="en-US">
                <a:latin typeface="Georgia"/>
                <a:ea typeface="Georgia"/>
                <a:cs typeface="Georgia"/>
                <a:sym typeface="Georgia"/>
              </a:rPr>
              <a:t>η</a:t>
            </a:r>
            <a:r>
              <a:rPr lang="en-US"/>
              <a:t>)</a:t>
            </a:r>
            <a:endParaRPr/>
          </a:p>
        </p:txBody>
      </p:sp>
      <p:pic>
        <p:nvPicPr>
          <p:cNvPr id="2547" name="Google Shape;2547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594" y="1084656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2548" name="Google Shape;2548;p129"/>
          <p:cNvSpPr txBox="1"/>
          <p:nvPr/>
        </p:nvSpPr>
        <p:spPr>
          <a:xfrm>
            <a:off x="504393" y="999171"/>
            <a:ext cx="2621915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Let us see what happens if we set the learn- ing rate to 10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549" name="Google Shape;2549;p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78369" y="199816"/>
            <a:ext cx="2257316" cy="1650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50" name="Google Shape;2550;p129"/>
          <p:cNvSpPr txBox="1"/>
          <p:nvPr/>
        </p:nvSpPr>
        <p:spPr>
          <a:xfrm>
            <a:off x="4539818" y="1391505"/>
            <a:ext cx="116839" cy="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51" name="Google Shape;2551;p129"/>
          <p:cNvSpPr txBox="1"/>
          <p:nvPr/>
        </p:nvSpPr>
        <p:spPr>
          <a:xfrm>
            <a:off x="3386315" y="646815"/>
            <a:ext cx="95885" cy="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552" name="Google Shape;2552;p129"/>
          <p:cNvGrpSpPr/>
          <p:nvPr/>
        </p:nvGrpSpPr>
        <p:grpSpPr>
          <a:xfrm>
            <a:off x="3411345" y="520009"/>
            <a:ext cx="1417019" cy="1006398"/>
            <a:chOff x="3411345" y="520009"/>
            <a:chExt cx="1417019" cy="1006398"/>
          </a:xfrm>
        </p:grpSpPr>
        <p:sp>
          <p:nvSpPr>
            <p:cNvPr id="2553" name="Google Shape;2553;p129"/>
            <p:cNvSpPr/>
            <p:nvPr/>
          </p:nvSpPr>
          <p:spPr>
            <a:xfrm>
              <a:off x="4692612" y="1503498"/>
              <a:ext cx="131445" cy="0"/>
            </a:xfrm>
            <a:custGeom>
              <a:rect b="b" l="l" r="r" t="t"/>
              <a:pathLst>
                <a:path extrusionOk="0" h="120000" w="131445">
                  <a:moveTo>
                    <a:pt x="0" y="0"/>
                  </a:moveTo>
                  <a:lnTo>
                    <a:pt x="13127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54" name="Google Shape;2554;p129"/>
            <p:cNvSpPr/>
            <p:nvPr/>
          </p:nvSpPr>
          <p:spPr>
            <a:xfrm>
              <a:off x="4806774" y="1480687"/>
              <a:ext cx="21590" cy="45720"/>
            </a:xfrm>
            <a:custGeom>
              <a:rect b="b" l="l" r="r" t="t"/>
              <a:pathLst>
                <a:path extrusionOk="0" h="45719" w="21589">
                  <a:moveTo>
                    <a:pt x="0" y="0"/>
                  </a:moveTo>
                  <a:lnTo>
                    <a:pt x="3341" y="6972"/>
                  </a:lnTo>
                  <a:lnTo>
                    <a:pt x="9623" y="14078"/>
                  </a:lnTo>
                  <a:lnTo>
                    <a:pt x="16439" y="19848"/>
                  </a:lnTo>
                  <a:lnTo>
                    <a:pt x="21385" y="22810"/>
                  </a:lnTo>
                  <a:lnTo>
                    <a:pt x="16439" y="25773"/>
                  </a:lnTo>
                  <a:lnTo>
                    <a:pt x="9623" y="31543"/>
                  </a:lnTo>
                  <a:lnTo>
                    <a:pt x="3341" y="38649"/>
                  </a:lnTo>
                  <a:lnTo>
                    <a:pt x="0" y="4562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55" name="Google Shape;2555;p129"/>
            <p:cNvSpPr/>
            <p:nvPr/>
          </p:nvSpPr>
          <p:spPr>
            <a:xfrm>
              <a:off x="3434156" y="524286"/>
              <a:ext cx="0" cy="125730"/>
            </a:xfrm>
            <a:custGeom>
              <a:rect b="b" l="l" r="r" t="t"/>
              <a:pathLst>
                <a:path extrusionOk="0" h="125729" w="120000">
                  <a:moveTo>
                    <a:pt x="0" y="12516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56" name="Google Shape;2556;p129"/>
            <p:cNvSpPr/>
            <p:nvPr/>
          </p:nvSpPr>
          <p:spPr>
            <a:xfrm>
              <a:off x="3411345" y="520009"/>
              <a:ext cx="45720" cy="21590"/>
            </a:xfrm>
            <a:custGeom>
              <a:rect b="b" l="l" r="r" t="t"/>
              <a:pathLst>
                <a:path extrusionOk="0" h="21590" w="45720">
                  <a:moveTo>
                    <a:pt x="0" y="21385"/>
                  </a:moveTo>
                  <a:lnTo>
                    <a:pt x="6972" y="18043"/>
                  </a:lnTo>
                  <a:lnTo>
                    <a:pt x="14078" y="11761"/>
                  </a:lnTo>
                  <a:lnTo>
                    <a:pt x="19848" y="4945"/>
                  </a:lnTo>
                  <a:lnTo>
                    <a:pt x="22810" y="0"/>
                  </a:lnTo>
                  <a:lnTo>
                    <a:pt x="25773" y="4945"/>
                  </a:lnTo>
                  <a:lnTo>
                    <a:pt x="31543" y="11761"/>
                  </a:lnTo>
                  <a:lnTo>
                    <a:pt x="38649" y="18043"/>
                  </a:lnTo>
                  <a:lnTo>
                    <a:pt x="45621" y="2138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557" name="Google Shape;2557;p129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558" name="Google Shape;2558;p129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59" name="Google Shape;2559;p129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560" name="Google Shape;2560;p129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67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61" name="Google Shape;2561;p129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562" name="Google Shape;2562;p12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261" y="220478"/>
            <a:ext cx="2433851" cy="1888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2564" y="199179"/>
            <a:ext cx="1949106" cy="18624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5" name="Google Shape;405;p13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406" name="Google Shape;406;p13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7" name="Google Shape;407;p13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08" name="Google Shape;408;p13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10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09" name="Google Shape;409;p13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410" name="Google Shape;410;p1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130"/>
          <p:cNvSpPr txBox="1"/>
          <p:nvPr>
            <p:ph type="ctrTitle"/>
          </p:nvPr>
        </p:nvSpPr>
        <p:spPr>
          <a:xfrm>
            <a:off x="504393" y="100849"/>
            <a:ext cx="2621915" cy="880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One could argue that we could have solved the problem of navigating gentle slopes by setting the learning rate high (i.e., blow up the small gradient by multiplying it with a large </a:t>
            </a:r>
            <a:r>
              <a:rPr i="1" lang="en-US">
                <a:latin typeface="Georgia"/>
                <a:ea typeface="Georgia"/>
                <a:cs typeface="Georgia"/>
                <a:sym typeface="Georgia"/>
              </a:rPr>
              <a:t>η</a:t>
            </a:r>
            <a:r>
              <a:rPr lang="en-US"/>
              <a:t>)</a:t>
            </a:r>
            <a:endParaRPr/>
          </a:p>
        </p:txBody>
      </p:sp>
      <p:pic>
        <p:nvPicPr>
          <p:cNvPr id="2568" name="Google Shape;2568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594" y="1084656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2569" name="Google Shape;2569;p130"/>
          <p:cNvSpPr txBox="1"/>
          <p:nvPr/>
        </p:nvSpPr>
        <p:spPr>
          <a:xfrm>
            <a:off x="504393" y="999171"/>
            <a:ext cx="2621915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Let us see what happens if we set the learn- ing rate to 10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570" name="Google Shape;2570;p1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78369" y="199816"/>
            <a:ext cx="2257316" cy="1650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71" name="Google Shape;2571;p130"/>
          <p:cNvSpPr txBox="1"/>
          <p:nvPr/>
        </p:nvSpPr>
        <p:spPr>
          <a:xfrm>
            <a:off x="4539818" y="1391505"/>
            <a:ext cx="116839" cy="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72" name="Google Shape;2572;p130"/>
          <p:cNvSpPr txBox="1"/>
          <p:nvPr/>
        </p:nvSpPr>
        <p:spPr>
          <a:xfrm>
            <a:off x="3386315" y="646815"/>
            <a:ext cx="95885" cy="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573" name="Google Shape;2573;p130"/>
          <p:cNvGrpSpPr/>
          <p:nvPr/>
        </p:nvGrpSpPr>
        <p:grpSpPr>
          <a:xfrm>
            <a:off x="3411345" y="520009"/>
            <a:ext cx="1417019" cy="1006398"/>
            <a:chOff x="3411345" y="520009"/>
            <a:chExt cx="1417019" cy="1006398"/>
          </a:xfrm>
        </p:grpSpPr>
        <p:sp>
          <p:nvSpPr>
            <p:cNvPr id="2574" name="Google Shape;2574;p130"/>
            <p:cNvSpPr/>
            <p:nvPr/>
          </p:nvSpPr>
          <p:spPr>
            <a:xfrm>
              <a:off x="4692612" y="1503498"/>
              <a:ext cx="131445" cy="0"/>
            </a:xfrm>
            <a:custGeom>
              <a:rect b="b" l="l" r="r" t="t"/>
              <a:pathLst>
                <a:path extrusionOk="0" h="120000" w="131445">
                  <a:moveTo>
                    <a:pt x="0" y="0"/>
                  </a:moveTo>
                  <a:lnTo>
                    <a:pt x="13127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75" name="Google Shape;2575;p130"/>
            <p:cNvSpPr/>
            <p:nvPr/>
          </p:nvSpPr>
          <p:spPr>
            <a:xfrm>
              <a:off x="4806774" y="1480687"/>
              <a:ext cx="21590" cy="45720"/>
            </a:xfrm>
            <a:custGeom>
              <a:rect b="b" l="l" r="r" t="t"/>
              <a:pathLst>
                <a:path extrusionOk="0" h="45719" w="21589">
                  <a:moveTo>
                    <a:pt x="0" y="0"/>
                  </a:moveTo>
                  <a:lnTo>
                    <a:pt x="3341" y="6972"/>
                  </a:lnTo>
                  <a:lnTo>
                    <a:pt x="9623" y="14078"/>
                  </a:lnTo>
                  <a:lnTo>
                    <a:pt x="16439" y="19848"/>
                  </a:lnTo>
                  <a:lnTo>
                    <a:pt x="21385" y="22810"/>
                  </a:lnTo>
                  <a:lnTo>
                    <a:pt x="16439" y="25773"/>
                  </a:lnTo>
                  <a:lnTo>
                    <a:pt x="9623" y="31543"/>
                  </a:lnTo>
                  <a:lnTo>
                    <a:pt x="3341" y="38649"/>
                  </a:lnTo>
                  <a:lnTo>
                    <a:pt x="0" y="4562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76" name="Google Shape;2576;p130"/>
            <p:cNvSpPr/>
            <p:nvPr/>
          </p:nvSpPr>
          <p:spPr>
            <a:xfrm>
              <a:off x="3434156" y="524286"/>
              <a:ext cx="0" cy="125730"/>
            </a:xfrm>
            <a:custGeom>
              <a:rect b="b" l="l" r="r" t="t"/>
              <a:pathLst>
                <a:path extrusionOk="0" h="125729" w="120000">
                  <a:moveTo>
                    <a:pt x="0" y="12516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77" name="Google Shape;2577;p130"/>
            <p:cNvSpPr/>
            <p:nvPr/>
          </p:nvSpPr>
          <p:spPr>
            <a:xfrm>
              <a:off x="3411345" y="520009"/>
              <a:ext cx="45720" cy="21590"/>
            </a:xfrm>
            <a:custGeom>
              <a:rect b="b" l="l" r="r" t="t"/>
              <a:pathLst>
                <a:path extrusionOk="0" h="21590" w="45720">
                  <a:moveTo>
                    <a:pt x="0" y="21385"/>
                  </a:moveTo>
                  <a:lnTo>
                    <a:pt x="6972" y="18043"/>
                  </a:lnTo>
                  <a:lnTo>
                    <a:pt x="14078" y="11761"/>
                  </a:lnTo>
                  <a:lnTo>
                    <a:pt x="19848" y="4945"/>
                  </a:lnTo>
                  <a:lnTo>
                    <a:pt x="22810" y="0"/>
                  </a:lnTo>
                  <a:lnTo>
                    <a:pt x="25773" y="4945"/>
                  </a:lnTo>
                  <a:lnTo>
                    <a:pt x="31543" y="11761"/>
                  </a:lnTo>
                  <a:lnTo>
                    <a:pt x="38649" y="18043"/>
                  </a:lnTo>
                  <a:lnTo>
                    <a:pt x="45621" y="2138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578" name="Google Shape;2578;p130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579" name="Google Shape;2579;p130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80" name="Google Shape;2580;p130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581" name="Google Shape;2581;p130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67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82" name="Google Shape;2582;p130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583" name="Google Shape;2583;p13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7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131"/>
          <p:cNvSpPr txBox="1"/>
          <p:nvPr>
            <p:ph type="ctrTitle"/>
          </p:nvPr>
        </p:nvSpPr>
        <p:spPr>
          <a:xfrm>
            <a:off x="504393" y="100849"/>
            <a:ext cx="2621915" cy="880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One could argue that we could have solved the problem of navigating gentle slopes by setting the learning rate high (i.e., blow up the small gradient by multiplying it with a large </a:t>
            </a:r>
            <a:r>
              <a:rPr i="1" lang="en-US">
                <a:latin typeface="Georgia"/>
                <a:ea typeface="Georgia"/>
                <a:cs typeface="Georgia"/>
                <a:sym typeface="Georgia"/>
              </a:rPr>
              <a:t>η</a:t>
            </a:r>
            <a:r>
              <a:rPr lang="en-US"/>
              <a:t>)</a:t>
            </a:r>
            <a:endParaRPr/>
          </a:p>
        </p:txBody>
      </p:sp>
      <p:pic>
        <p:nvPicPr>
          <p:cNvPr id="2589" name="Google Shape;2589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594" y="1084656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2590" name="Google Shape;2590;p131"/>
          <p:cNvSpPr txBox="1"/>
          <p:nvPr/>
        </p:nvSpPr>
        <p:spPr>
          <a:xfrm>
            <a:off x="504393" y="999171"/>
            <a:ext cx="2621915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Let us see what happens if we set the learn- ing rate to 10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591" name="Google Shape;2591;p1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78369" y="199816"/>
            <a:ext cx="2257316" cy="1650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92" name="Google Shape;2592;p131"/>
          <p:cNvSpPr txBox="1"/>
          <p:nvPr/>
        </p:nvSpPr>
        <p:spPr>
          <a:xfrm>
            <a:off x="4539818" y="1391505"/>
            <a:ext cx="116839" cy="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93" name="Google Shape;2593;p131"/>
          <p:cNvSpPr txBox="1"/>
          <p:nvPr/>
        </p:nvSpPr>
        <p:spPr>
          <a:xfrm>
            <a:off x="3386315" y="646815"/>
            <a:ext cx="95885" cy="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594" name="Google Shape;2594;p131"/>
          <p:cNvGrpSpPr/>
          <p:nvPr/>
        </p:nvGrpSpPr>
        <p:grpSpPr>
          <a:xfrm>
            <a:off x="3411345" y="520009"/>
            <a:ext cx="1417019" cy="1006398"/>
            <a:chOff x="3411345" y="520009"/>
            <a:chExt cx="1417019" cy="1006398"/>
          </a:xfrm>
        </p:grpSpPr>
        <p:sp>
          <p:nvSpPr>
            <p:cNvPr id="2595" name="Google Shape;2595;p131"/>
            <p:cNvSpPr/>
            <p:nvPr/>
          </p:nvSpPr>
          <p:spPr>
            <a:xfrm>
              <a:off x="4692612" y="1503498"/>
              <a:ext cx="131445" cy="0"/>
            </a:xfrm>
            <a:custGeom>
              <a:rect b="b" l="l" r="r" t="t"/>
              <a:pathLst>
                <a:path extrusionOk="0" h="120000" w="131445">
                  <a:moveTo>
                    <a:pt x="0" y="0"/>
                  </a:moveTo>
                  <a:lnTo>
                    <a:pt x="13127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96" name="Google Shape;2596;p131"/>
            <p:cNvSpPr/>
            <p:nvPr/>
          </p:nvSpPr>
          <p:spPr>
            <a:xfrm>
              <a:off x="4806774" y="1480687"/>
              <a:ext cx="21590" cy="45720"/>
            </a:xfrm>
            <a:custGeom>
              <a:rect b="b" l="l" r="r" t="t"/>
              <a:pathLst>
                <a:path extrusionOk="0" h="45719" w="21589">
                  <a:moveTo>
                    <a:pt x="0" y="0"/>
                  </a:moveTo>
                  <a:lnTo>
                    <a:pt x="3341" y="6972"/>
                  </a:lnTo>
                  <a:lnTo>
                    <a:pt x="9623" y="14078"/>
                  </a:lnTo>
                  <a:lnTo>
                    <a:pt x="16439" y="19848"/>
                  </a:lnTo>
                  <a:lnTo>
                    <a:pt x="21385" y="22810"/>
                  </a:lnTo>
                  <a:lnTo>
                    <a:pt x="16439" y="25773"/>
                  </a:lnTo>
                  <a:lnTo>
                    <a:pt x="9623" y="31543"/>
                  </a:lnTo>
                  <a:lnTo>
                    <a:pt x="3341" y="38649"/>
                  </a:lnTo>
                  <a:lnTo>
                    <a:pt x="0" y="4562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97" name="Google Shape;2597;p131"/>
            <p:cNvSpPr/>
            <p:nvPr/>
          </p:nvSpPr>
          <p:spPr>
            <a:xfrm>
              <a:off x="3434156" y="524286"/>
              <a:ext cx="0" cy="125730"/>
            </a:xfrm>
            <a:custGeom>
              <a:rect b="b" l="l" r="r" t="t"/>
              <a:pathLst>
                <a:path extrusionOk="0" h="125729" w="120000">
                  <a:moveTo>
                    <a:pt x="0" y="12516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98" name="Google Shape;2598;p131"/>
            <p:cNvSpPr/>
            <p:nvPr/>
          </p:nvSpPr>
          <p:spPr>
            <a:xfrm>
              <a:off x="3411345" y="520009"/>
              <a:ext cx="45720" cy="21590"/>
            </a:xfrm>
            <a:custGeom>
              <a:rect b="b" l="l" r="r" t="t"/>
              <a:pathLst>
                <a:path extrusionOk="0" h="21590" w="45720">
                  <a:moveTo>
                    <a:pt x="0" y="21385"/>
                  </a:moveTo>
                  <a:lnTo>
                    <a:pt x="6972" y="18043"/>
                  </a:lnTo>
                  <a:lnTo>
                    <a:pt x="14078" y="11761"/>
                  </a:lnTo>
                  <a:lnTo>
                    <a:pt x="19848" y="4945"/>
                  </a:lnTo>
                  <a:lnTo>
                    <a:pt x="22810" y="0"/>
                  </a:lnTo>
                  <a:lnTo>
                    <a:pt x="25773" y="4945"/>
                  </a:lnTo>
                  <a:lnTo>
                    <a:pt x="31543" y="11761"/>
                  </a:lnTo>
                  <a:lnTo>
                    <a:pt x="38649" y="18043"/>
                  </a:lnTo>
                  <a:lnTo>
                    <a:pt x="45621" y="2138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599" name="Google Shape;2599;p131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600" name="Google Shape;2600;p131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01" name="Google Shape;2601;p131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602" name="Google Shape;2602;p131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67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03" name="Google Shape;2603;p131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604" name="Google Shape;2604;p13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8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p132"/>
          <p:cNvSpPr txBox="1"/>
          <p:nvPr>
            <p:ph type="ctrTitle"/>
          </p:nvPr>
        </p:nvSpPr>
        <p:spPr>
          <a:xfrm>
            <a:off x="504393" y="100849"/>
            <a:ext cx="2621915" cy="880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One could argue that we could have solved the problem of navigating gentle slopes by setting the learning rate high (i.e., blow up the small gradient by multiplying it with a large </a:t>
            </a:r>
            <a:r>
              <a:rPr i="1" lang="en-US">
                <a:latin typeface="Georgia"/>
                <a:ea typeface="Georgia"/>
                <a:cs typeface="Georgia"/>
                <a:sym typeface="Georgia"/>
              </a:rPr>
              <a:t>η</a:t>
            </a:r>
            <a:r>
              <a:rPr lang="en-US"/>
              <a:t>)</a:t>
            </a:r>
            <a:endParaRPr/>
          </a:p>
        </p:txBody>
      </p:sp>
      <p:pic>
        <p:nvPicPr>
          <p:cNvPr id="2610" name="Google Shape;2610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594" y="1084656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2611" name="Google Shape;2611;p132"/>
          <p:cNvSpPr txBox="1"/>
          <p:nvPr/>
        </p:nvSpPr>
        <p:spPr>
          <a:xfrm>
            <a:off x="504393" y="999171"/>
            <a:ext cx="2621915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Let us see what happens if we set the learn- ing rate to 10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612" name="Google Shape;2612;p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78369" y="199816"/>
            <a:ext cx="2257316" cy="1650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13" name="Google Shape;2613;p132"/>
          <p:cNvSpPr txBox="1"/>
          <p:nvPr/>
        </p:nvSpPr>
        <p:spPr>
          <a:xfrm>
            <a:off x="4539818" y="1391505"/>
            <a:ext cx="116839" cy="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14" name="Google Shape;2614;p132"/>
          <p:cNvSpPr txBox="1"/>
          <p:nvPr/>
        </p:nvSpPr>
        <p:spPr>
          <a:xfrm>
            <a:off x="3386315" y="646815"/>
            <a:ext cx="95885" cy="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615" name="Google Shape;2615;p132"/>
          <p:cNvGrpSpPr/>
          <p:nvPr/>
        </p:nvGrpSpPr>
        <p:grpSpPr>
          <a:xfrm>
            <a:off x="3411345" y="520009"/>
            <a:ext cx="1417019" cy="1006398"/>
            <a:chOff x="3411345" y="520009"/>
            <a:chExt cx="1417019" cy="1006398"/>
          </a:xfrm>
        </p:grpSpPr>
        <p:sp>
          <p:nvSpPr>
            <p:cNvPr id="2616" name="Google Shape;2616;p132"/>
            <p:cNvSpPr/>
            <p:nvPr/>
          </p:nvSpPr>
          <p:spPr>
            <a:xfrm>
              <a:off x="4692612" y="1503498"/>
              <a:ext cx="131445" cy="0"/>
            </a:xfrm>
            <a:custGeom>
              <a:rect b="b" l="l" r="r" t="t"/>
              <a:pathLst>
                <a:path extrusionOk="0" h="120000" w="131445">
                  <a:moveTo>
                    <a:pt x="0" y="0"/>
                  </a:moveTo>
                  <a:lnTo>
                    <a:pt x="13127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17" name="Google Shape;2617;p132"/>
            <p:cNvSpPr/>
            <p:nvPr/>
          </p:nvSpPr>
          <p:spPr>
            <a:xfrm>
              <a:off x="4806774" y="1480687"/>
              <a:ext cx="21590" cy="45720"/>
            </a:xfrm>
            <a:custGeom>
              <a:rect b="b" l="l" r="r" t="t"/>
              <a:pathLst>
                <a:path extrusionOk="0" h="45719" w="21589">
                  <a:moveTo>
                    <a:pt x="0" y="0"/>
                  </a:moveTo>
                  <a:lnTo>
                    <a:pt x="3341" y="6972"/>
                  </a:lnTo>
                  <a:lnTo>
                    <a:pt x="9623" y="14078"/>
                  </a:lnTo>
                  <a:lnTo>
                    <a:pt x="16439" y="19848"/>
                  </a:lnTo>
                  <a:lnTo>
                    <a:pt x="21385" y="22810"/>
                  </a:lnTo>
                  <a:lnTo>
                    <a:pt x="16439" y="25773"/>
                  </a:lnTo>
                  <a:lnTo>
                    <a:pt x="9623" y="31543"/>
                  </a:lnTo>
                  <a:lnTo>
                    <a:pt x="3341" y="38649"/>
                  </a:lnTo>
                  <a:lnTo>
                    <a:pt x="0" y="4562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18" name="Google Shape;2618;p132"/>
            <p:cNvSpPr/>
            <p:nvPr/>
          </p:nvSpPr>
          <p:spPr>
            <a:xfrm>
              <a:off x="3434156" y="524286"/>
              <a:ext cx="0" cy="125730"/>
            </a:xfrm>
            <a:custGeom>
              <a:rect b="b" l="l" r="r" t="t"/>
              <a:pathLst>
                <a:path extrusionOk="0" h="125729" w="120000">
                  <a:moveTo>
                    <a:pt x="0" y="12516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19" name="Google Shape;2619;p132"/>
            <p:cNvSpPr/>
            <p:nvPr/>
          </p:nvSpPr>
          <p:spPr>
            <a:xfrm>
              <a:off x="3411345" y="520009"/>
              <a:ext cx="45720" cy="21590"/>
            </a:xfrm>
            <a:custGeom>
              <a:rect b="b" l="l" r="r" t="t"/>
              <a:pathLst>
                <a:path extrusionOk="0" h="21590" w="45720">
                  <a:moveTo>
                    <a:pt x="0" y="21385"/>
                  </a:moveTo>
                  <a:lnTo>
                    <a:pt x="6972" y="18043"/>
                  </a:lnTo>
                  <a:lnTo>
                    <a:pt x="14078" y="11761"/>
                  </a:lnTo>
                  <a:lnTo>
                    <a:pt x="19848" y="4945"/>
                  </a:lnTo>
                  <a:lnTo>
                    <a:pt x="22810" y="0"/>
                  </a:lnTo>
                  <a:lnTo>
                    <a:pt x="25773" y="4945"/>
                  </a:lnTo>
                  <a:lnTo>
                    <a:pt x="31543" y="11761"/>
                  </a:lnTo>
                  <a:lnTo>
                    <a:pt x="38649" y="18043"/>
                  </a:lnTo>
                  <a:lnTo>
                    <a:pt x="45621" y="2138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620" name="Google Shape;2620;p132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621" name="Google Shape;2621;p132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22" name="Google Shape;2622;p132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623" name="Google Shape;2623;p132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67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24" name="Google Shape;2624;p132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625" name="Google Shape;2625;p13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9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0" name="Google Shape;2630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594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2631" name="Google Shape;2631;p133"/>
          <p:cNvSpPr txBox="1"/>
          <p:nvPr>
            <p:ph type="title"/>
          </p:nvPr>
        </p:nvSpPr>
        <p:spPr>
          <a:xfrm>
            <a:off x="504393" y="100849"/>
            <a:ext cx="2621915" cy="880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One could argue that we could have solved the problem of navigating gentle slopes by setting the learning rate high (i.e., blow up the small gradient by multiplying it with a large </a:t>
            </a:r>
            <a:r>
              <a:rPr i="1" lang="en-US">
                <a:latin typeface="Georgia"/>
                <a:ea typeface="Georgia"/>
                <a:cs typeface="Georgia"/>
                <a:sym typeface="Georgia"/>
              </a:rPr>
              <a:t>η</a:t>
            </a:r>
            <a:r>
              <a:rPr lang="en-US"/>
              <a:t>)</a:t>
            </a:r>
            <a:endParaRPr/>
          </a:p>
        </p:txBody>
      </p:sp>
      <p:pic>
        <p:nvPicPr>
          <p:cNvPr id="2632" name="Google Shape;2632;p1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594" y="1084656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2633" name="Google Shape;2633;p133"/>
          <p:cNvSpPr txBox="1"/>
          <p:nvPr/>
        </p:nvSpPr>
        <p:spPr>
          <a:xfrm>
            <a:off x="504393" y="999171"/>
            <a:ext cx="2621915" cy="1128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Let us see what happens if we set the learn- ing rate to 10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5080" rtl="0" algn="l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On the regions which have a steep slope, the already large gradient blows up further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5715" rtl="0" algn="l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It would be good to have a learning rate which could adjust to the gradient ...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634" name="Google Shape;2634;p1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4594" y="1466760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5" name="Google Shape;2635;p1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4594" y="1848866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6" name="Google Shape;2636;p1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78369" y="199816"/>
            <a:ext cx="2257316" cy="1650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37" name="Google Shape;2637;p133"/>
          <p:cNvSpPr txBox="1"/>
          <p:nvPr/>
        </p:nvSpPr>
        <p:spPr>
          <a:xfrm>
            <a:off x="4539818" y="1391505"/>
            <a:ext cx="116839" cy="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38" name="Google Shape;2638;p133"/>
          <p:cNvSpPr txBox="1"/>
          <p:nvPr/>
        </p:nvSpPr>
        <p:spPr>
          <a:xfrm>
            <a:off x="3386315" y="646815"/>
            <a:ext cx="95885" cy="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639" name="Google Shape;2639;p133"/>
          <p:cNvGrpSpPr/>
          <p:nvPr/>
        </p:nvGrpSpPr>
        <p:grpSpPr>
          <a:xfrm>
            <a:off x="3411345" y="520009"/>
            <a:ext cx="1417019" cy="1006398"/>
            <a:chOff x="3411345" y="520009"/>
            <a:chExt cx="1417019" cy="1006398"/>
          </a:xfrm>
        </p:grpSpPr>
        <p:sp>
          <p:nvSpPr>
            <p:cNvPr id="2640" name="Google Shape;2640;p133"/>
            <p:cNvSpPr/>
            <p:nvPr/>
          </p:nvSpPr>
          <p:spPr>
            <a:xfrm>
              <a:off x="4692612" y="1503498"/>
              <a:ext cx="131445" cy="0"/>
            </a:xfrm>
            <a:custGeom>
              <a:rect b="b" l="l" r="r" t="t"/>
              <a:pathLst>
                <a:path extrusionOk="0" h="120000" w="131445">
                  <a:moveTo>
                    <a:pt x="0" y="0"/>
                  </a:moveTo>
                  <a:lnTo>
                    <a:pt x="13127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41" name="Google Shape;2641;p133"/>
            <p:cNvSpPr/>
            <p:nvPr/>
          </p:nvSpPr>
          <p:spPr>
            <a:xfrm>
              <a:off x="4806774" y="1480687"/>
              <a:ext cx="21590" cy="45720"/>
            </a:xfrm>
            <a:custGeom>
              <a:rect b="b" l="l" r="r" t="t"/>
              <a:pathLst>
                <a:path extrusionOk="0" h="45719" w="21589">
                  <a:moveTo>
                    <a:pt x="0" y="0"/>
                  </a:moveTo>
                  <a:lnTo>
                    <a:pt x="3341" y="6972"/>
                  </a:lnTo>
                  <a:lnTo>
                    <a:pt x="9623" y="14078"/>
                  </a:lnTo>
                  <a:lnTo>
                    <a:pt x="16439" y="19848"/>
                  </a:lnTo>
                  <a:lnTo>
                    <a:pt x="21385" y="22810"/>
                  </a:lnTo>
                  <a:lnTo>
                    <a:pt x="16439" y="25773"/>
                  </a:lnTo>
                  <a:lnTo>
                    <a:pt x="9623" y="31543"/>
                  </a:lnTo>
                  <a:lnTo>
                    <a:pt x="3341" y="38649"/>
                  </a:lnTo>
                  <a:lnTo>
                    <a:pt x="0" y="4562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42" name="Google Shape;2642;p133"/>
            <p:cNvSpPr/>
            <p:nvPr/>
          </p:nvSpPr>
          <p:spPr>
            <a:xfrm>
              <a:off x="3434156" y="524286"/>
              <a:ext cx="0" cy="125730"/>
            </a:xfrm>
            <a:custGeom>
              <a:rect b="b" l="l" r="r" t="t"/>
              <a:pathLst>
                <a:path extrusionOk="0" h="125729" w="120000">
                  <a:moveTo>
                    <a:pt x="0" y="12516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43" name="Google Shape;2643;p133"/>
            <p:cNvSpPr/>
            <p:nvPr/>
          </p:nvSpPr>
          <p:spPr>
            <a:xfrm>
              <a:off x="3411345" y="520009"/>
              <a:ext cx="45720" cy="21590"/>
            </a:xfrm>
            <a:custGeom>
              <a:rect b="b" l="l" r="r" t="t"/>
              <a:pathLst>
                <a:path extrusionOk="0" h="21590" w="45720">
                  <a:moveTo>
                    <a:pt x="0" y="21385"/>
                  </a:moveTo>
                  <a:lnTo>
                    <a:pt x="6972" y="18043"/>
                  </a:lnTo>
                  <a:lnTo>
                    <a:pt x="14078" y="11761"/>
                  </a:lnTo>
                  <a:lnTo>
                    <a:pt x="19848" y="4945"/>
                  </a:lnTo>
                  <a:lnTo>
                    <a:pt x="22810" y="0"/>
                  </a:lnTo>
                  <a:lnTo>
                    <a:pt x="25773" y="4945"/>
                  </a:lnTo>
                  <a:lnTo>
                    <a:pt x="31543" y="11761"/>
                  </a:lnTo>
                  <a:lnTo>
                    <a:pt x="38649" y="18043"/>
                  </a:lnTo>
                  <a:lnTo>
                    <a:pt x="45621" y="2138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644" name="Google Shape;2644;p133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645" name="Google Shape;2645;p133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46" name="Google Shape;2646;p133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647" name="Google Shape;2647;p133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67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48" name="Google Shape;2648;p133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649" name="Google Shape;2649;p13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4" name="Google Shape;2654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594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2655" name="Google Shape;2655;p134"/>
          <p:cNvSpPr txBox="1"/>
          <p:nvPr>
            <p:ph type="title"/>
          </p:nvPr>
        </p:nvSpPr>
        <p:spPr>
          <a:xfrm>
            <a:off x="504393" y="100849"/>
            <a:ext cx="2621915" cy="880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One could argue that we could have solved the problem of navigating gentle slopes by setting the learning rate high (i.e., blow up the small gradient by multiplying it with a large </a:t>
            </a:r>
            <a:r>
              <a:rPr i="1" lang="en-US">
                <a:latin typeface="Georgia"/>
                <a:ea typeface="Georgia"/>
                <a:cs typeface="Georgia"/>
                <a:sym typeface="Georgia"/>
              </a:rPr>
              <a:t>η</a:t>
            </a:r>
            <a:r>
              <a:rPr lang="en-US"/>
              <a:t>)</a:t>
            </a:r>
            <a:endParaRPr/>
          </a:p>
        </p:txBody>
      </p:sp>
      <p:pic>
        <p:nvPicPr>
          <p:cNvPr id="2656" name="Google Shape;2656;p1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594" y="1084656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2657" name="Google Shape;2657;p134"/>
          <p:cNvSpPr txBox="1"/>
          <p:nvPr/>
        </p:nvSpPr>
        <p:spPr>
          <a:xfrm>
            <a:off x="504393" y="999171"/>
            <a:ext cx="2621915" cy="1300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Let us see what happens if we set the learn- ing rate to 10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508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On the regions which have a steep slope, the already large gradient blows up further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508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It would be good to have a learning rate which could adjust to the gradient ... we will see a few such algorithms soon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658" name="Google Shape;2658;p1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4594" y="1466760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9" name="Google Shape;2659;p1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4594" y="1848866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0" name="Google Shape;2660;p1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78369" y="199816"/>
            <a:ext cx="2257316" cy="1650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61" name="Google Shape;2661;p134"/>
          <p:cNvSpPr txBox="1"/>
          <p:nvPr/>
        </p:nvSpPr>
        <p:spPr>
          <a:xfrm>
            <a:off x="4539818" y="1391505"/>
            <a:ext cx="116839" cy="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62" name="Google Shape;2662;p134"/>
          <p:cNvSpPr txBox="1"/>
          <p:nvPr/>
        </p:nvSpPr>
        <p:spPr>
          <a:xfrm>
            <a:off x="3386315" y="646815"/>
            <a:ext cx="95885" cy="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663" name="Google Shape;2663;p134"/>
          <p:cNvGrpSpPr/>
          <p:nvPr/>
        </p:nvGrpSpPr>
        <p:grpSpPr>
          <a:xfrm>
            <a:off x="3411345" y="520009"/>
            <a:ext cx="1417019" cy="1006398"/>
            <a:chOff x="3411345" y="520009"/>
            <a:chExt cx="1417019" cy="1006398"/>
          </a:xfrm>
        </p:grpSpPr>
        <p:sp>
          <p:nvSpPr>
            <p:cNvPr id="2664" name="Google Shape;2664;p134"/>
            <p:cNvSpPr/>
            <p:nvPr/>
          </p:nvSpPr>
          <p:spPr>
            <a:xfrm>
              <a:off x="4692612" y="1503498"/>
              <a:ext cx="131445" cy="0"/>
            </a:xfrm>
            <a:custGeom>
              <a:rect b="b" l="l" r="r" t="t"/>
              <a:pathLst>
                <a:path extrusionOk="0" h="120000" w="131445">
                  <a:moveTo>
                    <a:pt x="0" y="0"/>
                  </a:moveTo>
                  <a:lnTo>
                    <a:pt x="13127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65" name="Google Shape;2665;p134"/>
            <p:cNvSpPr/>
            <p:nvPr/>
          </p:nvSpPr>
          <p:spPr>
            <a:xfrm>
              <a:off x="4806774" y="1480687"/>
              <a:ext cx="21590" cy="45720"/>
            </a:xfrm>
            <a:custGeom>
              <a:rect b="b" l="l" r="r" t="t"/>
              <a:pathLst>
                <a:path extrusionOk="0" h="45719" w="21589">
                  <a:moveTo>
                    <a:pt x="0" y="0"/>
                  </a:moveTo>
                  <a:lnTo>
                    <a:pt x="3341" y="6972"/>
                  </a:lnTo>
                  <a:lnTo>
                    <a:pt x="9623" y="14078"/>
                  </a:lnTo>
                  <a:lnTo>
                    <a:pt x="16439" y="19848"/>
                  </a:lnTo>
                  <a:lnTo>
                    <a:pt x="21385" y="22810"/>
                  </a:lnTo>
                  <a:lnTo>
                    <a:pt x="16439" y="25773"/>
                  </a:lnTo>
                  <a:lnTo>
                    <a:pt x="9623" y="31543"/>
                  </a:lnTo>
                  <a:lnTo>
                    <a:pt x="3341" y="38649"/>
                  </a:lnTo>
                  <a:lnTo>
                    <a:pt x="0" y="4562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66" name="Google Shape;2666;p134"/>
            <p:cNvSpPr/>
            <p:nvPr/>
          </p:nvSpPr>
          <p:spPr>
            <a:xfrm>
              <a:off x="3434156" y="524286"/>
              <a:ext cx="0" cy="125730"/>
            </a:xfrm>
            <a:custGeom>
              <a:rect b="b" l="l" r="r" t="t"/>
              <a:pathLst>
                <a:path extrusionOk="0" h="125729" w="120000">
                  <a:moveTo>
                    <a:pt x="0" y="12516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67" name="Google Shape;2667;p134"/>
            <p:cNvSpPr/>
            <p:nvPr/>
          </p:nvSpPr>
          <p:spPr>
            <a:xfrm>
              <a:off x="3411345" y="520009"/>
              <a:ext cx="45720" cy="21590"/>
            </a:xfrm>
            <a:custGeom>
              <a:rect b="b" l="l" r="r" t="t"/>
              <a:pathLst>
                <a:path extrusionOk="0" h="21590" w="45720">
                  <a:moveTo>
                    <a:pt x="0" y="21385"/>
                  </a:moveTo>
                  <a:lnTo>
                    <a:pt x="6972" y="18043"/>
                  </a:lnTo>
                  <a:lnTo>
                    <a:pt x="14078" y="11761"/>
                  </a:lnTo>
                  <a:lnTo>
                    <a:pt x="19848" y="4945"/>
                  </a:lnTo>
                  <a:lnTo>
                    <a:pt x="22810" y="0"/>
                  </a:lnTo>
                  <a:lnTo>
                    <a:pt x="25773" y="4945"/>
                  </a:lnTo>
                  <a:lnTo>
                    <a:pt x="31543" y="11761"/>
                  </a:lnTo>
                  <a:lnTo>
                    <a:pt x="38649" y="18043"/>
                  </a:lnTo>
                  <a:lnTo>
                    <a:pt x="45621" y="2138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668" name="Google Shape;2668;p134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669" name="Google Shape;2669;p134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70" name="Google Shape;2670;p134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671" name="Google Shape;2671;p134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67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72" name="Google Shape;2672;p134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673" name="Google Shape;2673;p13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8" name="Google Shape;2678;p135"/>
          <p:cNvGrpSpPr/>
          <p:nvPr/>
        </p:nvGrpSpPr>
        <p:grpSpPr>
          <a:xfrm>
            <a:off x="309193" y="244487"/>
            <a:ext cx="5192408" cy="1615897"/>
            <a:chOff x="309193" y="244487"/>
            <a:chExt cx="5192408" cy="1615897"/>
          </a:xfrm>
        </p:grpSpPr>
        <p:sp>
          <p:nvSpPr>
            <p:cNvPr id="2679" name="Google Shape;2679;p135"/>
            <p:cNvSpPr/>
            <p:nvPr/>
          </p:nvSpPr>
          <p:spPr>
            <a:xfrm>
              <a:off x="309193" y="244487"/>
              <a:ext cx="5142230" cy="186690"/>
            </a:xfrm>
            <a:custGeom>
              <a:rect b="b" l="l" r="r" t="t"/>
              <a:pathLst>
                <a:path extrusionOk="0" h="186690" w="514223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6558"/>
                  </a:lnTo>
                  <a:lnTo>
                    <a:pt x="5141666" y="186558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680" name="Google Shape;2680;p1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9194" y="418401"/>
              <a:ext cx="5141665" cy="50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1" name="Google Shape;2681;p1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9994" y="1758784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2" name="Google Shape;2682;p1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0794" y="1746084"/>
              <a:ext cx="5090807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3" name="Google Shape;2683;p13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50859" y="288734"/>
              <a:ext cx="50742" cy="147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84" name="Google Shape;2684;p135"/>
            <p:cNvSpPr/>
            <p:nvPr/>
          </p:nvSpPr>
          <p:spPr>
            <a:xfrm>
              <a:off x="309193" y="462666"/>
              <a:ext cx="5142230" cy="1347470"/>
            </a:xfrm>
            <a:custGeom>
              <a:rect b="b" l="l" r="r" t="t"/>
              <a:pathLst>
                <a:path extrusionOk="0" h="1347470" w="5142230">
                  <a:moveTo>
                    <a:pt x="5141666" y="0"/>
                  </a:moveTo>
                  <a:lnTo>
                    <a:pt x="0" y="0"/>
                  </a:lnTo>
                  <a:lnTo>
                    <a:pt x="0" y="1296118"/>
                  </a:lnTo>
                  <a:lnTo>
                    <a:pt x="4008" y="1315843"/>
                  </a:lnTo>
                  <a:lnTo>
                    <a:pt x="14922" y="1331996"/>
                  </a:lnTo>
                  <a:lnTo>
                    <a:pt x="31075" y="1342910"/>
                  </a:lnTo>
                  <a:lnTo>
                    <a:pt x="50800" y="1346918"/>
                  </a:lnTo>
                  <a:lnTo>
                    <a:pt x="5090865" y="1346918"/>
                  </a:lnTo>
                  <a:lnTo>
                    <a:pt x="5110590" y="1342910"/>
                  </a:lnTo>
                  <a:lnTo>
                    <a:pt x="5126743" y="1331996"/>
                  </a:lnTo>
                  <a:lnTo>
                    <a:pt x="5137657" y="1315843"/>
                  </a:lnTo>
                  <a:lnTo>
                    <a:pt x="5141666" y="1296118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85" name="Google Shape;2685;p135"/>
            <p:cNvSpPr/>
            <p:nvPr/>
          </p:nvSpPr>
          <p:spPr>
            <a:xfrm>
              <a:off x="5450859" y="326813"/>
              <a:ext cx="0" cy="1451610"/>
            </a:xfrm>
            <a:custGeom>
              <a:rect b="b" l="l" r="r" t="t"/>
              <a:pathLst>
                <a:path extrusionOk="0" h="1451610" w="120000">
                  <a:moveTo>
                    <a:pt x="0" y="1451021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86" name="Google Shape;2686;p135"/>
            <p:cNvSpPr/>
            <p:nvPr/>
          </p:nvSpPr>
          <p:spPr>
            <a:xfrm>
              <a:off x="5450859" y="314113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87" name="Google Shape;2687;p135"/>
            <p:cNvSpPr/>
            <p:nvPr/>
          </p:nvSpPr>
          <p:spPr>
            <a:xfrm>
              <a:off x="5450859" y="301413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88" name="Google Shape;2688;p135"/>
            <p:cNvSpPr/>
            <p:nvPr/>
          </p:nvSpPr>
          <p:spPr>
            <a:xfrm>
              <a:off x="5450859" y="288713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689" name="Google Shape;2689;p13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04583" y="526135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0" name="Google Shape;2690;p13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04583" y="908240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1" name="Google Shape;2691;p13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04583" y="1290345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2" name="Google Shape;2692;p13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04583" y="1672450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93" name="Google Shape;2693;p135"/>
          <p:cNvSpPr txBox="1"/>
          <p:nvPr/>
        </p:nvSpPr>
        <p:spPr>
          <a:xfrm>
            <a:off x="347294" y="180718"/>
            <a:ext cx="5067300" cy="1598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84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B2"/>
                </a:solidFill>
                <a:latin typeface="Georgia"/>
                <a:ea typeface="Georgia"/>
                <a:cs typeface="Georgia"/>
                <a:sym typeface="Georgia"/>
              </a:rPr>
              <a:t>Tips for initial learning rate ?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289560" marR="5080" rtl="0" algn="l">
              <a:lnSpc>
                <a:spcPct val="1026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Tune learning rate [Try different values on a log scale: 0.0001, 0.001, 0.01, 0.1. 1.0]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289560" marR="6985" rtl="0" algn="l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Run a few epochs with each of these and figure out a learning rate which works best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289560" marR="6350" rtl="0" algn="l">
              <a:lnSpc>
                <a:spcPct val="102699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Now do a finer search around this value [for example, if the best learning rate was 0.1 then now try some values around it: 0.05, 0.2, 0.3]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289560" rtl="0" algn="l">
              <a:lnSpc>
                <a:spcPct val="100000"/>
              </a:lnSpc>
              <a:spcBef>
                <a:spcPts val="334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Disclaimer: these are just heuristics ... no clear winner strategy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694" name="Google Shape;2694;p135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695" name="Google Shape;2695;p135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96" name="Google Shape;2696;p135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697" name="Google Shape;2697;p135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68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98" name="Google Shape;2698;p135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699" name="Google Shape;2699;p135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3" name="Shape 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4" name="Google Shape;2704;p136"/>
          <p:cNvGrpSpPr/>
          <p:nvPr/>
        </p:nvGrpSpPr>
        <p:grpSpPr>
          <a:xfrm>
            <a:off x="309193" y="244487"/>
            <a:ext cx="5192408" cy="1678788"/>
            <a:chOff x="309193" y="244487"/>
            <a:chExt cx="5192408" cy="1678788"/>
          </a:xfrm>
        </p:grpSpPr>
        <p:sp>
          <p:nvSpPr>
            <p:cNvPr id="2705" name="Google Shape;2705;p136"/>
            <p:cNvSpPr/>
            <p:nvPr/>
          </p:nvSpPr>
          <p:spPr>
            <a:xfrm>
              <a:off x="309193" y="244487"/>
              <a:ext cx="5142230" cy="186690"/>
            </a:xfrm>
            <a:custGeom>
              <a:rect b="b" l="l" r="r" t="t"/>
              <a:pathLst>
                <a:path extrusionOk="0" h="186690" w="514223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6558"/>
                  </a:lnTo>
                  <a:lnTo>
                    <a:pt x="5141666" y="186558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706" name="Google Shape;2706;p1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9194" y="418401"/>
              <a:ext cx="5141665" cy="50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7" name="Google Shape;2707;p1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9994" y="1821675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8" name="Google Shape;2708;p1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0794" y="1808975"/>
              <a:ext cx="5090807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9" name="Google Shape;2709;p13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50859" y="288734"/>
              <a:ext cx="50742" cy="15329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10" name="Google Shape;2710;p136"/>
            <p:cNvSpPr/>
            <p:nvPr/>
          </p:nvSpPr>
          <p:spPr>
            <a:xfrm>
              <a:off x="309193" y="462657"/>
              <a:ext cx="5142230" cy="1410335"/>
            </a:xfrm>
            <a:custGeom>
              <a:rect b="b" l="l" r="r" t="t"/>
              <a:pathLst>
                <a:path extrusionOk="0" h="1410335" w="5142230">
                  <a:moveTo>
                    <a:pt x="5141666" y="0"/>
                  </a:moveTo>
                  <a:lnTo>
                    <a:pt x="0" y="0"/>
                  </a:lnTo>
                  <a:lnTo>
                    <a:pt x="0" y="1359018"/>
                  </a:lnTo>
                  <a:lnTo>
                    <a:pt x="4008" y="1378742"/>
                  </a:lnTo>
                  <a:lnTo>
                    <a:pt x="14922" y="1394895"/>
                  </a:lnTo>
                  <a:lnTo>
                    <a:pt x="31075" y="1405809"/>
                  </a:lnTo>
                  <a:lnTo>
                    <a:pt x="50800" y="1409818"/>
                  </a:lnTo>
                  <a:lnTo>
                    <a:pt x="5090865" y="1409818"/>
                  </a:lnTo>
                  <a:lnTo>
                    <a:pt x="5110590" y="1405809"/>
                  </a:lnTo>
                  <a:lnTo>
                    <a:pt x="5126743" y="1394895"/>
                  </a:lnTo>
                  <a:lnTo>
                    <a:pt x="5137657" y="1378742"/>
                  </a:lnTo>
                  <a:lnTo>
                    <a:pt x="5141666" y="1359018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11" name="Google Shape;2711;p136"/>
            <p:cNvSpPr/>
            <p:nvPr/>
          </p:nvSpPr>
          <p:spPr>
            <a:xfrm>
              <a:off x="5450859" y="326804"/>
              <a:ext cx="0" cy="1514475"/>
            </a:xfrm>
            <a:custGeom>
              <a:rect b="b" l="l" r="r" t="t"/>
              <a:pathLst>
                <a:path extrusionOk="0" h="1514475" w="120000">
                  <a:moveTo>
                    <a:pt x="0" y="151392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12" name="Google Shape;2712;p136"/>
            <p:cNvSpPr/>
            <p:nvPr/>
          </p:nvSpPr>
          <p:spPr>
            <a:xfrm>
              <a:off x="5450859" y="314104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13" name="Google Shape;2713;p136"/>
            <p:cNvSpPr/>
            <p:nvPr/>
          </p:nvSpPr>
          <p:spPr>
            <a:xfrm>
              <a:off x="5450859" y="301404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14" name="Google Shape;2714;p136"/>
            <p:cNvSpPr/>
            <p:nvPr/>
          </p:nvSpPr>
          <p:spPr>
            <a:xfrm>
              <a:off x="5450859" y="288704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715" name="Google Shape;2715;p13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04583" y="517283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6" name="Google Shape;2716;p13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93965" y="706704"/>
              <a:ext cx="50939" cy="509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7" name="Google Shape;2717;p13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93965" y="858532"/>
              <a:ext cx="50939" cy="509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18" name="Google Shape;2718;p136"/>
          <p:cNvSpPr txBox="1"/>
          <p:nvPr/>
        </p:nvSpPr>
        <p:spPr>
          <a:xfrm>
            <a:off x="347294" y="189570"/>
            <a:ext cx="5066030" cy="9124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B2"/>
                </a:solidFill>
                <a:latin typeface="Georgia"/>
                <a:ea typeface="Georgia"/>
                <a:cs typeface="Georgia"/>
                <a:sym typeface="Georgia"/>
              </a:rPr>
              <a:t>Tips for annealing learning rate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289560" rtl="0" algn="l">
              <a:lnSpc>
                <a:spcPct val="100000"/>
              </a:lnSpc>
              <a:spcBef>
                <a:spcPts val="285"/>
              </a:spcBef>
              <a:spcAft>
                <a:spcPts val="0"/>
              </a:spcAft>
              <a:buNone/>
            </a:pPr>
            <a:r>
              <a:rPr b="1" lang="en-US" sz="1100">
                <a:latin typeface="Georgia"/>
                <a:ea typeface="Georgia"/>
                <a:cs typeface="Georgia"/>
                <a:sym typeface="Georgia"/>
              </a:rPr>
              <a:t>Step Decay: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566420" rtl="0" algn="l">
              <a:lnSpc>
                <a:spcPct val="120000"/>
              </a:lnSpc>
              <a:spcBef>
                <a:spcPts val="175"/>
              </a:spcBef>
              <a:spcAft>
                <a:spcPts val="0"/>
              </a:spcAft>
              <a:buNone/>
            </a:pPr>
            <a:r>
              <a:rPr lang="en-US" sz="1000">
                <a:latin typeface="Georgia"/>
                <a:ea typeface="Georgia"/>
                <a:cs typeface="Georgia"/>
                <a:sym typeface="Georgia"/>
              </a:rPr>
              <a:t>Halve the learning rate after every 5 epochs or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566420" marR="5080" rtl="0" algn="l">
              <a:lnSpc>
                <a:spcPct val="120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rPr lang="en-US" sz="1000">
                <a:latin typeface="Georgia"/>
                <a:ea typeface="Georgia"/>
                <a:cs typeface="Georgia"/>
                <a:sym typeface="Georgia"/>
              </a:rPr>
              <a:t>Halve the learning rate after an epoch if the validation error is more than what it was at the end of the previous epoch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719" name="Google Shape;2719;p136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720" name="Google Shape;2720;p136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21" name="Google Shape;2721;p136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722" name="Google Shape;2722;p136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69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23" name="Google Shape;2723;p136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724" name="Google Shape;2724;p13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9" name="Google Shape;2729;p137"/>
          <p:cNvGrpSpPr/>
          <p:nvPr/>
        </p:nvGrpSpPr>
        <p:grpSpPr>
          <a:xfrm>
            <a:off x="309193" y="244487"/>
            <a:ext cx="5192408" cy="1678788"/>
            <a:chOff x="309193" y="244487"/>
            <a:chExt cx="5192408" cy="1678788"/>
          </a:xfrm>
        </p:grpSpPr>
        <p:sp>
          <p:nvSpPr>
            <p:cNvPr id="2730" name="Google Shape;2730;p137"/>
            <p:cNvSpPr/>
            <p:nvPr/>
          </p:nvSpPr>
          <p:spPr>
            <a:xfrm>
              <a:off x="309193" y="244487"/>
              <a:ext cx="5142230" cy="186690"/>
            </a:xfrm>
            <a:custGeom>
              <a:rect b="b" l="l" r="r" t="t"/>
              <a:pathLst>
                <a:path extrusionOk="0" h="186690" w="514223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6558"/>
                  </a:lnTo>
                  <a:lnTo>
                    <a:pt x="5141666" y="186558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731" name="Google Shape;2731;p1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9194" y="418401"/>
              <a:ext cx="5141665" cy="50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2" name="Google Shape;2732;p1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9994" y="1821675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3" name="Google Shape;2733;p1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0794" y="1808975"/>
              <a:ext cx="5090807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4" name="Google Shape;2734;p13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50859" y="288734"/>
              <a:ext cx="50742" cy="15329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35" name="Google Shape;2735;p137"/>
            <p:cNvSpPr/>
            <p:nvPr/>
          </p:nvSpPr>
          <p:spPr>
            <a:xfrm>
              <a:off x="309193" y="462657"/>
              <a:ext cx="5142230" cy="1410335"/>
            </a:xfrm>
            <a:custGeom>
              <a:rect b="b" l="l" r="r" t="t"/>
              <a:pathLst>
                <a:path extrusionOk="0" h="1410335" w="5142230">
                  <a:moveTo>
                    <a:pt x="5141666" y="0"/>
                  </a:moveTo>
                  <a:lnTo>
                    <a:pt x="0" y="0"/>
                  </a:lnTo>
                  <a:lnTo>
                    <a:pt x="0" y="1359018"/>
                  </a:lnTo>
                  <a:lnTo>
                    <a:pt x="4008" y="1378742"/>
                  </a:lnTo>
                  <a:lnTo>
                    <a:pt x="14922" y="1394895"/>
                  </a:lnTo>
                  <a:lnTo>
                    <a:pt x="31075" y="1405809"/>
                  </a:lnTo>
                  <a:lnTo>
                    <a:pt x="50800" y="1409818"/>
                  </a:lnTo>
                  <a:lnTo>
                    <a:pt x="5090865" y="1409818"/>
                  </a:lnTo>
                  <a:lnTo>
                    <a:pt x="5110590" y="1405809"/>
                  </a:lnTo>
                  <a:lnTo>
                    <a:pt x="5126743" y="1394895"/>
                  </a:lnTo>
                  <a:lnTo>
                    <a:pt x="5137657" y="1378742"/>
                  </a:lnTo>
                  <a:lnTo>
                    <a:pt x="5141666" y="1359018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36" name="Google Shape;2736;p137"/>
            <p:cNvSpPr/>
            <p:nvPr/>
          </p:nvSpPr>
          <p:spPr>
            <a:xfrm>
              <a:off x="5450859" y="326804"/>
              <a:ext cx="0" cy="1514475"/>
            </a:xfrm>
            <a:custGeom>
              <a:rect b="b" l="l" r="r" t="t"/>
              <a:pathLst>
                <a:path extrusionOk="0" h="1514475" w="120000">
                  <a:moveTo>
                    <a:pt x="0" y="151392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37" name="Google Shape;2737;p137"/>
            <p:cNvSpPr/>
            <p:nvPr/>
          </p:nvSpPr>
          <p:spPr>
            <a:xfrm>
              <a:off x="5450859" y="314104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38" name="Google Shape;2738;p137"/>
            <p:cNvSpPr/>
            <p:nvPr/>
          </p:nvSpPr>
          <p:spPr>
            <a:xfrm>
              <a:off x="5450859" y="301404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39" name="Google Shape;2739;p137"/>
            <p:cNvSpPr/>
            <p:nvPr/>
          </p:nvSpPr>
          <p:spPr>
            <a:xfrm>
              <a:off x="5450859" y="288704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740" name="Google Shape;2740;p13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04583" y="517283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1" name="Google Shape;2741;p13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93965" y="706704"/>
              <a:ext cx="50939" cy="509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2" name="Google Shape;2742;p13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93965" y="858532"/>
              <a:ext cx="50939" cy="509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43" name="Google Shape;2743;p137"/>
          <p:cNvSpPr txBox="1"/>
          <p:nvPr/>
        </p:nvSpPr>
        <p:spPr>
          <a:xfrm>
            <a:off x="347294" y="189570"/>
            <a:ext cx="5066030" cy="9124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B2"/>
                </a:solidFill>
                <a:latin typeface="Georgia"/>
                <a:ea typeface="Georgia"/>
                <a:cs typeface="Georgia"/>
                <a:sym typeface="Georgia"/>
              </a:rPr>
              <a:t>Tips for annealing learning rate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289560" rtl="0" algn="l">
              <a:lnSpc>
                <a:spcPct val="100000"/>
              </a:lnSpc>
              <a:spcBef>
                <a:spcPts val="285"/>
              </a:spcBef>
              <a:spcAft>
                <a:spcPts val="0"/>
              </a:spcAft>
              <a:buNone/>
            </a:pPr>
            <a:r>
              <a:rPr b="1" lang="en-US" sz="1100">
                <a:latin typeface="Georgia"/>
                <a:ea typeface="Georgia"/>
                <a:cs typeface="Georgia"/>
                <a:sym typeface="Georgia"/>
              </a:rPr>
              <a:t>Step Decay: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566420" rtl="0" algn="l">
              <a:lnSpc>
                <a:spcPct val="120000"/>
              </a:lnSpc>
              <a:spcBef>
                <a:spcPts val="175"/>
              </a:spcBef>
              <a:spcAft>
                <a:spcPts val="0"/>
              </a:spcAft>
              <a:buNone/>
            </a:pPr>
            <a:r>
              <a:rPr lang="en-US" sz="1000">
                <a:latin typeface="Georgia"/>
                <a:ea typeface="Georgia"/>
                <a:cs typeface="Georgia"/>
                <a:sym typeface="Georgia"/>
              </a:rPr>
              <a:t>Halve the learning rate after every 5 epochs or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566420" marR="5080" rtl="0" algn="l">
              <a:lnSpc>
                <a:spcPct val="120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rPr lang="en-US" sz="1000">
                <a:latin typeface="Georgia"/>
                <a:ea typeface="Georgia"/>
                <a:cs typeface="Georgia"/>
                <a:sym typeface="Georgia"/>
              </a:rPr>
              <a:t>Halve the learning rate after an epoch if the validation error is more than what it was at the end of the previous epoch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744" name="Google Shape;2744;p13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04583" y="1208112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2745" name="Google Shape;2745;p137"/>
          <p:cNvSpPr txBox="1"/>
          <p:nvPr/>
        </p:nvSpPr>
        <p:spPr>
          <a:xfrm>
            <a:off x="2394597" y="1199628"/>
            <a:ext cx="79375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Georgia"/>
                <a:ea typeface="Georgia"/>
                <a:cs typeface="Georgia"/>
                <a:sym typeface="Georgia"/>
              </a:rPr>
              <a:t>0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46" name="Google Shape;2746;p137"/>
          <p:cNvSpPr txBox="1"/>
          <p:nvPr/>
        </p:nvSpPr>
        <p:spPr>
          <a:xfrm>
            <a:off x="598995" y="1122627"/>
            <a:ext cx="483933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Georgia"/>
                <a:ea typeface="Georgia"/>
                <a:cs typeface="Georgia"/>
                <a:sym typeface="Georgia"/>
              </a:rPr>
              <a:t>Exponential Decay: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η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η</a:t>
            </a:r>
            <a:r>
              <a:rPr baseline="30000" i="1" lang="en-US" sz="1200">
                <a:latin typeface="Arial"/>
                <a:ea typeface="Arial"/>
                <a:cs typeface="Arial"/>
                <a:sym typeface="Arial"/>
              </a:rPr>
              <a:t>−</a:t>
            </a:r>
            <a:r>
              <a:rPr baseline="30000" i="1" lang="en-US" sz="1200">
                <a:latin typeface="Georgia"/>
                <a:ea typeface="Georgia"/>
                <a:cs typeface="Georgia"/>
                <a:sym typeface="Georgia"/>
              </a:rPr>
              <a:t>kt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where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η</a:t>
            </a:r>
            <a:r>
              <a:rPr baseline="-25000" lang="en-US" sz="1200">
                <a:latin typeface="Georgia"/>
                <a:ea typeface="Georgia"/>
                <a:cs typeface="Georgia"/>
                <a:sym typeface="Georgia"/>
              </a:rPr>
              <a:t>0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and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k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are hyperparameters and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t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is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47" name="Google Shape;2747;p137"/>
          <p:cNvSpPr txBox="1"/>
          <p:nvPr/>
        </p:nvSpPr>
        <p:spPr>
          <a:xfrm>
            <a:off x="624395" y="1294700"/>
            <a:ext cx="101600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the step number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748" name="Google Shape;2748;p137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749" name="Google Shape;2749;p137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50" name="Google Shape;2750;p137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751" name="Google Shape;2751;p137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69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52" name="Google Shape;2752;p137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753" name="Google Shape;2753;p137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7" name="Shape 2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8" name="Google Shape;2758;p138"/>
          <p:cNvGrpSpPr/>
          <p:nvPr/>
        </p:nvGrpSpPr>
        <p:grpSpPr>
          <a:xfrm>
            <a:off x="309193" y="244487"/>
            <a:ext cx="5192408" cy="1678788"/>
            <a:chOff x="309193" y="244487"/>
            <a:chExt cx="5192408" cy="1678788"/>
          </a:xfrm>
        </p:grpSpPr>
        <p:sp>
          <p:nvSpPr>
            <p:cNvPr id="2759" name="Google Shape;2759;p138"/>
            <p:cNvSpPr/>
            <p:nvPr/>
          </p:nvSpPr>
          <p:spPr>
            <a:xfrm>
              <a:off x="309193" y="244487"/>
              <a:ext cx="5142230" cy="186690"/>
            </a:xfrm>
            <a:custGeom>
              <a:rect b="b" l="l" r="r" t="t"/>
              <a:pathLst>
                <a:path extrusionOk="0" h="186690" w="514223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6558"/>
                  </a:lnTo>
                  <a:lnTo>
                    <a:pt x="5141666" y="186558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760" name="Google Shape;2760;p1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9194" y="418401"/>
              <a:ext cx="5141665" cy="50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1" name="Google Shape;2761;p1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9994" y="1821675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2" name="Google Shape;2762;p1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0794" y="1808975"/>
              <a:ext cx="5090807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3" name="Google Shape;2763;p13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50859" y="288734"/>
              <a:ext cx="50742" cy="15329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64" name="Google Shape;2764;p138"/>
            <p:cNvSpPr/>
            <p:nvPr/>
          </p:nvSpPr>
          <p:spPr>
            <a:xfrm>
              <a:off x="309193" y="462657"/>
              <a:ext cx="5142230" cy="1410335"/>
            </a:xfrm>
            <a:custGeom>
              <a:rect b="b" l="l" r="r" t="t"/>
              <a:pathLst>
                <a:path extrusionOk="0" h="1410335" w="5142230">
                  <a:moveTo>
                    <a:pt x="5141666" y="0"/>
                  </a:moveTo>
                  <a:lnTo>
                    <a:pt x="0" y="0"/>
                  </a:lnTo>
                  <a:lnTo>
                    <a:pt x="0" y="1359018"/>
                  </a:lnTo>
                  <a:lnTo>
                    <a:pt x="4008" y="1378742"/>
                  </a:lnTo>
                  <a:lnTo>
                    <a:pt x="14922" y="1394895"/>
                  </a:lnTo>
                  <a:lnTo>
                    <a:pt x="31075" y="1405809"/>
                  </a:lnTo>
                  <a:lnTo>
                    <a:pt x="50800" y="1409818"/>
                  </a:lnTo>
                  <a:lnTo>
                    <a:pt x="5090865" y="1409818"/>
                  </a:lnTo>
                  <a:lnTo>
                    <a:pt x="5110590" y="1405809"/>
                  </a:lnTo>
                  <a:lnTo>
                    <a:pt x="5126743" y="1394895"/>
                  </a:lnTo>
                  <a:lnTo>
                    <a:pt x="5137657" y="1378742"/>
                  </a:lnTo>
                  <a:lnTo>
                    <a:pt x="5141666" y="1359018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65" name="Google Shape;2765;p138"/>
            <p:cNvSpPr/>
            <p:nvPr/>
          </p:nvSpPr>
          <p:spPr>
            <a:xfrm>
              <a:off x="5450859" y="326804"/>
              <a:ext cx="0" cy="1514475"/>
            </a:xfrm>
            <a:custGeom>
              <a:rect b="b" l="l" r="r" t="t"/>
              <a:pathLst>
                <a:path extrusionOk="0" h="1514475" w="120000">
                  <a:moveTo>
                    <a:pt x="0" y="151392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66" name="Google Shape;2766;p138"/>
            <p:cNvSpPr/>
            <p:nvPr/>
          </p:nvSpPr>
          <p:spPr>
            <a:xfrm>
              <a:off x="5450859" y="314104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67" name="Google Shape;2767;p138"/>
            <p:cNvSpPr/>
            <p:nvPr/>
          </p:nvSpPr>
          <p:spPr>
            <a:xfrm>
              <a:off x="5450859" y="301404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68" name="Google Shape;2768;p138"/>
            <p:cNvSpPr/>
            <p:nvPr/>
          </p:nvSpPr>
          <p:spPr>
            <a:xfrm>
              <a:off x="5450859" y="288704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769" name="Google Shape;2769;p13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04583" y="517283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0" name="Google Shape;2770;p13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93965" y="706704"/>
              <a:ext cx="50939" cy="509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1" name="Google Shape;2771;p13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93965" y="858532"/>
              <a:ext cx="50939" cy="509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72" name="Google Shape;2772;p138"/>
          <p:cNvSpPr txBox="1"/>
          <p:nvPr/>
        </p:nvSpPr>
        <p:spPr>
          <a:xfrm>
            <a:off x="347294" y="189570"/>
            <a:ext cx="5066030" cy="9124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B2"/>
                </a:solidFill>
                <a:latin typeface="Georgia"/>
                <a:ea typeface="Georgia"/>
                <a:cs typeface="Georgia"/>
                <a:sym typeface="Georgia"/>
              </a:rPr>
              <a:t>Tips for annealing learning rate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289560" rtl="0" algn="l">
              <a:lnSpc>
                <a:spcPct val="100000"/>
              </a:lnSpc>
              <a:spcBef>
                <a:spcPts val="285"/>
              </a:spcBef>
              <a:spcAft>
                <a:spcPts val="0"/>
              </a:spcAft>
              <a:buNone/>
            </a:pPr>
            <a:r>
              <a:rPr b="1" lang="en-US" sz="1100">
                <a:latin typeface="Georgia"/>
                <a:ea typeface="Georgia"/>
                <a:cs typeface="Georgia"/>
                <a:sym typeface="Georgia"/>
              </a:rPr>
              <a:t>Step Decay: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566420" rtl="0" algn="l">
              <a:lnSpc>
                <a:spcPct val="120000"/>
              </a:lnSpc>
              <a:spcBef>
                <a:spcPts val="175"/>
              </a:spcBef>
              <a:spcAft>
                <a:spcPts val="0"/>
              </a:spcAft>
              <a:buNone/>
            </a:pPr>
            <a:r>
              <a:rPr lang="en-US" sz="1000">
                <a:latin typeface="Georgia"/>
                <a:ea typeface="Georgia"/>
                <a:cs typeface="Georgia"/>
                <a:sym typeface="Georgia"/>
              </a:rPr>
              <a:t>Halve the learning rate after every 5 epochs or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566420" marR="5080" rtl="0" algn="l">
              <a:lnSpc>
                <a:spcPct val="120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rPr lang="en-US" sz="1000">
                <a:latin typeface="Georgia"/>
                <a:ea typeface="Georgia"/>
                <a:cs typeface="Georgia"/>
                <a:sym typeface="Georgia"/>
              </a:rPr>
              <a:t>Halve the learning rate after an epoch if the validation error is more than what it was at the end of the previous epoch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773" name="Google Shape;2773;p1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04583" y="1208112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2774" name="Google Shape;2774;p138"/>
          <p:cNvSpPr txBox="1"/>
          <p:nvPr/>
        </p:nvSpPr>
        <p:spPr>
          <a:xfrm>
            <a:off x="2394597" y="1199628"/>
            <a:ext cx="79375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Georgia"/>
                <a:ea typeface="Georgia"/>
                <a:cs typeface="Georgia"/>
                <a:sym typeface="Georgia"/>
              </a:rPr>
              <a:t>0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75" name="Google Shape;2775;p138"/>
          <p:cNvSpPr txBox="1"/>
          <p:nvPr/>
        </p:nvSpPr>
        <p:spPr>
          <a:xfrm>
            <a:off x="598995" y="1122627"/>
            <a:ext cx="483933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Georgia"/>
                <a:ea typeface="Georgia"/>
                <a:cs typeface="Georgia"/>
                <a:sym typeface="Georgia"/>
              </a:rPr>
              <a:t>Exponential Decay: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η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η</a:t>
            </a:r>
            <a:r>
              <a:rPr baseline="30000" i="1" lang="en-US" sz="1200">
                <a:latin typeface="Arial"/>
                <a:ea typeface="Arial"/>
                <a:cs typeface="Arial"/>
                <a:sym typeface="Arial"/>
              </a:rPr>
              <a:t>−</a:t>
            </a:r>
            <a:r>
              <a:rPr baseline="30000" i="1" lang="en-US" sz="1200">
                <a:latin typeface="Georgia"/>
                <a:ea typeface="Georgia"/>
                <a:cs typeface="Georgia"/>
                <a:sym typeface="Georgia"/>
              </a:rPr>
              <a:t>kt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where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η</a:t>
            </a:r>
            <a:r>
              <a:rPr baseline="-25000" lang="en-US" sz="1200">
                <a:latin typeface="Georgia"/>
                <a:ea typeface="Georgia"/>
                <a:cs typeface="Georgia"/>
                <a:sym typeface="Georgia"/>
              </a:rPr>
              <a:t>0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and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k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are hyperparameters and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t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is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76" name="Google Shape;2776;p138"/>
          <p:cNvSpPr txBox="1"/>
          <p:nvPr/>
        </p:nvSpPr>
        <p:spPr>
          <a:xfrm>
            <a:off x="624402" y="1294700"/>
            <a:ext cx="14655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the step number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777" name="Google Shape;2777;p13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04583" y="1590217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2778" name="Google Shape;2778;p138"/>
          <p:cNvSpPr txBox="1"/>
          <p:nvPr/>
        </p:nvSpPr>
        <p:spPr>
          <a:xfrm>
            <a:off x="1753209" y="1589835"/>
            <a:ext cx="26035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Georgia"/>
                <a:ea typeface="Georgia"/>
                <a:cs typeface="Georgia"/>
                <a:sym typeface="Georgia"/>
              </a:rPr>
              <a:t>1+</a:t>
            </a:r>
            <a:r>
              <a:rPr i="1" lang="en-US" sz="800">
                <a:latin typeface="Georgia"/>
                <a:ea typeface="Georgia"/>
                <a:cs typeface="Georgia"/>
                <a:sym typeface="Georgia"/>
              </a:rPr>
              <a:t>kt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79" name="Google Shape;2779;p138"/>
          <p:cNvSpPr txBox="1"/>
          <p:nvPr/>
        </p:nvSpPr>
        <p:spPr>
          <a:xfrm>
            <a:off x="599000" y="1504725"/>
            <a:ext cx="52515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Georgia"/>
                <a:ea typeface="Georgia"/>
                <a:cs typeface="Georgia"/>
                <a:sym typeface="Georgia"/>
              </a:rPr>
              <a:t>1/t Decay: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η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baseline="30000" lang="en-US" sz="1200" u="sng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aseline="30000" i="1" lang="en-US" sz="1200" u="sng">
                <a:latin typeface="Georgia"/>
                <a:ea typeface="Georgia"/>
                <a:cs typeface="Georgia"/>
                <a:sym typeface="Georgia"/>
              </a:rPr>
              <a:t>η</a:t>
            </a:r>
            <a:r>
              <a:rPr baseline="30000" lang="en-US" sz="900" u="sng">
                <a:latin typeface="Georgia"/>
                <a:ea typeface="Georgia"/>
                <a:cs typeface="Georgia"/>
                <a:sym typeface="Georgia"/>
              </a:rPr>
              <a:t>0 </a:t>
            </a:r>
            <a:r>
              <a:rPr baseline="30000" lang="en-US" sz="9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where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η</a:t>
            </a:r>
            <a:r>
              <a:rPr baseline="-25000" lang="en-US" sz="1200">
                <a:latin typeface="Georgia"/>
                <a:ea typeface="Georgia"/>
                <a:cs typeface="Georgia"/>
                <a:sym typeface="Georgia"/>
              </a:rPr>
              <a:t>0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and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k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are hyperparameters and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t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is the step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80" name="Google Shape;2780;p138"/>
          <p:cNvSpPr txBox="1"/>
          <p:nvPr/>
        </p:nvSpPr>
        <p:spPr>
          <a:xfrm>
            <a:off x="624403" y="1676800"/>
            <a:ext cx="8208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number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781" name="Google Shape;2781;p138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782" name="Google Shape;2782;p138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83" name="Google Shape;2783;p138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784" name="Google Shape;2784;p138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69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85" name="Google Shape;2785;p138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786" name="Google Shape;2786;p13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0" name="Shape 2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1" name="Google Shape;2791;p139"/>
          <p:cNvSpPr/>
          <p:nvPr/>
        </p:nvSpPr>
        <p:spPr>
          <a:xfrm>
            <a:off x="309193" y="244487"/>
            <a:ext cx="5142230" cy="186690"/>
          </a:xfrm>
          <a:custGeom>
            <a:rect b="b" l="l" r="r" t="t"/>
            <a:pathLst>
              <a:path extrusionOk="0" h="186690" w="5142230">
                <a:moveTo>
                  <a:pt x="5090865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86558"/>
                </a:lnTo>
                <a:lnTo>
                  <a:pt x="5141666" y="186558"/>
                </a:lnTo>
                <a:lnTo>
                  <a:pt x="5141666" y="50800"/>
                </a:lnTo>
                <a:lnTo>
                  <a:pt x="5137657" y="31075"/>
                </a:lnTo>
                <a:lnTo>
                  <a:pt x="5126743" y="14922"/>
                </a:lnTo>
                <a:lnTo>
                  <a:pt x="5110590" y="4008"/>
                </a:lnTo>
                <a:lnTo>
                  <a:pt x="5090865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92" name="Google Shape;2792;p139"/>
          <p:cNvSpPr txBox="1"/>
          <p:nvPr>
            <p:ph type="title"/>
          </p:nvPr>
        </p:nvSpPr>
        <p:spPr>
          <a:xfrm>
            <a:off x="347294" y="227557"/>
            <a:ext cx="123571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333B2"/>
                </a:solidFill>
              </a:rPr>
              <a:t>Tips for momentum</a:t>
            </a:r>
            <a:endParaRPr/>
          </a:p>
        </p:txBody>
      </p:sp>
      <p:grpSp>
        <p:nvGrpSpPr>
          <p:cNvPr id="2793" name="Google Shape;2793;p139"/>
          <p:cNvGrpSpPr/>
          <p:nvPr/>
        </p:nvGrpSpPr>
        <p:grpSpPr>
          <a:xfrm>
            <a:off x="309193" y="288716"/>
            <a:ext cx="5192408" cy="1452009"/>
            <a:chOff x="309193" y="288716"/>
            <a:chExt cx="5192408" cy="1452009"/>
          </a:xfrm>
        </p:grpSpPr>
        <p:pic>
          <p:nvPicPr>
            <p:cNvPr id="2794" name="Google Shape;2794;p1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9194" y="418401"/>
              <a:ext cx="5141665" cy="50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95" name="Google Shape;2795;p1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9994" y="1639125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96" name="Google Shape;2796;p1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0794" y="1626425"/>
              <a:ext cx="5090807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97" name="Google Shape;2797;p13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50859" y="288734"/>
              <a:ext cx="50742" cy="13503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98" name="Google Shape;2798;p139"/>
            <p:cNvSpPr/>
            <p:nvPr/>
          </p:nvSpPr>
          <p:spPr>
            <a:xfrm>
              <a:off x="309193" y="462670"/>
              <a:ext cx="5142230" cy="1227455"/>
            </a:xfrm>
            <a:custGeom>
              <a:rect b="b" l="l" r="r" t="t"/>
              <a:pathLst>
                <a:path extrusionOk="0" h="1227455" w="5142230">
                  <a:moveTo>
                    <a:pt x="5141666" y="0"/>
                  </a:moveTo>
                  <a:lnTo>
                    <a:pt x="0" y="0"/>
                  </a:lnTo>
                  <a:lnTo>
                    <a:pt x="0" y="1176455"/>
                  </a:lnTo>
                  <a:lnTo>
                    <a:pt x="4008" y="1196180"/>
                  </a:lnTo>
                  <a:lnTo>
                    <a:pt x="14922" y="1212333"/>
                  </a:lnTo>
                  <a:lnTo>
                    <a:pt x="31075" y="1223247"/>
                  </a:lnTo>
                  <a:lnTo>
                    <a:pt x="50800" y="1227255"/>
                  </a:lnTo>
                  <a:lnTo>
                    <a:pt x="5090865" y="1227255"/>
                  </a:lnTo>
                  <a:lnTo>
                    <a:pt x="5110590" y="1223247"/>
                  </a:lnTo>
                  <a:lnTo>
                    <a:pt x="5126743" y="1212333"/>
                  </a:lnTo>
                  <a:lnTo>
                    <a:pt x="5137657" y="1196180"/>
                  </a:lnTo>
                  <a:lnTo>
                    <a:pt x="5141666" y="1176455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99" name="Google Shape;2799;p139"/>
            <p:cNvSpPr/>
            <p:nvPr/>
          </p:nvSpPr>
          <p:spPr>
            <a:xfrm>
              <a:off x="5450859" y="326816"/>
              <a:ext cx="0" cy="1331595"/>
            </a:xfrm>
            <a:custGeom>
              <a:rect b="b" l="l" r="r" t="t"/>
              <a:pathLst>
                <a:path extrusionOk="0" h="1331595" w="120000">
                  <a:moveTo>
                    <a:pt x="0" y="133135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00" name="Google Shape;2800;p139"/>
            <p:cNvSpPr/>
            <p:nvPr/>
          </p:nvSpPr>
          <p:spPr>
            <a:xfrm>
              <a:off x="5450859" y="314116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01" name="Google Shape;2801;p139"/>
            <p:cNvSpPr/>
            <p:nvPr/>
          </p:nvSpPr>
          <p:spPr>
            <a:xfrm>
              <a:off x="5450859" y="301416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02" name="Google Shape;2802;p139"/>
            <p:cNvSpPr/>
            <p:nvPr/>
          </p:nvSpPr>
          <p:spPr>
            <a:xfrm>
              <a:off x="5450859" y="288716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803" name="Google Shape;2803;p13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04583" y="518439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04" name="Google Shape;2804;p139"/>
          <p:cNvSpPr txBox="1"/>
          <p:nvPr/>
        </p:nvSpPr>
        <p:spPr>
          <a:xfrm>
            <a:off x="586295" y="345158"/>
            <a:ext cx="3931920" cy="940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9050">
            <a:spAutoFit/>
          </a:bodyPr>
          <a:lstStyle/>
          <a:p>
            <a:pPr indent="0" lvl="0" marL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The following schedule was suggested by Sutskever </a:t>
            </a:r>
            <a:r>
              <a:rPr i="1" lang="en-US" sz="1100">
                <a:latin typeface="Times New Roman"/>
                <a:ea typeface="Times New Roman"/>
                <a:cs typeface="Times New Roman"/>
                <a:sym typeface="Times New Roman"/>
              </a:rPr>
              <a:t>et. al.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, 2013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6985" rtl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None/>
            </a:pPr>
            <a:r>
              <a:rPr baseline="-25000" i="1" lang="en-US" sz="1650">
                <a:latin typeface="Georgia"/>
                <a:ea typeface="Georgia"/>
                <a:cs typeface="Georgia"/>
                <a:sym typeface="Georgia"/>
              </a:rPr>
              <a:t>γ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 </a:t>
            </a:r>
            <a:r>
              <a:rPr baseline="-25000" lang="en-US" sz="165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baseline="-25000" i="1" lang="en-US" sz="1650">
                <a:latin typeface="Georgia"/>
                <a:ea typeface="Georgia"/>
                <a:cs typeface="Georgia"/>
                <a:sym typeface="Georgia"/>
              </a:rPr>
              <a:t>min</a:t>
            </a:r>
            <a:r>
              <a:rPr baseline="-25000" lang="en-US" sz="1650">
                <a:latin typeface="Georgia"/>
                <a:ea typeface="Georgia"/>
                <a:cs typeface="Georgia"/>
                <a:sym typeface="Georgia"/>
              </a:rPr>
              <a:t>(1 </a:t>
            </a:r>
            <a:r>
              <a:rPr baseline="-25000" i="1" lang="en-US" sz="1650">
                <a:latin typeface="Arial"/>
                <a:ea typeface="Arial"/>
                <a:cs typeface="Arial"/>
                <a:sym typeface="Arial"/>
              </a:rPr>
              <a:t>− </a:t>
            </a:r>
            <a:r>
              <a:rPr baseline="-25000" lang="en-US" sz="1650">
                <a:latin typeface="Georgia"/>
                <a:ea typeface="Georgia"/>
                <a:cs typeface="Georgia"/>
                <a:sym typeface="Georgia"/>
              </a:rPr>
              <a:t>2</a:t>
            </a:r>
            <a:r>
              <a:rPr i="1" lang="en-US" sz="800">
                <a:latin typeface="Arial"/>
                <a:ea typeface="Arial"/>
                <a:cs typeface="Arial"/>
                <a:sym typeface="Arial"/>
              </a:rPr>
              <a:t>−</a:t>
            </a:r>
            <a:r>
              <a:rPr lang="en-US" sz="800">
                <a:latin typeface="Georgia"/>
                <a:ea typeface="Georgia"/>
                <a:cs typeface="Georgia"/>
                <a:sym typeface="Georgia"/>
              </a:rPr>
              <a:t>1</a:t>
            </a:r>
            <a:r>
              <a:rPr i="1" lang="en-US" sz="800">
                <a:latin typeface="Arial"/>
                <a:ea typeface="Arial"/>
                <a:cs typeface="Arial"/>
                <a:sym typeface="Arial"/>
              </a:rPr>
              <a:t>−</a:t>
            </a:r>
            <a:r>
              <a:rPr i="1" lang="en-US" sz="800">
                <a:latin typeface="Georgia"/>
                <a:ea typeface="Georgia"/>
                <a:cs typeface="Georgia"/>
                <a:sym typeface="Georgia"/>
              </a:rPr>
              <a:t>log</a:t>
            </a:r>
            <a:r>
              <a:rPr baseline="-25000" lang="en-US" sz="900">
                <a:latin typeface="Georgia"/>
                <a:ea typeface="Georgia"/>
                <a:cs typeface="Georgia"/>
                <a:sym typeface="Georgia"/>
              </a:rPr>
              <a:t>2</a:t>
            </a:r>
            <a:r>
              <a:rPr lang="en-US" sz="8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i="1" lang="en-US" sz="800">
                <a:latin typeface="Arial"/>
                <a:ea typeface="Arial"/>
                <a:cs typeface="Arial"/>
                <a:sym typeface="Arial"/>
              </a:rPr>
              <a:t>l</a:t>
            </a:r>
            <a:r>
              <a:rPr i="1" lang="en-US" sz="800">
                <a:latin typeface="Georgia"/>
                <a:ea typeface="Georgia"/>
                <a:cs typeface="Georgia"/>
                <a:sym typeface="Georgia"/>
              </a:rPr>
              <a:t>t/</a:t>
            </a:r>
            <a:r>
              <a:rPr lang="en-US" sz="800">
                <a:latin typeface="Georgia"/>
                <a:ea typeface="Georgia"/>
                <a:cs typeface="Georgia"/>
                <a:sym typeface="Georgia"/>
              </a:rPr>
              <a:t>250</a:t>
            </a:r>
            <a:r>
              <a:rPr i="1" lang="en-US" sz="800">
                <a:latin typeface="Arial"/>
                <a:ea typeface="Arial"/>
                <a:cs typeface="Arial"/>
                <a:sym typeface="Arial"/>
              </a:rPr>
              <a:t>J</a:t>
            </a:r>
            <a:r>
              <a:rPr lang="en-US" sz="800">
                <a:latin typeface="Georgia"/>
                <a:ea typeface="Georgia"/>
                <a:cs typeface="Georgia"/>
                <a:sym typeface="Georgia"/>
              </a:rPr>
              <a:t>+1)</a:t>
            </a:r>
            <a:r>
              <a:rPr baseline="-25000" i="1" lang="en-US" sz="1650">
                <a:latin typeface="Georgia"/>
                <a:ea typeface="Georgia"/>
                <a:cs typeface="Georgia"/>
                <a:sym typeface="Georgia"/>
              </a:rPr>
              <a:t>, γ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max</a:t>
            </a:r>
            <a:r>
              <a:rPr baseline="-25000" lang="en-US" sz="1650">
                <a:latin typeface="Georgia"/>
                <a:ea typeface="Georgia"/>
                <a:cs typeface="Georgia"/>
                <a:sym typeface="Georgia"/>
              </a:rPr>
              <a:t>)</a:t>
            </a:r>
            <a:endParaRPr baseline="-25000" sz="165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Georgia"/>
              <a:ea typeface="Georgia"/>
              <a:cs typeface="Georgia"/>
              <a:sym typeface="Georgia"/>
            </a:endParaRPr>
          </a:p>
          <a:p>
            <a:pPr indent="0" lvl="0" marL="5080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where,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γ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max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was chosen from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{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0.999, 0.995, 0.99, 0.9, 0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}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5" name="Google Shape;2805;p139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806" name="Google Shape;2806;p139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07" name="Google Shape;2807;p139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808" name="Google Shape;2808;p139"/>
          <p:cNvSpPr txBox="1"/>
          <p:nvPr>
            <p:ph idx="12" type="sldNum"/>
          </p:nvPr>
        </p:nvSpPr>
        <p:spPr>
          <a:xfrm>
            <a:off x="5423001" y="3007598"/>
            <a:ext cx="3143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70 / 89</a:t>
            </a:r>
            <a:endParaRPr/>
          </a:p>
        </p:txBody>
      </p:sp>
      <p:sp>
        <p:nvSpPr>
          <p:cNvPr id="2809" name="Google Shape;2809;p139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810" name="Google Shape;2810;p13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261" y="220478"/>
            <a:ext cx="2433851" cy="1888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2564" y="199179"/>
            <a:ext cx="1949106" cy="18624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7" name="Google Shape;417;p14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418" name="Google Shape;418;p14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9" name="Google Shape;419;p14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20" name="Google Shape;420;p14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10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21" name="Google Shape;421;p14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422" name="Google Shape;422;p1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4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5" name="Google Shape;2815;p140"/>
          <p:cNvSpPr txBox="1"/>
          <p:nvPr/>
        </p:nvSpPr>
        <p:spPr>
          <a:xfrm>
            <a:off x="347294" y="1226283"/>
            <a:ext cx="22987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Georgia"/>
                <a:ea typeface="Georgia"/>
                <a:cs typeface="Georgia"/>
                <a:sym typeface="Georgia"/>
              </a:rPr>
              <a:t>Module 5.8 : Line Search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816" name="Google Shape;2816;p140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817" name="Google Shape;2817;p140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18" name="Google Shape;2818;p140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819" name="Google Shape;2819;p140"/>
          <p:cNvSpPr txBox="1"/>
          <p:nvPr>
            <p:ph idx="12" type="sldNum"/>
          </p:nvPr>
        </p:nvSpPr>
        <p:spPr>
          <a:xfrm>
            <a:off x="5423001" y="3007598"/>
            <a:ext cx="3143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71 / 89</a:t>
            </a:r>
            <a:endParaRPr/>
          </a:p>
        </p:txBody>
      </p:sp>
      <p:sp>
        <p:nvSpPr>
          <p:cNvPr id="2820" name="Google Shape;2820;p140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821" name="Google Shape;2821;p14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6" name="Google Shape;2826;p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594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2827" name="Google Shape;2827;p141"/>
          <p:cNvSpPr txBox="1"/>
          <p:nvPr/>
        </p:nvSpPr>
        <p:spPr>
          <a:xfrm>
            <a:off x="504393" y="100849"/>
            <a:ext cx="2269490" cy="24466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715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In practice, often a line search is done to find a relatively better value of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η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Update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using different values of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η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334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Now retain that updated value of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which gives the lowest loss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5715" rtl="0" algn="just">
              <a:lnSpc>
                <a:spcPct val="102600"/>
              </a:lnSpc>
              <a:spcBef>
                <a:spcPts val="295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Esentially at each step we are trying to use the best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η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value from the avail- able choices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5715" rtl="0" algn="just">
              <a:lnSpc>
                <a:spcPct val="102699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What’s the flipside?  We are doing many more computations in each step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508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We will come back to this when we talk about second order optimization methods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828" name="Google Shape;2828;p1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594" y="568439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9" name="Google Shape;2829;p1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4594" y="778471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0" name="Google Shape;2830;p1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4594" y="1160576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1" name="Google Shape;2831;p1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4594" y="1714754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2" name="Google Shape;2832;p1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4594" y="2096858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3" name="Google Shape;2833;p1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999994" y="168541"/>
            <a:ext cx="2727960" cy="1600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34" name="Google Shape;2834;p141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835" name="Google Shape;2835;p141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36" name="Google Shape;2836;p141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837" name="Google Shape;2837;p141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73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38" name="Google Shape;2838;p141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839" name="Google Shape;2839;p14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3" name="Shape 2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4" name="Google Shape;2844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594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2845" name="Google Shape;2845;p142"/>
          <p:cNvSpPr txBox="1"/>
          <p:nvPr/>
        </p:nvSpPr>
        <p:spPr>
          <a:xfrm>
            <a:off x="504393" y="100849"/>
            <a:ext cx="188912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Let us see line search in action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846" name="Google Shape;2846;p1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78369" y="199816"/>
            <a:ext cx="2257316" cy="1650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47" name="Google Shape;2847;p142"/>
          <p:cNvSpPr txBox="1"/>
          <p:nvPr/>
        </p:nvSpPr>
        <p:spPr>
          <a:xfrm>
            <a:off x="4539818" y="1391505"/>
            <a:ext cx="116839" cy="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48" name="Google Shape;2848;p142"/>
          <p:cNvSpPr txBox="1"/>
          <p:nvPr/>
        </p:nvSpPr>
        <p:spPr>
          <a:xfrm>
            <a:off x="3386315" y="646815"/>
            <a:ext cx="95885" cy="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849" name="Google Shape;2849;p142"/>
          <p:cNvGrpSpPr/>
          <p:nvPr/>
        </p:nvGrpSpPr>
        <p:grpSpPr>
          <a:xfrm>
            <a:off x="3411345" y="520009"/>
            <a:ext cx="1417019" cy="1006398"/>
            <a:chOff x="3411345" y="520009"/>
            <a:chExt cx="1417019" cy="1006398"/>
          </a:xfrm>
        </p:grpSpPr>
        <p:sp>
          <p:nvSpPr>
            <p:cNvPr id="2850" name="Google Shape;2850;p142"/>
            <p:cNvSpPr/>
            <p:nvPr/>
          </p:nvSpPr>
          <p:spPr>
            <a:xfrm>
              <a:off x="4692612" y="1503498"/>
              <a:ext cx="131445" cy="0"/>
            </a:xfrm>
            <a:custGeom>
              <a:rect b="b" l="l" r="r" t="t"/>
              <a:pathLst>
                <a:path extrusionOk="0" h="120000" w="131445">
                  <a:moveTo>
                    <a:pt x="0" y="0"/>
                  </a:moveTo>
                  <a:lnTo>
                    <a:pt x="13127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51" name="Google Shape;2851;p142"/>
            <p:cNvSpPr/>
            <p:nvPr/>
          </p:nvSpPr>
          <p:spPr>
            <a:xfrm>
              <a:off x="4806774" y="1480687"/>
              <a:ext cx="21590" cy="45720"/>
            </a:xfrm>
            <a:custGeom>
              <a:rect b="b" l="l" r="r" t="t"/>
              <a:pathLst>
                <a:path extrusionOk="0" h="45719" w="21589">
                  <a:moveTo>
                    <a:pt x="0" y="0"/>
                  </a:moveTo>
                  <a:lnTo>
                    <a:pt x="3341" y="6972"/>
                  </a:lnTo>
                  <a:lnTo>
                    <a:pt x="9623" y="14078"/>
                  </a:lnTo>
                  <a:lnTo>
                    <a:pt x="16439" y="19848"/>
                  </a:lnTo>
                  <a:lnTo>
                    <a:pt x="21385" y="22810"/>
                  </a:lnTo>
                  <a:lnTo>
                    <a:pt x="16439" y="25773"/>
                  </a:lnTo>
                  <a:lnTo>
                    <a:pt x="9623" y="31543"/>
                  </a:lnTo>
                  <a:lnTo>
                    <a:pt x="3341" y="38649"/>
                  </a:lnTo>
                  <a:lnTo>
                    <a:pt x="0" y="4562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52" name="Google Shape;2852;p142"/>
            <p:cNvSpPr/>
            <p:nvPr/>
          </p:nvSpPr>
          <p:spPr>
            <a:xfrm>
              <a:off x="3434156" y="524286"/>
              <a:ext cx="0" cy="125730"/>
            </a:xfrm>
            <a:custGeom>
              <a:rect b="b" l="l" r="r" t="t"/>
              <a:pathLst>
                <a:path extrusionOk="0" h="125729" w="120000">
                  <a:moveTo>
                    <a:pt x="0" y="12516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53" name="Google Shape;2853;p142"/>
            <p:cNvSpPr/>
            <p:nvPr/>
          </p:nvSpPr>
          <p:spPr>
            <a:xfrm>
              <a:off x="3411345" y="520009"/>
              <a:ext cx="45720" cy="21590"/>
            </a:xfrm>
            <a:custGeom>
              <a:rect b="b" l="l" r="r" t="t"/>
              <a:pathLst>
                <a:path extrusionOk="0" h="21590" w="45720">
                  <a:moveTo>
                    <a:pt x="0" y="21385"/>
                  </a:moveTo>
                  <a:lnTo>
                    <a:pt x="6972" y="18043"/>
                  </a:lnTo>
                  <a:lnTo>
                    <a:pt x="14078" y="11761"/>
                  </a:lnTo>
                  <a:lnTo>
                    <a:pt x="19848" y="4945"/>
                  </a:lnTo>
                  <a:lnTo>
                    <a:pt x="22810" y="0"/>
                  </a:lnTo>
                  <a:lnTo>
                    <a:pt x="25773" y="4945"/>
                  </a:lnTo>
                  <a:lnTo>
                    <a:pt x="31543" y="11761"/>
                  </a:lnTo>
                  <a:lnTo>
                    <a:pt x="38649" y="18043"/>
                  </a:lnTo>
                  <a:lnTo>
                    <a:pt x="45621" y="2138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854" name="Google Shape;2854;p142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855" name="Google Shape;2855;p142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56" name="Google Shape;2856;p142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857" name="Google Shape;2857;p142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74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58" name="Google Shape;2858;p142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859" name="Google Shape;2859;p14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3" name="Shape 2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4" name="Google Shape;2864;p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594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2865" name="Google Shape;2865;p143"/>
          <p:cNvSpPr txBox="1"/>
          <p:nvPr/>
        </p:nvSpPr>
        <p:spPr>
          <a:xfrm>
            <a:off x="504393" y="100849"/>
            <a:ext cx="188912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Let us see line search in action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866" name="Google Shape;2866;p1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78369" y="199816"/>
            <a:ext cx="2257316" cy="1650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67" name="Google Shape;2867;p143"/>
          <p:cNvSpPr txBox="1"/>
          <p:nvPr/>
        </p:nvSpPr>
        <p:spPr>
          <a:xfrm>
            <a:off x="4539818" y="1391505"/>
            <a:ext cx="116839" cy="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68" name="Google Shape;2868;p143"/>
          <p:cNvSpPr txBox="1"/>
          <p:nvPr/>
        </p:nvSpPr>
        <p:spPr>
          <a:xfrm>
            <a:off x="3386315" y="646815"/>
            <a:ext cx="95885" cy="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869" name="Google Shape;2869;p143"/>
          <p:cNvGrpSpPr/>
          <p:nvPr/>
        </p:nvGrpSpPr>
        <p:grpSpPr>
          <a:xfrm>
            <a:off x="3411345" y="520009"/>
            <a:ext cx="1417019" cy="1006398"/>
            <a:chOff x="3411345" y="520009"/>
            <a:chExt cx="1417019" cy="1006398"/>
          </a:xfrm>
        </p:grpSpPr>
        <p:sp>
          <p:nvSpPr>
            <p:cNvPr id="2870" name="Google Shape;2870;p143"/>
            <p:cNvSpPr/>
            <p:nvPr/>
          </p:nvSpPr>
          <p:spPr>
            <a:xfrm>
              <a:off x="4692612" y="1503498"/>
              <a:ext cx="131445" cy="0"/>
            </a:xfrm>
            <a:custGeom>
              <a:rect b="b" l="l" r="r" t="t"/>
              <a:pathLst>
                <a:path extrusionOk="0" h="120000" w="131445">
                  <a:moveTo>
                    <a:pt x="0" y="0"/>
                  </a:moveTo>
                  <a:lnTo>
                    <a:pt x="13127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71" name="Google Shape;2871;p143"/>
            <p:cNvSpPr/>
            <p:nvPr/>
          </p:nvSpPr>
          <p:spPr>
            <a:xfrm>
              <a:off x="4806774" y="1480687"/>
              <a:ext cx="21590" cy="45720"/>
            </a:xfrm>
            <a:custGeom>
              <a:rect b="b" l="l" r="r" t="t"/>
              <a:pathLst>
                <a:path extrusionOk="0" h="45719" w="21589">
                  <a:moveTo>
                    <a:pt x="0" y="0"/>
                  </a:moveTo>
                  <a:lnTo>
                    <a:pt x="3341" y="6972"/>
                  </a:lnTo>
                  <a:lnTo>
                    <a:pt x="9623" y="14078"/>
                  </a:lnTo>
                  <a:lnTo>
                    <a:pt x="16439" y="19848"/>
                  </a:lnTo>
                  <a:lnTo>
                    <a:pt x="21385" y="22810"/>
                  </a:lnTo>
                  <a:lnTo>
                    <a:pt x="16439" y="25773"/>
                  </a:lnTo>
                  <a:lnTo>
                    <a:pt x="9623" y="31543"/>
                  </a:lnTo>
                  <a:lnTo>
                    <a:pt x="3341" y="38649"/>
                  </a:lnTo>
                  <a:lnTo>
                    <a:pt x="0" y="4562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72" name="Google Shape;2872;p143"/>
            <p:cNvSpPr/>
            <p:nvPr/>
          </p:nvSpPr>
          <p:spPr>
            <a:xfrm>
              <a:off x="3434156" y="524286"/>
              <a:ext cx="0" cy="125730"/>
            </a:xfrm>
            <a:custGeom>
              <a:rect b="b" l="l" r="r" t="t"/>
              <a:pathLst>
                <a:path extrusionOk="0" h="125729" w="120000">
                  <a:moveTo>
                    <a:pt x="0" y="12516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73" name="Google Shape;2873;p143"/>
            <p:cNvSpPr/>
            <p:nvPr/>
          </p:nvSpPr>
          <p:spPr>
            <a:xfrm>
              <a:off x="3411345" y="520009"/>
              <a:ext cx="45720" cy="21590"/>
            </a:xfrm>
            <a:custGeom>
              <a:rect b="b" l="l" r="r" t="t"/>
              <a:pathLst>
                <a:path extrusionOk="0" h="21590" w="45720">
                  <a:moveTo>
                    <a:pt x="0" y="21385"/>
                  </a:moveTo>
                  <a:lnTo>
                    <a:pt x="6972" y="18043"/>
                  </a:lnTo>
                  <a:lnTo>
                    <a:pt x="14078" y="11761"/>
                  </a:lnTo>
                  <a:lnTo>
                    <a:pt x="19848" y="4945"/>
                  </a:lnTo>
                  <a:lnTo>
                    <a:pt x="22810" y="0"/>
                  </a:lnTo>
                  <a:lnTo>
                    <a:pt x="25773" y="4945"/>
                  </a:lnTo>
                  <a:lnTo>
                    <a:pt x="31543" y="11761"/>
                  </a:lnTo>
                  <a:lnTo>
                    <a:pt x="38649" y="18043"/>
                  </a:lnTo>
                  <a:lnTo>
                    <a:pt x="45621" y="2138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874" name="Google Shape;2874;p143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875" name="Google Shape;2875;p143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76" name="Google Shape;2876;p143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877" name="Google Shape;2877;p143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74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78" name="Google Shape;2878;p143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879" name="Google Shape;2879;p14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4" name="Google Shape;2884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594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2885" name="Google Shape;2885;p144"/>
          <p:cNvSpPr txBox="1"/>
          <p:nvPr/>
        </p:nvSpPr>
        <p:spPr>
          <a:xfrm>
            <a:off x="504393" y="100849"/>
            <a:ext cx="188912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Let us see line search in action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886" name="Google Shape;2886;p1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78369" y="199816"/>
            <a:ext cx="2257316" cy="1650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87" name="Google Shape;2887;p144"/>
          <p:cNvSpPr txBox="1"/>
          <p:nvPr/>
        </p:nvSpPr>
        <p:spPr>
          <a:xfrm>
            <a:off x="4539818" y="1391505"/>
            <a:ext cx="116839" cy="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88" name="Google Shape;2888;p144"/>
          <p:cNvSpPr txBox="1"/>
          <p:nvPr/>
        </p:nvSpPr>
        <p:spPr>
          <a:xfrm>
            <a:off x="3386315" y="646815"/>
            <a:ext cx="95885" cy="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889" name="Google Shape;2889;p144"/>
          <p:cNvGrpSpPr/>
          <p:nvPr/>
        </p:nvGrpSpPr>
        <p:grpSpPr>
          <a:xfrm>
            <a:off x="3411345" y="520009"/>
            <a:ext cx="1417019" cy="1006398"/>
            <a:chOff x="3411345" y="520009"/>
            <a:chExt cx="1417019" cy="1006398"/>
          </a:xfrm>
        </p:grpSpPr>
        <p:sp>
          <p:nvSpPr>
            <p:cNvPr id="2890" name="Google Shape;2890;p144"/>
            <p:cNvSpPr/>
            <p:nvPr/>
          </p:nvSpPr>
          <p:spPr>
            <a:xfrm>
              <a:off x="4692612" y="1503498"/>
              <a:ext cx="131445" cy="0"/>
            </a:xfrm>
            <a:custGeom>
              <a:rect b="b" l="l" r="r" t="t"/>
              <a:pathLst>
                <a:path extrusionOk="0" h="120000" w="131445">
                  <a:moveTo>
                    <a:pt x="0" y="0"/>
                  </a:moveTo>
                  <a:lnTo>
                    <a:pt x="13127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91" name="Google Shape;2891;p144"/>
            <p:cNvSpPr/>
            <p:nvPr/>
          </p:nvSpPr>
          <p:spPr>
            <a:xfrm>
              <a:off x="4806774" y="1480687"/>
              <a:ext cx="21590" cy="45720"/>
            </a:xfrm>
            <a:custGeom>
              <a:rect b="b" l="l" r="r" t="t"/>
              <a:pathLst>
                <a:path extrusionOk="0" h="45719" w="21589">
                  <a:moveTo>
                    <a:pt x="0" y="0"/>
                  </a:moveTo>
                  <a:lnTo>
                    <a:pt x="3341" y="6972"/>
                  </a:lnTo>
                  <a:lnTo>
                    <a:pt x="9623" y="14078"/>
                  </a:lnTo>
                  <a:lnTo>
                    <a:pt x="16439" y="19848"/>
                  </a:lnTo>
                  <a:lnTo>
                    <a:pt x="21385" y="22810"/>
                  </a:lnTo>
                  <a:lnTo>
                    <a:pt x="16439" y="25773"/>
                  </a:lnTo>
                  <a:lnTo>
                    <a:pt x="9623" y="31543"/>
                  </a:lnTo>
                  <a:lnTo>
                    <a:pt x="3341" y="38649"/>
                  </a:lnTo>
                  <a:lnTo>
                    <a:pt x="0" y="4562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92" name="Google Shape;2892;p144"/>
            <p:cNvSpPr/>
            <p:nvPr/>
          </p:nvSpPr>
          <p:spPr>
            <a:xfrm>
              <a:off x="3434156" y="524286"/>
              <a:ext cx="0" cy="125730"/>
            </a:xfrm>
            <a:custGeom>
              <a:rect b="b" l="l" r="r" t="t"/>
              <a:pathLst>
                <a:path extrusionOk="0" h="125729" w="120000">
                  <a:moveTo>
                    <a:pt x="0" y="12516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93" name="Google Shape;2893;p144"/>
            <p:cNvSpPr/>
            <p:nvPr/>
          </p:nvSpPr>
          <p:spPr>
            <a:xfrm>
              <a:off x="3411345" y="520009"/>
              <a:ext cx="45720" cy="21590"/>
            </a:xfrm>
            <a:custGeom>
              <a:rect b="b" l="l" r="r" t="t"/>
              <a:pathLst>
                <a:path extrusionOk="0" h="21590" w="45720">
                  <a:moveTo>
                    <a:pt x="0" y="21385"/>
                  </a:moveTo>
                  <a:lnTo>
                    <a:pt x="6972" y="18043"/>
                  </a:lnTo>
                  <a:lnTo>
                    <a:pt x="14078" y="11761"/>
                  </a:lnTo>
                  <a:lnTo>
                    <a:pt x="19848" y="4945"/>
                  </a:lnTo>
                  <a:lnTo>
                    <a:pt x="22810" y="0"/>
                  </a:lnTo>
                  <a:lnTo>
                    <a:pt x="25773" y="4945"/>
                  </a:lnTo>
                  <a:lnTo>
                    <a:pt x="31543" y="11761"/>
                  </a:lnTo>
                  <a:lnTo>
                    <a:pt x="38649" y="18043"/>
                  </a:lnTo>
                  <a:lnTo>
                    <a:pt x="45621" y="2138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894" name="Google Shape;2894;p144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895" name="Google Shape;2895;p144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96" name="Google Shape;2896;p144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897" name="Google Shape;2897;p144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74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98" name="Google Shape;2898;p144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899" name="Google Shape;2899;p14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3" name="Shape 2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4" name="Google Shape;2904;p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594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2905" name="Google Shape;2905;p145"/>
          <p:cNvSpPr txBox="1"/>
          <p:nvPr/>
        </p:nvSpPr>
        <p:spPr>
          <a:xfrm>
            <a:off x="504393" y="100849"/>
            <a:ext cx="188912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Let us see line search in action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906" name="Google Shape;2906;p1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78369" y="199816"/>
            <a:ext cx="2257316" cy="1650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07" name="Google Shape;2907;p145"/>
          <p:cNvSpPr txBox="1"/>
          <p:nvPr/>
        </p:nvSpPr>
        <p:spPr>
          <a:xfrm>
            <a:off x="4539818" y="1391505"/>
            <a:ext cx="116839" cy="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08" name="Google Shape;2908;p145"/>
          <p:cNvSpPr txBox="1"/>
          <p:nvPr/>
        </p:nvSpPr>
        <p:spPr>
          <a:xfrm>
            <a:off x="3386315" y="646815"/>
            <a:ext cx="95885" cy="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909" name="Google Shape;2909;p145"/>
          <p:cNvGrpSpPr/>
          <p:nvPr/>
        </p:nvGrpSpPr>
        <p:grpSpPr>
          <a:xfrm>
            <a:off x="3411345" y="520009"/>
            <a:ext cx="1417019" cy="1006398"/>
            <a:chOff x="3411345" y="520009"/>
            <a:chExt cx="1417019" cy="1006398"/>
          </a:xfrm>
        </p:grpSpPr>
        <p:sp>
          <p:nvSpPr>
            <p:cNvPr id="2910" name="Google Shape;2910;p145"/>
            <p:cNvSpPr/>
            <p:nvPr/>
          </p:nvSpPr>
          <p:spPr>
            <a:xfrm>
              <a:off x="4692612" y="1503498"/>
              <a:ext cx="131445" cy="0"/>
            </a:xfrm>
            <a:custGeom>
              <a:rect b="b" l="l" r="r" t="t"/>
              <a:pathLst>
                <a:path extrusionOk="0" h="120000" w="131445">
                  <a:moveTo>
                    <a:pt x="0" y="0"/>
                  </a:moveTo>
                  <a:lnTo>
                    <a:pt x="13127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11" name="Google Shape;2911;p145"/>
            <p:cNvSpPr/>
            <p:nvPr/>
          </p:nvSpPr>
          <p:spPr>
            <a:xfrm>
              <a:off x="4806774" y="1480687"/>
              <a:ext cx="21590" cy="45720"/>
            </a:xfrm>
            <a:custGeom>
              <a:rect b="b" l="l" r="r" t="t"/>
              <a:pathLst>
                <a:path extrusionOk="0" h="45719" w="21589">
                  <a:moveTo>
                    <a:pt x="0" y="0"/>
                  </a:moveTo>
                  <a:lnTo>
                    <a:pt x="3341" y="6972"/>
                  </a:lnTo>
                  <a:lnTo>
                    <a:pt x="9623" y="14078"/>
                  </a:lnTo>
                  <a:lnTo>
                    <a:pt x="16439" y="19848"/>
                  </a:lnTo>
                  <a:lnTo>
                    <a:pt x="21385" y="22810"/>
                  </a:lnTo>
                  <a:lnTo>
                    <a:pt x="16439" y="25773"/>
                  </a:lnTo>
                  <a:lnTo>
                    <a:pt x="9623" y="31543"/>
                  </a:lnTo>
                  <a:lnTo>
                    <a:pt x="3341" y="38649"/>
                  </a:lnTo>
                  <a:lnTo>
                    <a:pt x="0" y="4562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12" name="Google Shape;2912;p145"/>
            <p:cNvSpPr/>
            <p:nvPr/>
          </p:nvSpPr>
          <p:spPr>
            <a:xfrm>
              <a:off x="3434156" y="524286"/>
              <a:ext cx="0" cy="125730"/>
            </a:xfrm>
            <a:custGeom>
              <a:rect b="b" l="l" r="r" t="t"/>
              <a:pathLst>
                <a:path extrusionOk="0" h="125729" w="120000">
                  <a:moveTo>
                    <a:pt x="0" y="12516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13" name="Google Shape;2913;p145"/>
            <p:cNvSpPr/>
            <p:nvPr/>
          </p:nvSpPr>
          <p:spPr>
            <a:xfrm>
              <a:off x="3411345" y="520009"/>
              <a:ext cx="45720" cy="21590"/>
            </a:xfrm>
            <a:custGeom>
              <a:rect b="b" l="l" r="r" t="t"/>
              <a:pathLst>
                <a:path extrusionOk="0" h="21590" w="45720">
                  <a:moveTo>
                    <a:pt x="0" y="21385"/>
                  </a:moveTo>
                  <a:lnTo>
                    <a:pt x="6972" y="18043"/>
                  </a:lnTo>
                  <a:lnTo>
                    <a:pt x="14078" y="11761"/>
                  </a:lnTo>
                  <a:lnTo>
                    <a:pt x="19848" y="4945"/>
                  </a:lnTo>
                  <a:lnTo>
                    <a:pt x="22810" y="0"/>
                  </a:lnTo>
                  <a:lnTo>
                    <a:pt x="25773" y="4945"/>
                  </a:lnTo>
                  <a:lnTo>
                    <a:pt x="31543" y="11761"/>
                  </a:lnTo>
                  <a:lnTo>
                    <a:pt x="38649" y="18043"/>
                  </a:lnTo>
                  <a:lnTo>
                    <a:pt x="45621" y="2138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914" name="Google Shape;2914;p145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915" name="Google Shape;2915;p145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16" name="Google Shape;2916;p145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917" name="Google Shape;2917;p145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74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18" name="Google Shape;2918;p145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919" name="Google Shape;2919;p145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4" name="Google Shape;2924;p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594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2925" name="Google Shape;2925;p146"/>
          <p:cNvSpPr txBox="1"/>
          <p:nvPr/>
        </p:nvSpPr>
        <p:spPr>
          <a:xfrm>
            <a:off x="504393" y="100849"/>
            <a:ext cx="188912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Let us see line search in action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926" name="Google Shape;2926;p1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594" y="396354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2927" name="Google Shape;2927;p146"/>
          <p:cNvSpPr txBox="1"/>
          <p:nvPr>
            <p:ph type="title"/>
          </p:nvPr>
        </p:nvSpPr>
        <p:spPr>
          <a:xfrm>
            <a:off x="504393" y="310882"/>
            <a:ext cx="2621280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Convergence is faster than vanilla gradient descent</a:t>
            </a:r>
            <a:endParaRPr/>
          </a:p>
        </p:txBody>
      </p:sp>
      <p:pic>
        <p:nvPicPr>
          <p:cNvPr id="2928" name="Google Shape;2928;p1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78357" y="199816"/>
            <a:ext cx="2257329" cy="1650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29" name="Google Shape;2929;p146"/>
          <p:cNvSpPr txBox="1"/>
          <p:nvPr/>
        </p:nvSpPr>
        <p:spPr>
          <a:xfrm>
            <a:off x="4539818" y="1391505"/>
            <a:ext cx="116839" cy="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30" name="Google Shape;2930;p146"/>
          <p:cNvSpPr txBox="1"/>
          <p:nvPr/>
        </p:nvSpPr>
        <p:spPr>
          <a:xfrm>
            <a:off x="3386315" y="646815"/>
            <a:ext cx="95885" cy="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931" name="Google Shape;2931;p146"/>
          <p:cNvGrpSpPr/>
          <p:nvPr/>
        </p:nvGrpSpPr>
        <p:grpSpPr>
          <a:xfrm>
            <a:off x="3411345" y="520009"/>
            <a:ext cx="1417019" cy="1006398"/>
            <a:chOff x="3411345" y="520009"/>
            <a:chExt cx="1417019" cy="1006398"/>
          </a:xfrm>
        </p:grpSpPr>
        <p:sp>
          <p:nvSpPr>
            <p:cNvPr id="2932" name="Google Shape;2932;p146"/>
            <p:cNvSpPr/>
            <p:nvPr/>
          </p:nvSpPr>
          <p:spPr>
            <a:xfrm>
              <a:off x="4692612" y="1503498"/>
              <a:ext cx="131445" cy="0"/>
            </a:xfrm>
            <a:custGeom>
              <a:rect b="b" l="l" r="r" t="t"/>
              <a:pathLst>
                <a:path extrusionOk="0" h="120000" w="131445">
                  <a:moveTo>
                    <a:pt x="0" y="0"/>
                  </a:moveTo>
                  <a:lnTo>
                    <a:pt x="13127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33" name="Google Shape;2933;p146"/>
            <p:cNvSpPr/>
            <p:nvPr/>
          </p:nvSpPr>
          <p:spPr>
            <a:xfrm>
              <a:off x="4806774" y="1480687"/>
              <a:ext cx="21590" cy="45720"/>
            </a:xfrm>
            <a:custGeom>
              <a:rect b="b" l="l" r="r" t="t"/>
              <a:pathLst>
                <a:path extrusionOk="0" h="45719" w="21589">
                  <a:moveTo>
                    <a:pt x="0" y="0"/>
                  </a:moveTo>
                  <a:lnTo>
                    <a:pt x="3341" y="6972"/>
                  </a:lnTo>
                  <a:lnTo>
                    <a:pt x="9623" y="14078"/>
                  </a:lnTo>
                  <a:lnTo>
                    <a:pt x="16439" y="19848"/>
                  </a:lnTo>
                  <a:lnTo>
                    <a:pt x="21385" y="22810"/>
                  </a:lnTo>
                  <a:lnTo>
                    <a:pt x="16439" y="25773"/>
                  </a:lnTo>
                  <a:lnTo>
                    <a:pt x="9623" y="31543"/>
                  </a:lnTo>
                  <a:lnTo>
                    <a:pt x="3341" y="38649"/>
                  </a:lnTo>
                  <a:lnTo>
                    <a:pt x="0" y="4562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34" name="Google Shape;2934;p146"/>
            <p:cNvSpPr/>
            <p:nvPr/>
          </p:nvSpPr>
          <p:spPr>
            <a:xfrm>
              <a:off x="3434156" y="524286"/>
              <a:ext cx="0" cy="125730"/>
            </a:xfrm>
            <a:custGeom>
              <a:rect b="b" l="l" r="r" t="t"/>
              <a:pathLst>
                <a:path extrusionOk="0" h="125729" w="120000">
                  <a:moveTo>
                    <a:pt x="0" y="12516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35" name="Google Shape;2935;p146"/>
            <p:cNvSpPr/>
            <p:nvPr/>
          </p:nvSpPr>
          <p:spPr>
            <a:xfrm>
              <a:off x="3411345" y="520009"/>
              <a:ext cx="45720" cy="21590"/>
            </a:xfrm>
            <a:custGeom>
              <a:rect b="b" l="l" r="r" t="t"/>
              <a:pathLst>
                <a:path extrusionOk="0" h="21590" w="45720">
                  <a:moveTo>
                    <a:pt x="0" y="21385"/>
                  </a:moveTo>
                  <a:lnTo>
                    <a:pt x="6972" y="18043"/>
                  </a:lnTo>
                  <a:lnTo>
                    <a:pt x="14078" y="11761"/>
                  </a:lnTo>
                  <a:lnTo>
                    <a:pt x="19848" y="4945"/>
                  </a:lnTo>
                  <a:lnTo>
                    <a:pt x="22810" y="0"/>
                  </a:lnTo>
                  <a:lnTo>
                    <a:pt x="25773" y="4945"/>
                  </a:lnTo>
                  <a:lnTo>
                    <a:pt x="31543" y="11761"/>
                  </a:lnTo>
                  <a:lnTo>
                    <a:pt x="38649" y="18043"/>
                  </a:lnTo>
                  <a:lnTo>
                    <a:pt x="45621" y="2138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936" name="Google Shape;2936;p146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937" name="Google Shape;2937;p146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38" name="Google Shape;2938;p146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939" name="Google Shape;2939;p146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74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40" name="Google Shape;2940;p146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941" name="Google Shape;2941;p14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5" name="Shape 2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6" name="Google Shape;2946;p147"/>
          <p:cNvSpPr txBox="1"/>
          <p:nvPr/>
        </p:nvSpPr>
        <p:spPr>
          <a:xfrm>
            <a:off x="347294" y="1157462"/>
            <a:ext cx="5027295" cy="4165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775">
            <a:spAutoFit/>
          </a:bodyPr>
          <a:lstStyle/>
          <a:p>
            <a:pPr indent="0" lvl="0" marL="12700" marR="5080" rtl="0" algn="l">
              <a:lnSpc>
                <a:spcPct val="9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Georgia"/>
                <a:ea typeface="Georgia"/>
                <a:cs typeface="Georgia"/>
                <a:sym typeface="Georgia"/>
              </a:rPr>
              <a:t>Module 5.9 : Gradient Descent with Adaptive Learning Rate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947" name="Google Shape;2947;p147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948" name="Google Shape;2948;p147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49" name="Google Shape;2949;p147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950" name="Google Shape;2950;p147"/>
          <p:cNvSpPr txBox="1"/>
          <p:nvPr>
            <p:ph idx="12" type="sldNum"/>
          </p:nvPr>
        </p:nvSpPr>
        <p:spPr>
          <a:xfrm>
            <a:off x="5423001" y="3007598"/>
            <a:ext cx="3143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75 / 89</a:t>
            </a:r>
            <a:endParaRPr/>
          </a:p>
        </p:txBody>
      </p:sp>
      <p:sp>
        <p:nvSpPr>
          <p:cNvPr id="2951" name="Google Shape;2951;p147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952" name="Google Shape;2952;p147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6" name="Shape 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7" name="Google Shape;2957;p148"/>
          <p:cNvGrpSpPr/>
          <p:nvPr/>
        </p:nvGrpSpPr>
        <p:grpSpPr>
          <a:xfrm>
            <a:off x="1144160" y="685665"/>
            <a:ext cx="360045" cy="360045"/>
            <a:chOff x="1144160" y="685665"/>
            <a:chExt cx="360045" cy="360045"/>
          </a:xfrm>
        </p:grpSpPr>
        <p:sp>
          <p:nvSpPr>
            <p:cNvPr id="2958" name="Google Shape;2958;p148"/>
            <p:cNvSpPr/>
            <p:nvPr/>
          </p:nvSpPr>
          <p:spPr>
            <a:xfrm>
              <a:off x="1144160" y="685665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180002" y="0"/>
                  </a:moveTo>
                  <a:lnTo>
                    <a:pt x="132150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50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59" name="Google Shape;2959;p148"/>
            <p:cNvSpPr/>
            <p:nvPr/>
          </p:nvSpPr>
          <p:spPr>
            <a:xfrm>
              <a:off x="1144160" y="685665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180001"/>
                  </a:move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50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50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960" name="Google Shape;2960;p148"/>
          <p:cNvSpPr txBox="1"/>
          <p:nvPr/>
        </p:nvSpPr>
        <p:spPr>
          <a:xfrm>
            <a:off x="1269390" y="744256"/>
            <a:ext cx="10477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σ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61" name="Google Shape;2961;p148"/>
          <p:cNvSpPr txBox="1"/>
          <p:nvPr/>
        </p:nvSpPr>
        <p:spPr>
          <a:xfrm>
            <a:off x="483717" y="1916"/>
            <a:ext cx="234950" cy="551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i="1" lang="en-US" sz="165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lang="en-US" sz="800">
                <a:latin typeface="Georgia"/>
                <a:ea typeface="Georgia"/>
                <a:cs typeface="Georgia"/>
                <a:sym typeface="Georgia"/>
              </a:rPr>
              <a:t>1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Georgia"/>
              <a:ea typeface="Georgia"/>
              <a:cs typeface="Georgia"/>
              <a:sym typeface="Georgia"/>
            </a:endParaRPr>
          </a:p>
          <a:p>
            <a:pPr indent="0" lvl="0" marL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i="1" lang="en-US" sz="165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lang="en-US" sz="800">
                <a:latin typeface="Georgia"/>
                <a:ea typeface="Georgia"/>
                <a:cs typeface="Georgia"/>
                <a:sym typeface="Georgia"/>
              </a:rPr>
              <a:t>2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62" name="Google Shape;2962;p148"/>
          <p:cNvSpPr txBox="1"/>
          <p:nvPr/>
        </p:nvSpPr>
        <p:spPr>
          <a:xfrm>
            <a:off x="496417" y="721917"/>
            <a:ext cx="20955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i="1" lang="en-US" sz="165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lang="en-US" sz="800">
                <a:latin typeface="Georgia"/>
                <a:ea typeface="Georgia"/>
                <a:cs typeface="Georgia"/>
                <a:sym typeface="Georgia"/>
              </a:rPr>
              <a:t>3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63" name="Google Shape;2963;p148"/>
          <p:cNvSpPr txBox="1"/>
          <p:nvPr/>
        </p:nvSpPr>
        <p:spPr>
          <a:xfrm>
            <a:off x="483717" y="1081911"/>
            <a:ext cx="234950" cy="589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i="1" lang="en-US" sz="165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lang="en-US" sz="800">
                <a:latin typeface="Georgia"/>
                <a:ea typeface="Georgia"/>
                <a:cs typeface="Georgia"/>
                <a:sym typeface="Georgia"/>
              </a:rPr>
              <a:t>4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894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Georgia"/>
              <a:ea typeface="Georgia"/>
              <a:cs typeface="Georgia"/>
              <a:sym typeface="Georgia"/>
            </a:endParaRPr>
          </a:p>
          <a:p>
            <a:pPr indent="0" lvl="0" marL="6350" rtl="0" algn="ctr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1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64" name="Google Shape;2964;p148"/>
          <p:cNvSpPr txBox="1"/>
          <p:nvPr/>
        </p:nvSpPr>
        <p:spPr>
          <a:xfrm>
            <a:off x="1635010" y="730794"/>
            <a:ext cx="9334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y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65" name="Google Shape;2965;p148"/>
          <p:cNvSpPr txBox="1"/>
          <p:nvPr/>
        </p:nvSpPr>
        <p:spPr>
          <a:xfrm>
            <a:off x="248081" y="1818816"/>
            <a:ext cx="141732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y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) = </a:t>
            </a:r>
            <a:r>
              <a:rPr baseline="30000" lang="en-US" sz="1200" u="sng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baseline="30000" lang="en-US" sz="1200" u="sng">
                <a:latin typeface="Georgia"/>
                <a:ea typeface="Georgia"/>
                <a:cs typeface="Georgia"/>
                <a:sym typeface="Georgia"/>
              </a:rPr>
              <a:t>1	</a:t>
            </a:r>
            <a:endParaRPr baseline="30000" sz="1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66" name="Google Shape;2966;p148"/>
          <p:cNvSpPr txBox="1"/>
          <p:nvPr/>
        </p:nvSpPr>
        <p:spPr>
          <a:xfrm>
            <a:off x="975296" y="1886748"/>
            <a:ext cx="683895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1200">
                <a:latin typeface="Georgia"/>
                <a:ea typeface="Georgia"/>
                <a:cs typeface="Georgia"/>
                <a:sym typeface="Georgia"/>
              </a:rPr>
              <a:t>1+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e</a:t>
            </a:r>
            <a:r>
              <a:rPr i="1" lang="en-US" sz="600">
                <a:latin typeface="Trebuchet MS"/>
                <a:ea typeface="Trebuchet MS"/>
                <a:cs typeface="Trebuchet MS"/>
                <a:sym typeface="Trebuchet MS"/>
              </a:rPr>
              <a:t>−</a:t>
            </a:r>
            <a:r>
              <a:rPr lang="en-US" sz="6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b="1" lang="en-US" sz="60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i="1" lang="en-US" sz="600">
                <a:latin typeface="Trebuchet MS"/>
                <a:ea typeface="Trebuchet MS"/>
                <a:cs typeface="Trebuchet MS"/>
                <a:sym typeface="Trebuchet MS"/>
              </a:rPr>
              <a:t>·</a:t>
            </a:r>
            <a:r>
              <a:rPr b="1" lang="en-US" sz="60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600">
                <a:latin typeface="Georgia"/>
                <a:ea typeface="Georgia"/>
                <a:cs typeface="Georgia"/>
                <a:sym typeface="Georgia"/>
              </a:rPr>
              <a:t>+</a:t>
            </a:r>
            <a:r>
              <a:rPr i="1" lang="en-US" sz="600">
                <a:latin typeface="Georgia"/>
                <a:ea typeface="Georgia"/>
                <a:cs typeface="Georgia"/>
                <a:sym typeface="Georgia"/>
              </a:rPr>
              <a:t>b</a:t>
            </a:r>
            <a:r>
              <a:rPr lang="en-US" sz="600">
                <a:latin typeface="Georgia"/>
                <a:ea typeface="Georgia"/>
                <a:cs typeface="Georgia"/>
                <a:sym typeface="Georgia"/>
              </a:rPr>
              <a:t>)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67" name="Google Shape;2967;p148"/>
          <p:cNvSpPr txBox="1"/>
          <p:nvPr/>
        </p:nvSpPr>
        <p:spPr>
          <a:xfrm>
            <a:off x="312788" y="2181922"/>
            <a:ext cx="1303020" cy="565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494030" rtl="0" algn="l">
              <a:lnSpc>
                <a:spcPct val="6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Georgia"/>
                <a:ea typeface="Georgia"/>
                <a:cs typeface="Georgia"/>
                <a:sym typeface="Georgia"/>
              </a:rPr>
              <a:t>1	2	3	4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  <a:p>
            <a:pPr indent="0" lvl="0" marL="76200" rtl="0" algn="l">
              <a:lnSpc>
                <a:spcPct val="809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Georgia"/>
                <a:ea typeface="Georgia"/>
                <a:cs typeface="Georgia"/>
                <a:sym typeface="Georgia"/>
              </a:rPr>
              <a:t>x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{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x , x , x , x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}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86409" rtl="0" algn="l">
              <a:lnSpc>
                <a:spcPct val="66250"/>
              </a:lnSpc>
              <a:spcBef>
                <a:spcPts val="1420"/>
              </a:spcBef>
              <a:spcAft>
                <a:spcPts val="0"/>
              </a:spcAft>
              <a:buNone/>
            </a:pPr>
            <a:r>
              <a:rPr lang="en-US" sz="800">
                <a:latin typeface="Georgia"/>
                <a:ea typeface="Georgia"/>
                <a:cs typeface="Georgia"/>
                <a:sym typeface="Georgia"/>
              </a:rPr>
              <a:t>1	2	3	4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rtl="0" algn="l">
              <a:lnSpc>
                <a:spcPct val="809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Georgia"/>
                <a:ea typeface="Georgia"/>
                <a:cs typeface="Georgia"/>
                <a:sym typeface="Georgia"/>
              </a:rPr>
              <a:t>w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{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 , w , w , w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}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68" name="Google Shape;2968;p148"/>
          <p:cNvGrpSpPr/>
          <p:nvPr/>
        </p:nvGrpSpPr>
        <p:grpSpPr>
          <a:xfrm>
            <a:off x="687499" y="252120"/>
            <a:ext cx="909558" cy="1250826"/>
            <a:chOff x="687499" y="252120"/>
            <a:chExt cx="909558" cy="1250826"/>
          </a:xfrm>
        </p:grpSpPr>
        <p:sp>
          <p:nvSpPr>
            <p:cNvPr id="2969" name="Google Shape;2969;p148"/>
            <p:cNvSpPr/>
            <p:nvPr/>
          </p:nvSpPr>
          <p:spPr>
            <a:xfrm>
              <a:off x="710579" y="252120"/>
              <a:ext cx="478790" cy="478790"/>
            </a:xfrm>
            <a:custGeom>
              <a:rect b="b" l="l" r="r" t="t"/>
              <a:pathLst>
                <a:path extrusionOk="0" h="478790" w="478790">
                  <a:moveTo>
                    <a:pt x="0" y="0"/>
                  </a:moveTo>
                  <a:lnTo>
                    <a:pt x="478605" y="47857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70" name="Google Shape;2970;p148"/>
            <p:cNvSpPr/>
            <p:nvPr/>
          </p:nvSpPr>
          <p:spPr>
            <a:xfrm>
              <a:off x="1164135" y="705641"/>
              <a:ext cx="29209" cy="29209"/>
            </a:xfrm>
            <a:custGeom>
              <a:rect b="b" l="l" r="r" t="t"/>
              <a:pathLst>
                <a:path extrusionOk="0" h="29209" w="29209">
                  <a:moveTo>
                    <a:pt x="28628" y="0"/>
                  </a:moveTo>
                  <a:lnTo>
                    <a:pt x="26350" y="6472"/>
                  </a:lnTo>
                  <a:lnTo>
                    <a:pt x="25832" y="14873"/>
                  </a:lnTo>
                  <a:lnTo>
                    <a:pt x="26489" y="22771"/>
                  </a:lnTo>
                  <a:lnTo>
                    <a:pt x="27733" y="27733"/>
                  </a:lnTo>
                  <a:lnTo>
                    <a:pt x="22771" y="26489"/>
                  </a:lnTo>
                  <a:lnTo>
                    <a:pt x="14873" y="25833"/>
                  </a:lnTo>
                  <a:lnTo>
                    <a:pt x="6472" y="26350"/>
                  </a:lnTo>
                  <a:lnTo>
                    <a:pt x="0" y="28628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71" name="Google Shape;2971;p148"/>
            <p:cNvSpPr/>
            <p:nvPr/>
          </p:nvSpPr>
          <p:spPr>
            <a:xfrm>
              <a:off x="722504" y="564819"/>
              <a:ext cx="431165" cy="215900"/>
            </a:xfrm>
            <a:custGeom>
              <a:rect b="b" l="l" r="r" t="t"/>
              <a:pathLst>
                <a:path extrusionOk="0" h="215900" w="431165">
                  <a:moveTo>
                    <a:pt x="0" y="0"/>
                  </a:moveTo>
                  <a:lnTo>
                    <a:pt x="430907" y="21547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72" name="Google Shape;2972;p148"/>
            <p:cNvSpPr/>
            <p:nvPr/>
          </p:nvSpPr>
          <p:spPr>
            <a:xfrm>
              <a:off x="1130687" y="755296"/>
              <a:ext cx="26670" cy="36830"/>
            </a:xfrm>
            <a:custGeom>
              <a:rect b="b" l="l" r="r" t="t"/>
              <a:pathLst>
                <a:path extrusionOk="0" h="36829" w="26669">
                  <a:moveTo>
                    <a:pt x="18179" y="0"/>
                  </a:moveTo>
                  <a:lnTo>
                    <a:pt x="18064" y="6888"/>
                  </a:lnTo>
                  <a:lnTo>
                    <a:pt x="20238" y="15054"/>
                  </a:lnTo>
                  <a:lnTo>
                    <a:pt x="23372" y="22369"/>
                  </a:lnTo>
                  <a:lnTo>
                    <a:pt x="26132" y="26700"/>
                  </a:lnTo>
                  <a:lnTo>
                    <a:pt x="21010" y="27091"/>
                  </a:lnTo>
                  <a:lnTo>
                    <a:pt x="13279" y="28973"/>
                  </a:lnTo>
                  <a:lnTo>
                    <a:pt x="5441" y="32132"/>
                  </a:lnTo>
                  <a:lnTo>
                    <a:pt x="0" y="36358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73" name="Google Shape;2973;p148"/>
            <p:cNvSpPr/>
            <p:nvPr/>
          </p:nvSpPr>
          <p:spPr>
            <a:xfrm>
              <a:off x="722504" y="865667"/>
              <a:ext cx="410845" cy="0"/>
            </a:xfrm>
            <a:custGeom>
              <a:rect b="b" l="l" r="r" t="t"/>
              <a:pathLst>
                <a:path extrusionOk="0" h="120000" w="410844">
                  <a:moveTo>
                    <a:pt x="0" y="0"/>
                  </a:moveTo>
                  <a:lnTo>
                    <a:pt x="410775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74" name="Google Shape;2974;p148"/>
            <p:cNvSpPr/>
            <p:nvPr/>
          </p:nvSpPr>
          <p:spPr>
            <a:xfrm>
              <a:off x="1118096" y="845423"/>
              <a:ext cx="19050" cy="40640"/>
            </a:xfrm>
            <a:custGeom>
              <a:rect b="b" l="l" r="r" t="t"/>
              <a:pathLst>
                <a:path extrusionOk="0" h="40640" w="19050">
                  <a:moveTo>
                    <a:pt x="0" y="0"/>
                  </a:moveTo>
                  <a:lnTo>
                    <a:pt x="2965" y="6187"/>
                  </a:lnTo>
                  <a:lnTo>
                    <a:pt x="8540" y="12494"/>
                  </a:lnTo>
                  <a:lnTo>
                    <a:pt x="14589" y="17614"/>
                  </a:lnTo>
                  <a:lnTo>
                    <a:pt x="18978" y="20243"/>
                  </a:lnTo>
                  <a:lnTo>
                    <a:pt x="14589" y="22873"/>
                  </a:lnTo>
                  <a:lnTo>
                    <a:pt x="8540" y="27993"/>
                  </a:lnTo>
                  <a:lnTo>
                    <a:pt x="2965" y="34300"/>
                  </a:lnTo>
                  <a:lnTo>
                    <a:pt x="0" y="4048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75" name="Google Shape;2975;p148"/>
            <p:cNvSpPr/>
            <p:nvPr/>
          </p:nvSpPr>
          <p:spPr>
            <a:xfrm>
              <a:off x="722504" y="951041"/>
              <a:ext cx="431165" cy="215900"/>
            </a:xfrm>
            <a:custGeom>
              <a:rect b="b" l="l" r="r" t="t"/>
              <a:pathLst>
                <a:path extrusionOk="0" h="215900" w="431165">
                  <a:moveTo>
                    <a:pt x="0" y="215473"/>
                  </a:moveTo>
                  <a:lnTo>
                    <a:pt x="430907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76" name="Google Shape;2976;p148"/>
            <p:cNvSpPr/>
            <p:nvPr/>
          </p:nvSpPr>
          <p:spPr>
            <a:xfrm>
              <a:off x="1130687" y="939679"/>
              <a:ext cx="26670" cy="36830"/>
            </a:xfrm>
            <a:custGeom>
              <a:rect b="b" l="l" r="r" t="t"/>
              <a:pathLst>
                <a:path extrusionOk="0" h="36830" w="26669">
                  <a:moveTo>
                    <a:pt x="0" y="0"/>
                  </a:moveTo>
                  <a:lnTo>
                    <a:pt x="5441" y="4225"/>
                  </a:lnTo>
                  <a:lnTo>
                    <a:pt x="13279" y="7385"/>
                  </a:lnTo>
                  <a:lnTo>
                    <a:pt x="21010" y="9266"/>
                  </a:lnTo>
                  <a:lnTo>
                    <a:pt x="26132" y="9657"/>
                  </a:lnTo>
                  <a:lnTo>
                    <a:pt x="23372" y="13989"/>
                  </a:lnTo>
                  <a:lnTo>
                    <a:pt x="20238" y="21303"/>
                  </a:lnTo>
                  <a:lnTo>
                    <a:pt x="18064" y="29469"/>
                  </a:lnTo>
                  <a:lnTo>
                    <a:pt x="18179" y="36358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77" name="Google Shape;2977;p148"/>
            <p:cNvSpPr/>
            <p:nvPr/>
          </p:nvSpPr>
          <p:spPr>
            <a:xfrm>
              <a:off x="687499" y="1000662"/>
              <a:ext cx="502284" cy="502284"/>
            </a:xfrm>
            <a:custGeom>
              <a:rect b="b" l="l" r="r" t="t"/>
              <a:pathLst>
                <a:path extrusionOk="0" h="502284" w="502284">
                  <a:moveTo>
                    <a:pt x="0" y="501696"/>
                  </a:moveTo>
                  <a:lnTo>
                    <a:pt x="501665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78" name="Google Shape;2978;p148"/>
            <p:cNvSpPr/>
            <p:nvPr/>
          </p:nvSpPr>
          <p:spPr>
            <a:xfrm>
              <a:off x="1163988" y="997066"/>
              <a:ext cx="29209" cy="29209"/>
            </a:xfrm>
            <a:custGeom>
              <a:rect b="b" l="l" r="r" t="t"/>
              <a:pathLst>
                <a:path extrusionOk="0" h="29209" w="29209">
                  <a:moveTo>
                    <a:pt x="0" y="0"/>
                  </a:moveTo>
                  <a:lnTo>
                    <a:pt x="6504" y="2289"/>
                  </a:lnTo>
                  <a:lnTo>
                    <a:pt x="14948" y="2809"/>
                  </a:lnTo>
                  <a:lnTo>
                    <a:pt x="22885" y="2149"/>
                  </a:lnTo>
                  <a:lnTo>
                    <a:pt x="27872" y="898"/>
                  </a:lnTo>
                  <a:lnTo>
                    <a:pt x="26622" y="5885"/>
                  </a:lnTo>
                  <a:lnTo>
                    <a:pt x="25962" y="13823"/>
                  </a:lnTo>
                  <a:lnTo>
                    <a:pt x="26482" y="22266"/>
                  </a:lnTo>
                  <a:lnTo>
                    <a:pt x="28772" y="2877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79" name="Google Shape;2979;p148"/>
            <p:cNvSpPr/>
            <p:nvPr/>
          </p:nvSpPr>
          <p:spPr>
            <a:xfrm>
              <a:off x="1509226" y="865667"/>
              <a:ext cx="84455" cy="0"/>
            </a:xfrm>
            <a:custGeom>
              <a:rect b="b" l="l" r="r" t="t"/>
              <a:pathLst>
                <a:path extrusionOk="0" h="120000" w="84455">
                  <a:moveTo>
                    <a:pt x="0" y="0"/>
                  </a:moveTo>
                  <a:lnTo>
                    <a:pt x="83964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80" name="Google Shape;2980;p148"/>
            <p:cNvSpPr/>
            <p:nvPr/>
          </p:nvSpPr>
          <p:spPr>
            <a:xfrm>
              <a:off x="1578007" y="845423"/>
              <a:ext cx="19050" cy="40640"/>
            </a:xfrm>
            <a:custGeom>
              <a:rect b="b" l="l" r="r" t="t"/>
              <a:pathLst>
                <a:path extrusionOk="0" h="40640" w="19050">
                  <a:moveTo>
                    <a:pt x="0" y="0"/>
                  </a:moveTo>
                  <a:lnTo>
                    <a:pt x="2965" y="6187"/>
                  </a:lnTo>
                  <a:lnTo>
                    <a:pt x="8540" y="12494"/>
                  </a:lnTo>
                  <a:lnTo>
                    <a:pt x="14589" y="17614"/>
                  </a:lnTo>
                  <a:lnTo>
                    <a:pt x="18978" y="20243"/>
                  </a:lnTo>
                  <a:lnTo>
                    <a:pt x="14589" y="22873"/>
                  </a:lnTo>
                  <a:lnTo>
                    <a:pt x="8540" y="27993"/>
                  </a:lnTo>
                  <a:lnTo>
                    <a:pt x="2965" y="34300"/>
                  </a:lnTo>
                  <a:lnTo>
                    <a:pt x="0" y="4048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981" name="Google Shape;2981;p148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982" name="Google Shape;2982;p148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83" name="Google Shape;2983;p148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984" name="Google Shape;2984;p148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76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85" name="Google Shape;2985;p148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986" name="Google Shape;2986;p14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1" name="Google Shape;2991;p149"/>
          <p:cNvGrpSpPr/>
          <p:nvPr/>
        </p:nvGrpSpPr>
        <p:grpSpPr>
          <a:xfrm>
            <a:off x="1144160" y="685665"/>
            <a:ext cx="360045" cy="360045"/>
            <a:chOff x="1144160" y="685665"/>
            <a:chExt cx="360045" cy="360045"/>
          </a:xfrm>
        </p:grpSpPr>
        <p:sp>
          <p:nvSpPr>
            <p:cNvPr id="2992" name="Google Shape;2992;p149"/>
            <p:cNvSpPr/>
            <p:nvPr/>
          </p:nvSpPr>
          <p:spPr>
            <a:xfrm>
              <a:off x="1144160" y="685665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180002" y="0"/>
                  </a:moveTo>
                  <a:lnTo>
                    <a:pt x="132150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50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93" name="Google Shape;2993;p149"/>
            <p:cNvSpPr/>
            <p:nvPr/>
          </p:nvSpPr>
          <p:spPr>
            <a:xfrm>
              <a:off x="1144160" y="685665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180001"/>
                  </a:move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50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50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994" name="Google Shape;2994;p149"/>
          <p:cNvSpPr txBox="1"/>
          <p:nvPr/>
        </p:nvSpPr>
        <p:spPr>
          <a:xfrm>
            <a:off x="1269390" y="744256"/>
            <a:ext cx="10477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σ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95" name="Google Shape;2995;p149"/>
          <p:cNvSpPr txBox="1"/>
          <p:nvPr/>
        </p:nvSpPr>
        <p:spPr>
          <a:xfrm>
            <a:off x="496417" y="1916"/>
            <a:ext cx="20955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i="1" lang="en-US" sz="165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lang="en-US" sz="800">
                <a:latin typeface="Georgia"/>
                <a:ea typeface="Georgia"/>
                <a:cs typeface="Georgia"/>
                <a:sym typeface="Georgia"/>
              </a:rPr>
              <a:t>1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96" name="Google Shape;2996;p149"/>
          <p:cNvSpPr txBox="1"/>
          <p:nvPr/>
        </p:nvSpPr>
        <p:spPr>
          <a:xfrm>
            <a:off x="496417" y="361910"/>
            <a:ext cx="20955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i="1" lang="en-US" sz="165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lang="en-US" sz="800">
                <a:latin typeface="Georgia"/>
                <a:ea typeface="Georgia"/>
                <a:cs typeface="Georgia"/>
                <a:sym typeface="Georgia"/>
              </a:rPr>
              <a:t>2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97" name="Google Shape;2997;p149"/>
          <p:cNvSpPr txBox="1"/>
          <p:nvPr/>
        </p:nvSpPr>
        <p:spPr>
          <a:xfrm>
            <a:off x="496417" y="721917"/>
            <a:ext cx="20955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i="1" lang="en-US" sz="165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lang="en-US" sz="800">
                <a:latin typeface="Georgia"/>
                <a:ea typeface="Georgia"/>
                <a:cs typeface="Georgia"/>
                <a:sym typeface="Georgia"/>
              </a:rPr>
              <a:t>3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98" name="Google Shape;2998;p149"/>
          <p:cNvSpPr txBox="1"/>
          <p:nvPr/>
        </p:nvSpPr>
        <p:spPr>
          <a:xfrm>
            <a:off x="496417" y="1081911"/>
            <a:ext cx="20955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i="1" lang="en-US" sz="165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lang="en-US" sz="800">
                <a:latin typeface="Georgia"/>
                <a:ea typeface="Georgia"/>
                <a:cs typeface="Georgia"/>
                <a:sym typeface="Georgia"/>
              </a:rPr>
              <a:t>4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99" name="Google Shape;2999;p149"/>
          <p:cNvSpPr txBox="1"/>
          <p:nvPr/>
        </p:nvSpPr>
        <p:spPr>
          <a:xfrm>
            <a:off x="556831" y="1479078"/>
            <a:ext cx="9525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1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00" name="Google Shape;3000;p149"/>
          <p:cNvSpPr txBox="1"/>
          <p:nvPr/>
        </p:nvSpPr>
        <p:spPr>
          <a:xfrm>
            <a:off x="1635010" y="730794"/>
            <a:ext cx="9334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y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01" name="Google Shape;3001;p149"/>
          <p:cNvSpPr txBox="1"/>
          <p:nvPr/>
        </p:nvSpPr>
        <p:spPr>
          <a:xfrm>
            <a:off x="248081" y="1818816"/>
            <a:ext cx="141732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y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) = </a:t>
            </a:r>
            <a:r>
              <a:rPr baseline="30000" lang="en-US" sz="1200" u="sng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baseline="30000" lang="en-US" sz="1200" u="sng">
                <a:latin typeface="Georgia"/>
                <a:ea typeface="Georgia"/>
                <a:cs typeface="Georgia"/>
                <a:sym typeface="Georgia"/>
              </a:rPr>
              <a:t>1	</a:t>
            </a:r>
            <a:endParaRPr baseline="30000" sz="1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02" name="Google Shape;3002;p149"/>
          <p:cNvSpPr txBox="1"/>
          <p:nvPr/>
        </p:nvSpPr>
        <p:spPr>
          <a:xfrm>
            <a:off x="975296" y="1886748"/>
            <a:ext cx="683895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1200">
                <a:latin typeface="Georgia"/>
                <a:ea typeface="Georgia"/>
                <a:cs typeface="Georgia"/>
                <a:sym typeface="Georgia"/>
              </a:rPr>
              <a:t>1+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e</a:t>
            </a:r>
            <a:r>
              <a:rPr i="1" lang="en-US" sz="600">
                <a:latin typeface="Trebuchet MS"/>
                <a:ea typeface="Trebuchet MS"/>
                <a:cs typeface="Trebuchet MS"/>
                <a:sym typeface="Trebuchet MS"/>
              </a:rPr>
              <a:t>−</a:t>
            </a:r>
            <a:r>
              <a:rPr lang="en-US" sz="6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b="1" lang="en-US" sz="60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i="1" lang="en-US" sz="600">
                <a:latin typeface="Trebuchet MS"/>
                <a:ea typeface="Trebuchet MS"/>
                <a:cs typeface="Trebuchet MS"/>
                <a:sym typeface="Trebuchet MS"/>
              </a:rPr>
              <a:t>·</a:t>
            </a:r>
            <a:r>
              <a:rPr b="1" lang="en-US" sz="60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600">
                <a:latin typeface="Georgia"/>
                <a:ea typeface="Georgia"/>
                <a:cs typeface="Georgia"/>
                <a:sym typeface="Georgia"/>
              </a:rPr>
              <a:t>+</a:t>
            </a:r>
            <a:r>
              <a:rPr i="1" lang="en-US" sz="600">
                <a:latin typeface="Georgia"/>
                <a:ea typeface="Georgia"/>
                <a:cs typeface="Georgia"/>
                <a:sym typeface="Georgia"/>
              </a:rPr>
              <a:t>b</a:t>
            </a:r>
            <a:r>
              <a:rPr lang="en-US" sz="600">
                <a:latin typeface="Georgia"/>
                <a:ea typeface="Georgia"/>
                <a:cs typeface="Georgia"/>
                <a:sym typeface="Georgia"/>
              </a:rPr>
              <a:t>)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03" name="Google Shape;3003;p149"/>
          <p:cNvSpPr txBox="1"/>
          <p:nvPr/>
        </p:nvSpPr>
        <p:spPr>
          <a:xfrm>
            <a:off x="312788" y="2181922"/>
            <a:ext cx="1303020" cy="565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494030" rtl="0" algn="l">
              <a:lnSpc>
                <a:spcPct val="6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Georgia"/>
                <a:ea typeface="Georgia"/>
                <a:cs typeface="Georgia"/>
                <a:sym typeface="Georgia"/>
              </a:rPr>
              <a:t>1	2	3	4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  <a:p>
            <a:pPr indent="0" lvl="0" marL="76200" rtl="0" algn="l">
              <a:lnSpc>
                <a:spcPct val="809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Georgia"/>
                <a:ea typeface="Georgia"/>
                <a:cs typeface="Georgia"/>
                <a:sym typeface="Georgia"/>
              </a:rPr>
              <a:t>x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{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x , x , x , x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}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86409" rtl="0" algn="l">
              <a:lnSpc>
                <a:spcPct val="66250"/>
              </a:lnSpc>
              <a:spcBef>
                <a:spcPts val="1420"/>
              </a:spcBef>
              <a:spcAft>
                <a:spcPts val="0"/>
              </a:spcAft>
              <a:buNone/>
            </a:pPr>
            <a:r>
              <a:rPr lang="en-US" sz="800">
                <a:latin typeface="Georgia"/>
                <a:ea typeface="Georgia"/>
                <a:cs typeface="Georgia"/>
                <a:sym typeface="Georgia"/>
              </a:rPr>
              <a:t>1	2	3	4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rtl="0" algn="l">
              <a:lnSpc>
                <a:spcPct val="809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Georgia"/>
                <a:ea typeface="Georgia"/>
                <a:cs typeface="Georgia"/>
                <a:sym typeface="Georgia"/>
              </a:rPr>
              <a:t>w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{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 , w , w , w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}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04" name="Google Shape;3004;p149"/>
          <p:cNvGrpSpPr/>
          <p:nvPr/>
        </p:nvGrpSpPr>
        <p:grpSpPr>
          <a:xfrm>
            <a:off x="687499" y="252120"/>
            <a:ext cx="909558" cy="1250826"/>
            <a:chOff x="687499" y="252120"/>
            <a:chExt cx="909558" cy="1250826"/>
          </a:xfrm>
        </p:grpSpPr>
        <p:sp>
          <p:nvSpPr>
            <p:cNvPr id="3005" name="Google Shape;3005;p149"/>
            <p:cNvSpPr/>
            <p:nvPr/>
          </p:nvSpPr>
          <p:spPr>
            <a:xfrm>
              <a:off x="710579" y="252120"/>
              <a:ext cx="478790" cy="478790"/>
            </a:xfrm>
            <a:custGeom>
              <a:rect b="b" l="l" r="r" t="t"/>
              <a:pathLst>
                <a:path extrusionOk="0" h="478790" w="478790">
                  <a:moveTo>
                    <a:pt x="0" y="0"/>
                  </a:moveTo>
                  <a:lnTo>
                    <a:pt x="478605" y="47857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06" name="Google Shape;3006;p149"/>
            <p:cNvSpPr/>
            <p:nvPr/>
          </p:nvSpPr>
          <p:spPr>
            <a:xfrm>
              <a:off x="1164135" y="705641"/>
              <a:ext cx="29209" cy="29209"/>
            </a:xfrm>
            <a:custGeom>
              <a:rect b="b" l="l" r="r" t="t"/>
              <a:pathLst>
                <a:path extrusionOk="0" h="29209" w="29209">
                  <a:moveTo>
                    <a:pt x="28628" y="0"/>
                  </a:moveTo>
                  <a:lnTo>
                    <a:pt x="26350" y="6472"/>
                  </a:lnTo>
                  <a:lnTo>
                    <a:pt x="25832" y="14873"/>
                  </a:lnTo>
                  <a:lnTo>
                    <a:pt x="26489" y="22771"/>
                  </a:lnTo>
                  <a:lnTo>
                    <a:pt x="27733" y="27733"/>
                  </a:lnTo>
                  <a:lnTo>
                    <a:pt x="22771" y="26489"/>
                  </a:lnTo>
                  <a:lnTo>
                    <a:pt x="14873" y="25833"/>
                  </a:lnTo>
                  <a:lnTo>
                    <a:pt x="6472" y="26350"/>
                  </a:lnTo>
                  <a:lnTo>
                    <a:pt x="0" y="28628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07" name="Google Shape;3007;p149"/>
            <p:cNvSpPr/>
            <p:nvPr/>
          </p:nvSpPr>
          <p:spPr>
            <a:xfrm>
              <a:off x="722504" y="564819"/>
              <a:ext cx="431165" cy="215900"/>
            </a:xfrm>
            <a:custGeom>
              <a:rect b="b" l="l" r="r" t="t"/>
              <a:pathLst>
                <a:path extrusionOk="0" h="215900" w="431165">
                  <a:moveTo>
                    <a:pt x="0" y="0"/>
                  </a:moveTo>
                  <a:lnTo>
                    <a:pt x="430907" y="21547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08" name="Google Shape;3008;p149"/>
            <p:cNvSpPr/>
            <p:nvPr/>
          </p:nvSpPr>
          <p:spPr>
            <a:xfrm>
              <a:off x="1130687" y="755296"/>
              <a:ext cx="26670" cy="36830"/>
            </a:xfrm>
            <a:custGeom>
              <a:rect b="b" l="l" r="r" t="t"/>
              <a:pathLst>
                <a:path extrusionOk="0" h="36829" w="26669">
                  <a:moveTo>
                    <a:pt x="18179" y="0"/>
                  </a:moveTo>
                  <a:lnTo>
                    <a:pt x="18064" y="6888"/>
                  </a:lnTo>
                  <a:lnTo>
                    <a:pt x="20238" y="15054"/>
                  </a:lnTo>
                  <a:lnTo>
                    <a:pt x="23372" y="22369"/>
                  </a:lnTo>
                  <a:lnTo>
                    <a:pt x="26132" y="26700"/>
                  </a:lnTo>
                  <a:lnTo>
                    <a:pt x="21010" y="27091"/>
                  </a:lnTo>
                  <a:lnTo>
                    <a:pt x="13279" y="28973"/>
                  </a:lnTo>
                  <a:lnTo>
                    <a:pt x="5441" y="32132"/>
                  </a:lnTo>
                  <a:lnTo>
                    <a:pt x="0" y="36358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09" name="Google Shape;3009;p149"/>
            <p:cNvSpPr/>
            <p:nvPr/>
          </p:nvSpPr>
          <p:spPr>
            <a:xfrm>
              <a:off x="722504" y="865667"/>
              <a:ext cx="410845" cy="0"/>
            </a:xfrm>
            <a:custGeom>
              <a:rect b="b" l="l" r="r" t="t"/>
              <a:pathLst>
                <a:path extrusionOk="0" h="120000" w="410844">
                  <a:moveTo>
                    <a:pt x="0" y="0"/>
                  </a:moveTo>
                  <a:lnTo>
                    <a:pt x="410775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10" name="Google Shape;3010;p149"/>
            <p:cNvSpPr/>
            <p:nvPr/>
          </p:nvSpPr>
          <p:spPr>
            <a:xfrm>
              <a:off x="1118096" y="845423"/>
              <a:ext cx="19050" cy="40640"/>
            </a:xfrm>
            <a:custGeom>
              <a:rect b="b" l="l" r="r" t="t"/>
              <a:pathLst>
                <a:path extrusionOk="0" h="40640" w="19050">
                  <a:moveTo>
                    <a:pt x="0" y="0"/>
                  </a:moveTo>
                  <a:lnTo>
                    <a:pt x="2965" y="6187"/>
                  </a:lnTo>
                  <a:lnTo>
                    <a:pt x="8540" y="12494"/>
                  </a:lnTo>
                  <a:lnTo>
                    <a:pt x="14589" y="17614"/>
                  </a:lnTo>
                  <a:lnTo>
                    <a:pt x="18978" y="20243"/>
                  </a:lnTo>
                  <a:lnTo>
                    <a:pt x="14589" y="22873"/>
                  </a:lnTo>
                  <a:lnTo>
                    <a:pt x="8540" y="27993"/>
                  </a:lnTo>
                  <a:lnTo>
                    <a:pt x="2965" y="34300"/>
                  </a:lnTo>
                  <a:lnTo>
                    <a:pt x="0" y="4048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11" name="Google Shape;3011;p149"/>
            <p:cNvSpPr/>
            <p:nvPr/>
          </p:nvSpPr>
          <p:spPr>
            <a:xfrm>
              <a:off x="722504" y="951041"/>
              <a:ext cx="431165" cy="215900"/>
            </a:xfrm>
            <a:custGeom>
              <a:rect b="b" l="l" r="r" t="t"/>
              <a:pathLst>
                <a:path extrusionOk="0" h="215900" w="431165">
                  <a:moveTo>
                    <a:pt x="0" y="215473"/>
                  </a:moveTo>
                  <a:lnTo>
                    <a:pt x="430907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12" name="Google Shape;3012;p149"/>
            <p:cNvSpPr/>
            <p:nvPr/>
          </p:nvSpPr>
          <p:spPr>
            <a:xfrm>
              <a:off x="1130687" y="939679"/>
              <a:ext cx="26670" cy="36830"/>
            </a:xfrm>
            <a:custGeom>
              <a:rect b="b" l="l" r="r" t="t"/>
              <a:pathLst>
                <a:path extrusionOk="0" h="36830" w="26669">
                  <a:moveTo>
                    <a:pt x="0" y="0"/>
                  </a:moveTo>
                  <a:lnTo>
                    <a:pt x="5441" y="4225"/>
                  </a:lnTo>
                  <a:lnTo>
                    <a:pt x="13279" y="7385"/>
                  </a:lnTo>
                  <a:lnTo>
                    <a:pt x="21010" y="9266"/>
                  </a:lnTo>
                  <a:lnTo>
                    <a:pt x="26132" y="9657"/>
                  </a:lnTo>
                  <a:lnTo>
                    <a:pt x="23372" y="13989"/>
                  </a:lnTo>
                  <a:lnTo>
                    <a:pt x="20238" y="21303"/>
                  </a:lnTo>
                  <a:lnTo>
                    <a:pt x="18064" y="29469"/>
                  </a:lnTo>
                  <a:lnTo>
                    <a:pt x="18179" y="36358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13" name="Google Shape;3013;p149"/>
            <p:cNvSpPr/>
            <p:nvPr/>
          </p:nvSpPr>
          <p:spPr>
            <a:xfrm>
              <a:off x="687499" y="1000662"/>
              <a:ext cx="502284" cy="502284"/>
            </a:xfrm>
            <a:custGeom>
              <a:rect b="b" l="l" r="r" t="t"/>
              <a:pathLst>
                <a:path extrusionOk="0" h="502284" w="502284">
                  <a:moveTo>
                    <a:pt x="0" y="501696"/>
                  </a:moveTo>
                  <a:lnTo>
                    <a:pt x="501665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14" name="Google Shape;3014;p149"/>
            <p:cNvSpPr/>
            <p:nvPr/>
          </p:nvSpPr>
          <p:spPr>
            <a:xfrm>
              <a:off x="1163988" y="997066"/>
              <a:ext cx="29209" cy="29209"/>
            </a:xfrm>
            <a:custGeom>
              <a:rect b="b" l="l" r="r" t="t"/>
              <a:pathLst>
                <a:path extrusionOk="0" h="29209" w="29209">
                  <a:moveTo>
                    <a:pt x="0" y="0"/>
                  </a:moveTo>
                  <a:lnTo>
                    <a:pt x="6504" y="2289"/>
                  </a:lnTo>
                  <a:lnTo>
                    <a:pt x="14948" y="2809"/>
                  </a:lnTo>
                  <a:lnTo>
                    <a:pt x="22885" y="2149"/>
                  </a:lnTo>
                  <a:lnTo>
                    <a:pt x="27872" y="898"/>
                  </a:lnTo>
                  <a:lnTo>
                    <a:pt x="26622" y="5885"/>
                  </a:lnTo>
                  <a:lnTo>
                    <a:pt x="25962" y="13823"/>
                  </a:lnTo>
                  <a:lnTo>
                    <a:pt x="26482" y="22266"/>
                  </a:lnTo>
                  <a:lnTo>
                    <a:pt x="28772" y="2877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15" name="Google Shape;3015;p149"/>
            <p:cNvSpPr/>
            <p:nvPr/>
          </p:nvSpPr>
          <p:spPr>
            <a:xfrm>
              <a:off x="1509226" y="865667"/>
              <a:ext cx="84455" cy="0"/>
            </a:xfrm>
            <a:custGeom>
              <a:rect b="b" l="l" r="r" t="t"/>
              <a:pathLst>
                <a:path extrusionOk="0" h="120000" w="84455">
                  <a:moveTo>
                    <a:pt x="0" y="0"/>
                  </a:moveTo>
                  <a:lnTo>
                    <a:pt x="83964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16" name="Google Shape;3016;p149"/>
            <p:cNvSpPr/>
            <p:nvPr/>
          </p:nvSpPr>
          <p:spPr>
            <a:xfrm>
              <a:off x="1578007" y="845423"/>
              <a:ext cx="19050" cy="40640"/>
            </a:xfrm>
            <a:custGeom>
              <a:rect b="b" l="l" r="r" t="t"/>
              <a:pathLst>
                <a:path extrusionOk="0" h="40640" w="19050">
                  <a:moveTo>
                    <a:pt x="0" y="0"/>
                  </a:moveTo>
                  <a:lnTo>
                    <a:pt x="2965" y="6187"/>
                  </a:lnTo>
                  <a:lnTo>
                    <a:pt x="8540" y="12494"/>
                  </a:lnTo>
                  <a:lnTo>
                    <a:pt x="14589" y="17614"/>
                  </a:lnTo>
                  <a:lnTo>
                    <a:pt x="18978" y="20243"/>
                  </a:lnTo>
                  <a:lnTo>
                    <a:pt x="14589" y="22873"/>
                  </a:lnTo>
                  <a:lnTo>
                    <a:pt x="8540" y="27993"/>
                  </a:lnTo>
                  <a:lnTo>
                    <a:pt x="2965" y="34300"/>
                  </a:lnTo>
                  <a:lnTo>
                    <a:pt x="0" y="4048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3017" name="Google Shape;3017;p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4590" y="198983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3018" name="Google Shape;3018;p149"/>
          <p:cNvSpPr txBox="1"/>
          <p:nvPr>
            <p:ph type="title"/>
          </p:nvPr>
        </p:nvSpPr>
        <p:spPr>
          <a:xfrm>
            <a:off x="2004390" y="113498"/>
            <a:ext cx="3529329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Given this network, it should be easy to see that given a single point (</a:t>
            </a:r>
            <a:r>
              <a:rPr b="1" lang="en-US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i="1" lang="en-US">
                <a:latin typeface="Georgia"/>
                <a:ea typeface="Georgia"/>
                <a:cs typeface="Georgia"/>
                <a:sym typeface="Georgia"/>
              </a:rPr>
              <a:t>, y</a:t>
            </a:r>
            <a:r>
              <a:rPr lang="en-US"/>
              <a:t>)...</a:t>
            </a:r>
            <a:endParaRPr/>
          </a:p>
        </p:txBody>
      </p:sp>
      <p:pic>
        <p:nvPicPr>
          <p:cNvPr id="3019" name="Google Shape;3019;p1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4590" y="581088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3020" name="Google Shape;3020;p149"/>
          <p:cNvSpPr txBox="1"/>
          <p:nvPr/>
        </p:nvSpPr>
        <p:spPr>
          <a:xfrm>
            <a:off x="2004390" y="495603"/>
            <a:ext cx="248094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= (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b="1" lang="en-US" sz="11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)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−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y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)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∗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b="1" lang="en-US" sz="11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)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∗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(1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−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b="1" lang="en-US" sz="11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))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∗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x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21" name="Google Shape;3021;p149"/>
          <p:cNvSpPr txBox="1"/>
          <p:nvPr/>
        </p:nvSpPr>
        <p:spPr>
          <a:xfrm>
            <a:off x="2222766" y="482649"/>
            <a:ext cx="2315845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Georgia"/>
                <a:ea typeface="Georgia"/>
                <a:cs typeface="Georgia"/>
                <a:sym typeface="Georgia"/>
              </a:rPr>
              <a:t>1	1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022" name="Google Shape;3022;p1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84590" y="791120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3023" name="Google Shape;3023;p149"/>
          <p:cNvSpPr txBox="1"/>
          <p:nvPr/>
        </p:nvSpPr>
        <p:spPr>
          <a:xfrm>
            <a:off x="2004390" y="692682"/>
            <a:ext cx="3080385" cy="2051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230504" rtl="0" algn="l">
              <a:lnSpc>
                <a:spcPct val="6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Georgia"/>
                <a:ea typeface="Georgia"/>
                <a:cs typeface="Georgia"/>
                <a:sym typeface="Georgia"/>
              </a:rPr>
              <a:t>2	2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rtl="0" algn="l">
              <a:lnSpc>
                <a:spcPct val="809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= (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b="1" lang="en-US" sz="11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)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−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y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)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∗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b="1" lang="en-US" sz="11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)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∗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(1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−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b="1" lang="en-US" sz="11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))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∗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x 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... so on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024" name="Google Shape;3024;p1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84590" y="1001153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3025" name="Google Shape;3025;p149"/>
          <p:cNvSpPr txBox="1"/>
          <p:nvPr/>
        </p:nvSpPr>
        <p:spPr>
          <a:xfrm>
            <a:off x="2004390" y="915668"/>
            <a:ext cx="352869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If there are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n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points, we can just sum the gradients over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26" name="Google Shape;3026;p149"/>
          <p:cNvSpPr txBox="1"/>
          <p:nvPr/>
        </p:nvSpPr>
        <p:spPr>
          <a:xfrm>
            <a:off x="2004390" y="1087740"/>
            <a:ext cx="246951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all the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n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points to get the total gradient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3027" name="Google Shape;3027;p149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3028" name="Google Shape;3028;p149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29" name="Google Shape;3029;p149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030" name="Google Shape;3030;p149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76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31" name="Google Shape;3031;p149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032" name="Google Shape;3032;p14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261" y="220478"/>
            <a:ext cx="2433851" cy="1888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2564" y="199179"/>
            <a:ext cx="1949106" cy="18624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9" name="Google Shape;429;p15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430" name="Google Shape;430;p15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1" name="Google Shape;431;p15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32" name="Google Shape;432;p15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10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33" name="Google Shape;433;p15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434" name="Google Shape;434;p15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6" name="Shape 3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7" name="Google Shape;3037;p150"/>
          <p:cNvGrpSpPr/>
          <p:nvPr/>
        </p:nvGrpSpPr>
        <p:grpSpPr>
          <a:xfrm>
            <a:off x="1144160" y="685665"/>
            <a:ext cx="360045" cy="360045"/>
            <a:chOff x="1144160" y="685665"/>
            <a:chExt cx="360045" cy="360045"/>
          </a:xfrm>
        </p:grpSpPr>
        <p:sp>
          <p:nvSpPr>
            <p:cNvPr id="3038" name="Google Shape;3038;p150"/>
            <p:cNvSpPr/>
            <p:nvPr/>
          </p:nvSpPr>
          <p:spPr>
            <a:xfrm>
              <a:off x="1144160" y="685665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180002" y="0"/>
                  </a:moveTo>
                  <a:lnTo>
                    <a:pt x="132150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50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39" name="Google Shape;3039;p150"/>
            <p:cNvSpPr/>
            <p:nvPr/>
          </p:nvSpPr>
          <p:spPr>
            <a:xfrm>
              <a:off x="1144160" y="685665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180001"/>
                  </a:move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50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50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040" name="Google Shape;3040;p150"/>
          <p:cNvSpPr txBox="1"/>
          <p:nvPr/>
        </p:nvSpPr>
        <p:spPr>
          <a:xfrm>
            <a:off x="1269390" y="744256"/>
            <a:ext cx="10477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σ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41" name="Google Shape;3041;p150"/>
          <p:cNvSpPr txBox="1"/>
          <p:nvPr/>
        </p:nvSpPr>
        <p:spPr>
          <a:xfrm>
            <a:off x="496417" y="1916"/>
            <a:ext cx="20955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i="1" lang="en-US" sz="165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lang="en-US" sz="800">
                <a:latin typeface="Georgia"/>
                <a:ea typeface="Georgia"/>
                <a:cs typeface="Georgia"/>
                <a:sym typeface="Georgia"/>
              </a:rPr>
              <a:t>1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42" name="Google Shape;3042;p150"/>
          <p:cNvSpPr txBox="1"/>
          <p:nvPr/>
        </p:nvSpPr>
        <p:spPr>
          <a:xfrm>
            <a:off x="496417" y="361910"/>
            <a:ext cx="20955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i="1" lang="en-US" sz="165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lang="en-US" sz="800">
                <a:latin typeface="Georgia"/>
                <a:ea typeface="Georgia"/>
                <a:cs typeface="Georgia"/>
                <a:sym typeface="Georgia"/>
              </a:rPr>
              <a:t>2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43" name="Google Shape;3043;p150"/>
          <p:cNvSpPr txBox="1"/>
          <p:nvPr/>
        </p:nvSpPr>
        <p:spPr>
          <a:xfrm>
            <a:off x="496417" y="721917"/>
            <a:ext cx="20955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i="1" lang="en-US" sz="165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lang="en-US" sz="800">
                <a:latin typeface="Georgia"/>
                <a:ea typeface="Georgia"/>
                <a:cs typeface="Georgia"/>
                <a:sym typeface="Georgia"/>
              </a:rPr>
              <a:t>3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44" name="Google Shape;3044;p150"/>
          <p:cNvSpPr txBox="1"/>
          <p:nvPr/>
        </p:nvSpPr>
        <p:spPr>
          <a:xfrm>
            <a:off x="496417" y="1081911"/>
            <a:ext cx="20955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i="1" lang="en-US" sz="165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lang="en-US" sz="800">
                <a:latin typeface="Georgia"/>
                <a:ea typeface="Georgia"/>
                <a:cs typeface="Georgia"/>
                <a:sym typeface="Georgia"/>
              </a:rPr>
              <a:t>4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45" name="Google Shape;3045;p150"/>
          <p:cNvSpPr txBox="1"/>
          <p:nvPr/>
        </p:nvSpPr>
        <p:spPr>
          <a:xfrm>
            <a:off x="556831" y="1479078"/>
            <a:ext cx="9525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1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46" name="Google Shape;3046;p150"/>
          <p:cNvSpPr txBox="1"/>
          <p:nvPr/>
        </p:nvSpPr>
        <p:spPr>
          <a:xfrm>
            <a:off x="1635010" y="730794"/>
            <a:ext cx="9334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y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47" name="Google Shape;3047;p150"/>
          <p:cNvSpPr txBox="1"/>
          <p:nvPr/>
        </p:nvSpPr>
        <p:spPr>
          <a:xfrm>
            <a:off x="1000696" y="1801582"/>
            <a:ext cx="639445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u="sng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800" u="sng">
                <a:latin typeface="Georgia"/>
                <a:ea typeface="Georgia"/>
                <a:cs typeface="Georgia"/>
                <a:sym typeface="Georgia"/>
              </a:rPr>
              <a:t>1	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48" name="Google Shape;3048;p150"/>
          <p:cNvSpPr txBox="1"/>
          <p:nvPr/>
        </p:nvSpPr>
        <p:spPr>
          <a:xfrm>
            <a:off x="248081" y="1849423"/>
            <a:ext cx="141097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1650">
                <a:latin typeface="Georgia"/>
                <a:ea typeface="Georgia"/>
                <a:cs typeface="Georgia"/>
                <a:sym typeface="Georgia"/>
              </a:rPr>
              <a:t>y </a:t>
            </a:r>
            <a:r>
              <a:rPr baseline="30000" lang="en-US" sz="165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baseline="30000" i="1" lang="en-US" sz="1650"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baseline="30000" lang="en-US" sz="165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baseline="30000" i="1" lang="en-US" sz="165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30000" lang="en-US" sz="1650">
                <a:latin typeface="Georgia"/>
                <a:ea typeface="Georgia"/>
                <a:cs typeface="Georgia"/>
                <a:sym typeface="Georgia"/>
              </a:rPr>
              <a:t>) = </a:t>
            </a:r>
            <a:r>
              <a:rPr baseline="-25000" lang="en-US" sz="1200">
                <a:latin typeface="Georgia"/>
                <a:ea typeface="Georgia"/>
                <a:cs typeface="Georgia"/>
                <a:sym typeface="Georgia"/>
              </a:rPr>
              <a:t>1+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e</a:t>
            </a:r>
            <a:r>
              <a:rPr i="1" lang="en-US" sz="600">
                <a:latin typeface="Trebuchet MS"/>
                <a:ea typeface="Trebuchet MS"/>
                <a:cs typeface="Trebuchet MS"/>
                <a:sym typeface="Trebuchet MS"/>
              </a:rPr>
              <a:t>−</a:t>
            </a:r>
            <a:r>
              <a:rPr lang="en-US" sz="6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b="1" lang="en-US" sz="60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i="1" lang="en-US" sz="600">
                <a:latin typeface="Trebuchet MS"/>
                <a:ea typeface="Trebuchet MS"/>
                <a:cs typeface="Trebuchet MS"/>
                <a:sym typeface="Trebuchet MS"/>
              </a:rPr>
              <a:t>·</a:t>
            </a:r>
            <a:r>
              <a:rPr b="1" lang="en-US" sz="60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600">
                <a:latin typeface="Georgia"/>
                <a:ea typeface="Georgia"/>
                <a:cs typeface="Georgia"/>
                <a:sym typeface="Georgia"/>
              </a:rPr>
              <a:t>+</a:t>
            </a:r>
            <a:r>
              <a:rPr i="1" lang="en-US" sz="600">
                <a:latin typeface="Georgia"/>
                <a:ea typeface="Georgia"/>
                <a:cs typeface="Georgia"/>
                <a:sym typeface="Georgia"/>
              </a:rPr>
              <a:t>b</a:t>
            </a:r>
            <a:r>
              <a:rPr lang="en-US" sz="600">
                <a:latin typeface="Georgia"/>
                <a:ea typeface="Georgia"/>
                <a:cs typeface="Georgia"/>
                <a:sym typeface="Georgia"/>
              </a:rPr>
              <a:t>)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49" name="Google Shape;3049;p150"/>
          <p:cNvSpPr txBox="1"/>
          <p:nvPr/>
        </p:nvSpPr>
        <p:spPr>
          <a:xfrm>
            <a:off x="312788" y="2181922"/>
            <a:ext cx="1303020" cy="565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494030" rtl="0" algn="l">
              <a:lnSpc>
                <a:spcPct val="6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Georgia"/>
                <a:ea typeface="Georgia"/>
                <a:cs typeface="Georgia"/>
                <a:sym typeface="Georgia"/>
              </a:rPr>
              <a:t>1	2	3	4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  <a:p>
            <a:pPr indent="0" lvl="0" marL="76200" rtl="0" algn="l">
              <a:lnSpc>
                <a:spcPct val="809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Georgia"/>
                <a:ea typeface="Georgia"/>
                <a:cs typeface="Georgia"/>
                <a:sym typeface="Georgia"/>
              </a:rPr>
              <a:t>x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{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x , x , x , x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}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86409" rtl="0" algn="l">
              <a:lnSpc>
                <a:spcPct val="66250"/>
              </a:lnSpc>
              <a:spcBef>
                <a:spcPts val="1420"/>
              </a:spcBef>
              <a:spcAft>
                <a:spcPts val="0"/>
              </a:spcAft>
              <a:buNone/>
            </a:pPr>
            <a:r>
              <a:rPr lang="en-US" sz="800">
                <a:latin typeface="Georgia"/>
                <a:ea typeface="Georgia"/>
                <a:cs typeface="Georgia"/>
                <a:sym typeface="Georgia"/>
              </a:rPr>
              <a:t>1	2	3	4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rtl="0" algn="l">
              <a:lnSpc>
                <a:spcPct val="809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Georgia"/>
                <a:ea typeface="Georgia"/>
                <a:cs typeface="Georgia"/>
                <a:sym typeface="Georgia"/>
              </a:rPr>
              <a:t>w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{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 , w , w , w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}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50" name="Google Shape;3050;p150"/>
          <p:cNvGrpSpPr/>
          <p:nvPr/>
        </p:nvGrpSpPr>
        <p:grpSpPr>
          <a:xfrm>
            <a:off x="687499" y="252120"/>
            <a:ext cx="909558" cy="1250826"/>
            <a:chOff x="687499" y="252120"/>
            <a:chExt cx="909558" cy="1250826"/>
          </a:xfrm>
        </p:grpSpPr>
        <p:sp>
          <p:nvSpPr>
            <p:cNvPr id="3051" name="Google Shape;3051;p150"/>
            <p:cNvSpPr/>
            <p:nvPr/>
          </p:nvSpPr>
          <p:spPr>
            <a:xfrm>
              <a:off x="710579" y="252120"/>
              <a:ext cx="478790" cy="478790"/>
            </a:xfrm>
            <a:custGeom>
              <a:rect b="b" l="l" r="r" t="t"/>
              <a:pathLst>
                <a:path extrusionOk="0" h="478790" w="478790">
                  <a:moveTo>
                    <a:pt x="0" y="0"/>
                  </a:moveTo>
                  <a:lnTo>
                    <a:pt x="478605" y="47857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52" name="Google Shape;3052;p150"/>
            <p:cNvSpPr/>
            <p:nvPr/>
          </p:nvSpPr>
          <p:spPr>
            <a:xfrm>
              <a:off x="1164135" y="705641"/>
              <a:ext cx="29209" cy="29209"/>
            </a:xfrm>
            <a:custGeom>
              <a:rect b="b" l="l" r="r" t="t"/>
              <a:pathLst>
                <a:path extrusionOk="0" h="29209" w="29209">
                  <a:moveTo>
                    <a:pt x="28628" y="0"/>
                  </a:moveTo>
                  <a:lnTo>
                    <a:pt x="26350" y="6472"/>
                  </a:lnTo>
                  <a:lnTo>
                    <a:pt x="25832" y="14873"/>
                  </a:lnTo>
                  <a:lnTo>
                    <a:pt x="26489" y="22771"/>
                  </a:lnTo>
                  <a:lnTo>
                    <a:pt x="27733" y="27733"/>
                  </a:lnTo>
                  <a:lnTo>
                    <a:pt x="22771" y="26489"/>
                  </a:lnTo>
                  <a:lnTo>
                    <a:pt x="14873" y="25833"/>
                  </a:lnTo>
                  <a:lnTo>
                    <a:pt x="6472" y="26350"/>
                  </a:lnTo>
                  <a:lnTo>
                    <a:pt x="0" y="28628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53" name="Google Shape;3053;p150"/>
            <p:cNvSpPr/>
            <p:nvPr/>
          </p:nvSpPr>
          <p:spPr>
            <a:xfrm>
              <a:off x="722504" y="564819"/>
              <a:ext cx="431165" cy="215900"/>
            </a:xfrm>
            <a:custGeom>
              <a:rect b="b" l="l" r="r" t="t"/>
              <a:pathLst>
                <a:path extrusionOk="0" h="215900" w="431165">
                  <a:moveTo>
                    <a:pt x="0" y="0"/>
                  </a:moveTo>
                  <a:lnTo>
                    <a:pt x="430907" y="21547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54" name="Google Shape;3054;p150"/>
            <p:cNvSpPr/>
            <p:nvPr/>
          </p:nvSpPr>
          <p:spPr>
            <a:xfrm>
              <a:off x="1130687" y="755296"/>
              <a:ext cx="26670" cy="36830"/>
            </a:xfrm>
            <a:custGeom>
              <a:rect b="b" l="l" r="r" t="t"/>
              <a:pathLst>
                <a:path extrusionOk="0" h="36829" w="26669">
                  <a:moveTo>
                    <a:pt x="18179" y="0"/>
                  </a:moveTo>
                  <a:lnTo>
                    <a:pt x="18064" y="6888"/>
                  </a:lnTo>
                  <a:lnTo>
                    <a:pt x="20238" y="15054"/>
                  </a:lnTo>
                  <a:lnTo>
                    <a:pt x="23372" y="22369"/>
                  </a:lnTo>
                  <a:lnTo>
                    <a:pt x="26132" y="26700"/>
                  </a:lnTo>
                  <a:lnTo>
                    <a:pt x="21010" y="27091"/>
                  </a:lnTo>
                  <a:lnTo>
                    <a:pt x="13279" y="28973"/>
                  </a:lnTo>
                  <a:lnTo>
                    <a:pt x="5441" y="32132"/>
                  </a:lnTo>
                  <a:lnTo>
                    <a:pt x="0" y="36358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55" name="Google Shape;3055;p150"/>
            <p:cNvSpPr/>
            <p:nvPr/>
          </p:nvSpPr>
          <p:spPr>
            <a:xfrm>
              <a:off x="722504" y="865667"/>
              <a:ext cx="410845" cy="0"/>
            </a:xfrm>
            <a:custGeom>
              <a:rect b="b" l="l" r="r" t="t"/>
              <a:pathLst>
                <a:path extrusionOk="0" h="120000" w="410844">
                  <a:moveTo>
                    <a:pt x="0" y="0"/>
                  </a:moveTo>
                  <a:lnTo>
                    <a:pt x="410775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56" name="Google Shape;3056;p150"/>
            <p:cNvSpPr/>
            <p:nvPr/>
          </p:nvSpPr>
          <p:spPr>
            <a:xfrm>
              <a:off x="1118096" y="845423"/>
              <a:ext cx="19050" cy="40640"/>
            </a:xfrm>
            <a:custGeom>
              <a:rect b="b" l="l" r="r" t="t"/>
              <a:pathLst>
                <a:path extrusionOk="0" h="40640" w="19050">
                  <a:moveTo>
                    <a:pt x="0" y="0"/>
                  </a:moveTo>
                  <a:lnTo>
                    <a:pt x="2965" y="6187"/>
                  </a:lnTo>
                  <a:lnTo>
                    <a:pt x="8540" y="12494"/>
                  </a:lnTo>
                  <a:lnTo>
                    <a:pt x="14589" y="17614"/>
                  </a:lnTo>
                  <a:lnTo>
                    <a:pt x="18978" y="20243"/>
                  </a:lnTo>
                  <a:lnTo>
                    <a:pt x="14589" y="22873"/>
                  </a:lnTo>
                  <a:lnTo>
                    <a:pt x="8540" y="27993"/>
                  </a:lnTo>
                  <a:lnTo>
                    <a:pt x="2965" y="34300"/>
                  </a:lnTo>
                  <a:lnTo>
                    <a:pt x="0" y="4048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57" name="Google Shape;3057;p150"/>
            <p:cNvSpPr/>
            <p:nvPr/>
          </p:nvSpPr>
          <p:spPr>
            <a:xfrm>
              <a:off x="722504" y="951041"/>
              <a:ext cx="431165" cy="215900"/>
            </a:xfrm>
            <a:custGeom>
              <a:rect b="b" l="l" r="r" t="t"/>
              <a:pathLst>
                <a:path extrusionOk="0" h="215900" w="431165">
                  <a:moveTo>
                    <a:pt x="0" y="215473"/>
                  </a:moveTo>
                  <a:lnTo>
                    <a:pt x="430907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58" name="Google Shape;3058;p150"/>
            <p:cNvSpPr/>
            <p:nvPr/>
          </p:nvSpPr>
          <p:spPr>
            <a:xfrm>
              <a:off x="1130687" y="939679"/>
              <a:ext cx="26670" cy="36830"/>
            </a:xfrm>
            <a:custGeom>
              <a:rect b="b" l="l" r="r" t="t"/>
              <a:pathLst>
                <a:path extrusionOk="0" h="36830" w="26669">
                  <a:moveTo>
                    <a:pt x="0" y="0"/>
                  </a:moveTo>
                  <a:lnTo>
                    <a:pt x="5441" y="4225"/>
                  </a:lnTo>
                  <a:lnTo>
                    <a:pt x="13279" y="7385"/>
                  </a:lnTo>
                  <a:lnTo>
                    <a:pt x="21010" y="9266"/>
                  </a:lnTo>
                  <a:lnTo>
                    <a:pt x="26132" y="9657"/>
                  </a:lnTo>
                  <a:lnTo>
                    <a:pt x="23372" y="13989"/>
                  </a:lnTo>
                  <a:lnTo>
                    <a:pt x="20238" y="21303"/>
                  </a:lnTo>
                  <a:lnTo>
                    <a:pt x="18064" y="29469"/>
                  </a:lnTo>
                  <a:lnTo>
                    <a:pt x="18179" y="36358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59" name="Google Shape;3059;p150"/>
            <p:cNvSpPr/>
            <p:nvPr/>
          </p:nvSpPr>
          <p:spPr>
            <a:xfrm>
              <a:off x="687499" y="1000662"/>
              <a:ext cx="502284" cy="502284"/>
            </a:xfrm>
            <a:custGeom>
              <a:rect b="b" l="l" r="r" t="t"/>
              <a:pathLst>
                <a:path extrusionOk="0" h="502284" w="502284">
                  <a:moveTo>
                    <a:pt x="0" y="501696"/>
                  </a:moveTo>
                  <a:lnTo>
                    <a:pt x="501665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60" name="Google Shape;3060;p150"/>
            <p:cNvSpPr/>
            <p:nvPr/>
          </p:nvSpPr>
          <p:spPr>
            <a:xfrm>
              <a:off x="1163988" y="997066"/>
              <a:ext cx="29209" cy="29209"/>
            </a:xfrm>
            <a:custGeom>
              <a:rect b="b" l="l" r="r" t="t"/>
              <a:pathLst>
                <a:path extrusionOk="0" h="29209" w="29209">
                  <a:moveTo>
                    <a:pt x="0" y="0"/>
                  </a:moveTo>
                  <a:lnTo>
                    <a:pt x="6504" y="2289"/>
                  </a:lnTo>
                  <a:lnTo>
                    <a:pt x="14948" y="2809"/>
                  </a:lnTo>
                  <a:lnTo>
                    <a:pt x="22885" y="2149"/>
                  </a:lnTo>
                  <a:lnTo>
                    <a:pt x="27872" y="898"/>
                  </a:lnTo>
                  <a:lnTo>
                    <a:pt x="26622" y="5885"/>
                  </a:lnTo>
                  <a:lnTo>
                    <a:pt x="25962" y="13823"/>
                  </a:lnTo>
                  <a:lnTo>
                    <a:pt x="26482" y="22266"/>
                  </a:lnTo>
                  <a:lnTo>
                    <a:pt x="28772" y="2877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61" name="Google Shape;3061;p150"/>
            <p:cNvSpPr/>
            <p:nvPr/>
          </p:nvSpPr>
          <p:spPr>
            <a:xfrm>
              <a:off x="1509226" y="865667"/>
              <a:ext cx="84455" cy="0"/>
            </a:xfrm>
            <a:custGeom>
              <a:rect b="b" l="l" r="r" t="t"/>
              <a:pathLst>
                <a:path extrusionOk="0" h="120000" w="84455">
                  <a:moveTo>
                    <a:pt x="0" y="0"/>
                  </a:moveTo>
                  <a:lnTo>
                    <a:pt x="83964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62" name="Google Shape;3062;p150"/>
            <p:cNvSpPr/>
            <p:nvPr/>
          </p:nvSpPr>
          <p:spPr>
            <a:xfrm>
              <a:off x="1578007" y="845423"/>
              <a:ext cx="19050" cy="40640"/>
            </a:xfrm>
            <a:custGeom>
              <a:rect b="b" l="l" r="r" t="t"/>
              <a:pathLst>
                <a:path extrusionOk="0" h="40640" w="19050">
                  <a:moveTo>
                    <a:pt x="0" y="0"/>
                  </a:moveTo>
                  <a:lnTo>
                    <a:pt x="2965" y="6187"/>
                  </a:lnTo>
                  <a:lnTo>
                    <a:pt x="8540" y="12494"/>
                  </a:lnTo>
                  <a:lnTo>
                    <a:pt x="14589" y="17614"/>
                  </a:lnTo>
                  <a:lnTo>
                    <a:pt x="18978" y="20243"/>
                  </a:lnTo>
                  <a:lnTo>
                    <a:pt x="14589" y="22873"/>
                  </a:lnTo>
                  <a:lnTo>
                    <a:pt x="8540" y="27993"/>
                  </a:lnTo>
                  <a:lnTo>
                    <a:pt x="2965" y="34300"/>
                  </a:lnTo>
                  <a:lnTo>
                    <a:pt x="0" y="4048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3063" name="Google Shape;3063;p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4590" y="198983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3064" name="Google Shape;3064;p150"/>
          <p:cNvSpPr txBox="1"/>
          <p:nvPr>
            <p:ph type="title"/>
          </p:nvPr>
        </p:nvSpPr>
        <p:spPr>
          <a:xfrm>
            <a:off x="2004390" y="113498"/>
            <a:ext cx="3529329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Given this network, it should be easy to see that given a single point (</a:t>
            </a:r>
            <a:r>
              <a:rPr b="1" lang="en-US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i="1" lang="en-US">
                <a:latin typeface="Georgia"/>
                <a:ea typeface="Georgia"/>
                <a:cs typeface="Georgia"/>
                <a:sym typeface="Georgia"/>
              </a:rPr>
              <a:t>, y</a:t>
            </a:r>
            <a:r>
              <a:rPr lang="en-US"/>
              <a:t>)...</a:t>
            </a:r>
            <a:endParaRPr/>
          </a:p>
        </p:txBody>
      </p:sp>
      <p:pic>
        <p:nvPicPr>
          <p:cNvPr id="3065" name="Google Shape;3065;p1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4590" y="581088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3066" name="Google Shape;3066;p150"/>
          <p:cNvSpPr txBox="1"/>
          <p:nvPr/>
        </p:nvSpPr>
        <p:spPr>
          <a:xfrm>
            <a:off x="2004390" y="495603"/>
            <a:ext cx="248094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= (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b="1" lang="en-US" sz="11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)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−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y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)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∗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b="1" lang="en-US" sz="11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)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∗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(1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−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b="1" lang="en-US" sz="11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))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∗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x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67" name="Google Shape;3067;p150"/>
          <p:cNvSpPr txBox="1"/>
          <p:nvPr/>
        </p:nvSpPr>
        <p:spPr>
          <a:xfrm>
            <a:off x="2222766" y="482649"/>
            <a:ext cx="2315845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Georgia"/>
                <a:ea typeface="Georgia"/>
                <a:cs typeface="Georgia"/>
                <a:sym typeface="Georgia"/>
              </a:rPr>
              <a:t>1	1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068" name="Google Shape;3068;p1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84590" y="791120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3069" name="Google Shape;3069;p150"/>
          <p:cNvSpPr txBox="1"/>
          <p:nvPr/>
        </p:nvSpPr>
        <p:spPr>
          <a:xfrm>
            <a:off x="2004390" y="692682"/>
            <a:ext cx="3080385" cy="2051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230504" rtl="0" algn="l">
              <a:lnSpc>
                <a:spcPct val="6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Georgia"/>
                <a:ea typeface="Georgia"/>
                <a:cs typeface="Georgia"/>
                <a:sym typeface="Georgia"/>
              </a:rPr>
              <a:t>2	2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rtl="0" algn="l">
              <a:lnSpc>
                <a:spcPct val="809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= (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b="1" lang="en-US" sz="11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)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−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y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)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∗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b="1" lang="en-US" sz="11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)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∗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(1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−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b="1" lang="en-US" sz="11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))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∗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x 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... so on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070" name="Google Shape;3070;p1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84590" y="1001153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3071" name="Google Shape;3071;p150"/>
          <p:cNvSpPr txBox="1"/>
          <p:nvPr/>
        </p:nvSpPr>
        <p:spPr>
          <a:xfrm>
            <a:off x="2004390" y="915668"/>
            <a:ext cx="352869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If there are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n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points, we can just sum the gradients over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72" name="Google Shape;3072;p150"/>
          <p:cNvSpPr txBox="1"/>
          <p:nvPr/>
        </p:nvSpPr>
        <p:spPr>
          <a:xfrm>
            <a:off x="1978990" y="1043963"/>
            <a:ext cx="3579495" cy="617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522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all the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n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points to get the total gradient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38100" marR="30480" rtl="0" algn="l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What happens if the feature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30000" lang="en-US" sz="1200">
                <a:latin typeface="Georgia"/>
                <a:ea typeface="Georgia"/>
                <a:cs typeface="Georgia"/>
                <a:sym typeface="Georgia"/>
              </a:rPr>
              <a:t>2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is very sparse? (</a:t>
            </a:r>
            <a:r>
              <a:rPr i="1" lang="en-US" sz="1100">
                <a:latin typeface="Times New Roman"/>
                <a:ea typeface="Times New Roman"/>
                <a:cs typeface="Times New Roman"/>
                <a:sym typeface="Times New Roman"/>
              </a:rPr>
              <a:t>i.e.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, if its value is 0 for most inputs)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073" name="Google Shape;3073;p1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84590" y="1383258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Google Shape;3074;p1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84590" y="1765363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3075" name="Google Shape;3075;p150"/>
          <p:cNvSpPr txBox="1"/>
          <p:nvPr/>
        </p:nvSpPr>
        <p:spPr>
          <a:xfrm>
            <a:off x="2004390" y="1679878"/>
            <a:ext cx="346456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will be 0 for most inputs (see formula) and hence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76" name="Google Shape;3076;p150"/>
          <p:cNvSpPr txBox="1"/>
          <p:nvPr/>
        </p:nvSpPr>
        <p:spPr>
          <a:xfrm>
            <a:off x="2222766" y="1666937"/>
            <a:ext cx="3303904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Georgia"/>
                <a:ea typeface="Georgia"/>
                <a:cs typeface="Georgia"/>
                <a:sym typeface="Georgia"/>
              </a:rPr>
              <a:t>2	2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77" name="Google Shape;3077;p150"/>
          <p:cNvSpPr txBox="1"/>
          <p:nvPr/>
        </p:nvSpPr>
        <p:spPr>
          <a:xfrm>
            <a:off x="1978990" y="1808185"/>
            <a:ext cx="3579495" cy="617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522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will not get enough updates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38100" marR="30480" rtl="0" algn="l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If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30000" lang="en-US" sz="1200">
                <a:latin typeface="Georgia"/>
                <a:ea typeface="Georgia"/>
                <a:cs typeface="Georgia"/>
                <a:sym typeface="Georgia"/>
              </a:rPr>
              <a:t>2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happens to be sparse as well as important we would want to take the updates to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aseline="30000" lang="en-US" sz="1200">
                <a:latin typeface="Georgia"/>
                <a:ea typeface="Georgia"/>
                <a:cs typeface="Georgia"/>
                <a:sym typeface="Georgia"/>
              </a:rPr>
              <a:t>2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more seriously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078" name="Google Shape;3078;p15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884590" y="2147468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9" name="Google Shape;3079;p150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3080" name="Google Shape;3080;p150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81" name="Google Shape;3081;p150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082" name="Google Shape;3082;p150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76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83" name="Google Shape;3083;p150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084" name="Google Shape;3084;p15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9" name="Google Shape;3089;p151"/>
          <p:cNvGrpSpPr/>
          <p:nvPr/>
        </p:nvGrpSpPr>
        <p:grpSpPr>
          <a:xfrm>
            <a:off x="1144160" y="685665"/>
            <a:ext cx="360045" cy="360045"/>
            <a:chOff x="1144160" y="685665"/>
            <a:chExt cx="360045" cy="360045"/>
          </a:xfrm>
        </p:grpSpPr>
        <p:sp>
          <p:nvSpPr>
            <p:cNvPr id="3090" name="Google Shape;3090;p151"/>
            <p:cNvSpPr/>
            <p:nvPr/>
          </p:nvSpPr>
          <p:spPr>
            <a:xfrm>
              <a:off x="1144160" y="685665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180002" y="0"/>
                  </a:moveTo>
                  <a:lnTo>
                    <a:pt x="132150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50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91" name="Google Shape;3091;p151"/>
            <p:cNvSpPr/>
            <p:nvPr/>
          </p:nvSpPr>
          <p:spPr>
            <a:xfrm>
              <a:off x="1144160" y="685665"/>
              <a:ext cx="360045" cy="360045"/>
            </a:xfrm>
            <a:custGeom>
              <a:rect b="b" l="l" r="r" t="t"/>
              <a:pathLst>
                <a:path extrusionOk="0" h="360044" w="360044">
                  <a:moveTo>
                    <a:pt x="360004" y="180001"/>
                  </a:moveTo>
                  <a:lnTo>
                    <a:pt x="353574" y="132149"/>
                  </a:lnTo>
                  <a:lnTo>
                    <a:pt x="335429" y="89151"/>
                  </a:lnTo>
                  <a:lnTo>
                    <a:pt x="307283" y="52720"/>
                  </a:lnTo>
                  <a:lnTo>
                    <a:pt x="270853" y="24575"/>
                  </a:lnTo>
                  <a:lnTo>
                    <a:pt x="227854" y="6429"/>
                  </a:lnTo>
                  <a:lnTo>
                    <a:pt x="180002" y="0"/>
                  </a:lnTo>
                  <a:lnTo>
                    <a:pt x="132150" y="6429"/>
                  </a:lnTo>
                  <a:lnTo>
                    <a:pt x="89151" y="24575"/>
                  </a:lnTo>
                  <a:lnTo>
                    <a:pt x="52720" y="52720"/>
                  </a:lnTo>
                  <a:lnTo>
                    <a:pt x="24575" y="89151"/>
                  </a:lnTo>
                  <a:lnTo>
                    <a:pt x="6429" y="132149"/>
                  </a:lnTo>
                  <a:lnTo>
                    <a:pt x="0" y="180001"/>
                  </a:lnTo>
                  <a:lnTo>
                    <a:pt x="6429" y="227854"/>
                  </a:lnTo>
                  <a:lnTo>
                    <a:pt x="24575" y="270853"/>
                  </a:lnTo>
                  <a:lnTo>
                    <a:pt x="52720" y="307283"/>
                  </a:lnTo>
                  <a:lnTo>
                    <a:pt x="89151" y="335428"/>
                  </a:lnTo>
                  <a:lnTo>
                    <a:pt x="132150" y="353574"/>
                  </a:lnTo>
                  <a:lnTo>
                    <a:pt x="180002" y="360004"/>
                  </a:lnTo>
                  <a:lnTo>
                    <a:pt x="227854" y="353574"/>
                  </a:lnTo>
                  <a:lnTo>
                    <a:pt x="270853" y="335428"/>
                  </a:lnTo>
                  <a:lnTo>
                    <a:pt x="307283" y="307283"/>
                  </a:lnTo>
                  <a:lnTo>
                    <a:pt x="335429" y="270853"/>
                  </a:lnTo>
                  <a:lnTo>
                    <a:pt x="353574" y="227854"/>
                  </a:lnTo>
                  <a:lnTo>
                    <a:pt x="360004" y="180001"/>
                  </a:lnTo>
                  <a:close/>
                </a:path>
              </a:pathLst>
            </a:custGeom>
            <a:noFill/>
            <a:ln cap="flat" cmpd="sng" w="10100">
              <a:solidFill>
                <a:srgbClr val="7F7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092" name="Google Shape;3092;p151"/>
          <p:cNvSpPr txBox="1"/>
          <p:nvPr/>
        </p:nvSpPr>
        <p:spPr>
          <a:xfrm>
            <a:off x="1269390" y="744256"/>
            <a:ext cx="10477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σ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93" name="Google Shape;3093;p151"/>
          <p:cNvSpPr txBox="1"/>
          <p:nvPr/>
        </p:nvSpPr>
        <p:spPr>
          <a:xfrm>
            <a:off x="496417" y="1916"/>
            <a:ext cx="20955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i="1" lang="en-US" sz="165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lang="en-US" sz="800">
                <a:latin typeface="Georgia"/>
                <a:ea typeface="Georgia"/>
                <a:cs typeface="Georgia"/>
                <a:sym typeface="Georgia"/>
              </a:rPr>
              <a:t>1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94" name="Google Shape;3094;p151"/>
          <p:cNvSpPr txBox="1"/>
          <p:nvPr/>
        </p:nvSpPr>
        <p:spPr>
          <a:xfrm>
            <a:off x="496417" y="361910"/>
            <a:ext cx="20955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i="1" lang="en-US" sz="165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lang="en-US" sz="800">
                <a:latin typeface="Georgia"/>
                <a:ea typeface="Georgia"/>
                <a:cs typeface="Georgia"/>
                <a:sym typeface="Georgia"/>
              </a:rPr>
              <a:t>2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95" name="Google Shape;3095;p151"/>
          <p:cNvSpPr txBox="1"/>
          <p:nvPr/>
        </p:nvSpPr>
        <p:spPr>
          <a:xfrm>
            <a:off x="496417" y="721917"/>
            <a:ext cx="20955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i="1" lang="en-US" sz="165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lang="en-US" sz="800">
                <a:latin typeface="Georgia"/>
                <a:ea typeface="Georgia"/>
                <a:cs typeface="Georgia"/>
                <a:sym typeface="Georgia"/>
              </a:rPr>
              <a:t>3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96" name="Google Shape;3096;p151"/>
          <p:cNvSpPr txBox="1"/>
          <p:nvPr/>
        </p:nvSpPr>
        <p:spPr>
          <a:xfrm>
            <a:off x="496417" y="1081911"/>
            <a:ext cx="20955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i="1" lang="en-US" sz="165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lang="en-US" sz="800">
                <a:latin typeface="Georgia"/>
                <a:ea typeface="Georgia"/>
                <a:cs typeface="Georgia"/>
                <a:sym typeface="Georgia"/>
              </a:rPr>
              <a:t>4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97" name="Google Shape;3097;p151"/>
          <p:cNvSpPr txBox="1"/>
          <p:nvPr/>
        </p:nvSpPr>
        <p:spPr>
          <a:xfrm>
            <a:off x="556831" y="1479078"/>
            <a:ext cx="9525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1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98" name="Google Shape;3098;p151"/>
          <p:cNvSpPr txBox="1"/>
          <p:nvPr/>
        </p:nvSpPr>
        <p:spPr>
          <a:xfrm>
            <a:off x="1635010" y="730794"/>
            <a:ext cx="9334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y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99" name="Google Shape;3099;p151"/>
          <p:cNvSpPr txBox="1"/>
          <p:nvPr/>
        </p:nvSpPr>
        <p:spPr>
          <a:xfrm>
            <a:off x="1000696" y="1801582"/>
            <a:ext cx="639445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u="sng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800" u="sng">
                <a:latin typeface="Georgia"/>
                <a:ea typeface="Georgia"/>
                <a:cs typeface="Georgia"/>
                <a:sym typeface="Georgia"/>
              </a:rPr>
              <a:t>1	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00" name="Google Shape;3100;p151"/>
          <p:cNvSpPr txBox="1"/>
          <p:nvPr/>
        </p:nvSpPr>
        <p:spPr>
          <a:xfrm>
            <a:off x="248081" y="1849423"/>
            <a:ext cx="141097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1650">
                <a:latin typeface="Georgia"/>
                <a:ea typeface="Georgia"/>
                <a:cs typeface="Georgia"/>
                <a:sym typeface="Georgia"/>
              </a:rPr>
              <a:t>y </a:t>
            </a:r>
            <a:r>
              <a:rPr baseline="30000" lang="en-US" sz="165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baseline="30000" i="1" lang="en-US" sz="1650"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baseline="30000" lang="en-US" sz="165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baseline="30000" i="1" lang="en-US" sz="165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30000" lang="en-US" sz="1650">
                <a:latin typeface="Georgia"/>
                <a:ea typeface="Georgia"/>
                <a:cs typeface="Georgia"/>
                <a:sym typeface="Georgia"/>
              </a:rPr>
              <a:t>) = </a:t>
            </a:r>
            <a:r>
              <a:rPr baseline="-25000" lang="en-US" sz="1200">
                <a:latin typeface="Georgia"/>
                <a:ea typeface="Georgia"/>
                <a:cs typeface="Georgia"/>
                <a:sym typeface="Georgia"/>
              </a:rPr>
              <a:t>1+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e</a:t>
            </a:r>
            <a:r>
              <a:rPr i="1" lang="en-US" sz="600">
                <a:latin typeface="Trebuchet MS"/>
                <a:ea typeface="Trebuchet MS"/>
                <a:cs typeface="Trebuchet MS"/>
                <a:sym typeface="Trebuchet MS"/>
              </a:rPr>
              <a:t>−</a:t>
            </a:r>
            <a:r>
              <a:rPr lang="en-US" sz="6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b="1" lang="en-US" sz="60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i="1" lang="en-US" sz="600">
                <a:latin typeface="Trebuchet MS"/>
                <a:ea typeface="Trebuchet MS"/>
                <a:cs typeface="Trebuchet MS"/>
                <a:sym typeface="Trebuchet MS"/>
              </a:rPr>
              <a:t>·</a:t>
            </a:r>
            <a:r>
              <a:rPr b="1" lang="en-US" sz="60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600">
                <a:latin typeface="Georgia"/>
                <a:ea typeface="Georgia"/>
                <a:cs typeface="Georgia"/>
                <a:sym typeface="Georgia"/>
              </a:rPr>
              <a:t>+</a:t>
            </a:r>
            <a:r>
              <a:rPr i="1" lang="en-US" sz="600">
                <a:latin typeface="Georgia"/>
                <a:ea typeface="Georgia"/>
                <a:cs typeface="Georgia"/>
                <a:sym typeface="Georgia"/>
              </a:rPr>
              <a:t>b</a:t>
            </a:r>
            <a:r>
              <a:rPr lang="en-US" sz="600">
                <a:latin typeface="Georgia"/>
                <a:ea typeface="Georgia"/>
                <a:cs typeface="Georgia"/>
                <a:sym typeface="Georgia"/>
              </a:rPr>
              <a:t>)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01" name="Google Shape;3101;p151"/>
          <p:cNvSpPr txBox="1"/>
          <p:nvPr/>
        </p:nvSpPr>
        <p:spPr>
          <a:xfrm>
            <a:off x="312788" y="2181922"/>
            <a:ext cx="1303020" cy="565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494030" rtl="0" algn="l">
              <a:lnSpc>
                <a:spcPct val="6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Georgia"/>
                <a:ea typeface="Georgia"/>
                <a:cs typeface="Georgia"/>
                <a:sym typeface="Georgia"/>
              </a:rPr>
              <a:t>1	2	3	4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  <a:p>
            <a:pPr indent="0" lvl="0" marL="76200" rtl="0" algn="l">
              <a:lnSpc>
                <a:spcPct val="809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Georgia"/>
                <a:ea typeface="Georgia"/>
                <a:cs typeface="Georgia"/>
                <a:sym typeface="Georgia"/>
              </a:rPr>
              <a:t>x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{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x , x , x , x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}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86409" rtl="0" algn="l">
              <a:lnSpc>
                <a:spcPct val="66250"/>
              </a:lnSpc>
              <a:spcBef>
                <a:spcPts val="1420"/>
              </a:spcBef>
              <a:spcAft>
                <a:spcPts val="0"/>
              </a:spcAft>
              <a:buNone/>
            </a:pPr>
            <a:r>
              <a:rPr lang="en-US" sz="800">
                <a:latin typeface="Georgia"/>
                <a:ea typeface="Georgia"/>
                <a:cs typeface="Georgia"/>
                <a:sym typeface="Georgia"/>
              </a:rPr>
              <a:t>1	2	3	4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rtl="0" algn="l">
              <a:lnSpc>
                <a:spcPct val="809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Georgia"/>
                <a:ea typeface="Georgia"/>
                <a:cs typeface="Georgia"/>
                <a:sym typeface="Georgia"/>
              </a:rPr>
              <a:t>w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{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 , w , w , w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}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02" name="Google Shape;3102;p151"/>
          <p:cNvGrpSpPr/>
          <p:nvPr/>
        </p:nvGrpSpPr>
        <p:grpSpPr>
          <a:xfrm>
            <a:off x="687499" y="252120"/>
            <a:ext cx="909558" cy="1250826"/>
            <a:chOff x="687499" y="252120"/>
            <a:chExt cx="909558" cy="1250826"/>
          </a:xfrm>
        </p:grpSpPr>
        <p:sp>
          <p:nvSpPr>
            <p:cNvPr id="3103" name="Google Shape;3103;p151"/>
            <p:cNvSpPr/>
            <p:nvPr/>
          </p:nvSpPr>
          <p:spPr>
            <a:xfrm>
              <a:off x="710579" y="252120"/>
              <a:ext cx="478790" cy="478790"/>
            </a:xfrm>
            <a:custGeom>
              <a:rect b="b" l="l" r="r" t="t"/>
              <a:pathLst>
                <a:path extrusionOk="0" h="478790" w="478790">
                  <a:moveTo>
                    <a:pt x="0" y="0"/>
                  </a:moveTo>
                  <a:lnTo>
                    <a:pt x="478605" y="47857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04" name="Google Shape;3104;p151"/>
            <p:cNvSpPr/>
            <p:nvPr/>
          </p:nvSpPr>
          <p:spPr>
            <a:xfrm>
              <a:off x="1164135" y="705641"/>
              <a:ext cx="29209" cy="29209"/>
            </a:xfrm>
            <a:custGeom>
              <a:rect b="b" l="l" r="r" t="t"/>
              <a:pathLst>
                <a:path extrusionOk="0" h="29209" w="29209">
                  <a:moveTo>
                    <a:pt x="28628" y="0"/>
                  </a:moveTo>
                  <a:lnTo>
                    <a:pt x="26350" y="6472"/>
                  </a:lnTo>
                  <a:lnTo>
                    <a:pt x="25832" y="14873"/>
                  </a:lnTo>
                  <a:lnTo>
                    <a:pt x="26489" y="22771"/>
                  </a:lnTo>
                  <a:lnTo>
                    <a:pt x="27733" y="27733"/>
                  </a:lnTo>
                  <a:lnTo>
                    <a:pt x="22771" y="26489"/>
                  </a:lnTo>
                  <a:lnTo>
                    <a:pt x="14873" y="25833"/>
                  </a:lnTo>
                  <a:lnTo>
                    <a:pt x="6472" y="26350"/>
                  </a:lnTo>
                  <a:lnTo>
                    <a:pt x="0" y="28628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05" name="Google Shape;3105;p151"/>
            <p:cNvSpPr/>
            <p:nvPr/>
          </p:nvSpPr>
          <p:spPr>
            <a:xfrm>
              <a:off x="722504" y="564819"/>
              <a:ext cx="431165" cy="215900"/>
            </a:xfrm>
            <a:custGeom>
              <a:rect b="b" l="l" r="r" t="t"/>
              <a:pathLst>
                <a:path extrusionOk="0" h="215900" w="431165">
                  <a:moveTo>
                    <a:pt x="0" y="0"/>
                  </a:moveTo>
                  <a:lnTo>
                    <a:pt x="430907" y="21547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06" name="Google Shape;3106;p151"/>
            <p:cNvSpPr/>
            <p:nvPr/>
          </p:nvSpPr>
          <p:spPr>
            <a:xfrm>
              <a:off x="1130687" y="755296"/>
              <a:ext cx="26670" cy="36830"/>
            </a:xfrm>
            <a:custGeom>
              <a:rect b="b" l="l" r="r" t="t"/>
              <a:pathLst>
                <a:path extrusionOk="0" h="36829" w="26669">
                  <a:moveTo>
                    <a:pt x="18179" y="0"/>
                  </a:moveTo>
                  <a:lnTo>
                    <a:pt x="18064" y="6888"/>
                  </a:lnTo>
                  <a:lnTo>
                    <a:pt x="20238" y="15054"/>
                  </a:lnTo>
                  <a:lnTo>
                    <a:pt x="23372" y="22369"/>
                  </a:lnTo>
                  <a:lnTo>
                    <a:pt x="26132" y="26700"/>
                  </a:lnTo>
                  <a:lnTo>
                    <a:pt x="21010" y="27091"/>
                  </a:lnTo>
                  <a:lnTo>
                    <a:pt x="13279" y="28973"/>
                  </a:lnTo>
                  <a:lnTo>
                    <a:pt x="5441" y="32132"/>
                  </a:lnTo>
                  <a:lnTo>
                    <a:pt x="0" y="36358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07" name="Google Shape;3107;p151"/>
            <p:cNvSpPr/>
            <p:nvPr/>
          </p:nvSpPr>
          <p:spPr>
            <a:xfrm>
              <a:off x="722504" y="865667"/>
              <a:ext cx="410845" cy="0"/>
            </a:xfrm>
            <a:custGeom>
              <a:rect b="b" l="l" r="r" t="t"/>
              <a:pathLst>
                <a:path extrusionOk="0" h="120000" w="410844">
                  <a:moveTo>
                    <a:pt x="0" y="0"/>
                  </a:moveTo>
                  <a:lnTo>
                    <a:pt x="410775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08" name="Google Shape;3108;p151"/>
            <p:cNvSpPr/>
            <p:nvPr/>
          </p:nvSpPr>
          <p:spPr>
            <a:xfrm>
              <a:off x="1118096" y="845423"/>
              <a:ext cx="19050" cy="40640"/>
            </a:xfrm>
            <a:custGeom>
              <a:rect b="b" l="l" r="r" t="t"/>
              <a:pathLst>
                <a:path extrusionOk="0" h="40640" w="19050">
                  <a:moveTo>
                    <a:pt x="0" y="0"/>
                  </a:moveTo>
                  <a:lnTo>
                    <a:pt x="2965" y="6187"/>
                  </a:lnTo>
                  <a:lnTo>
                    <a:pt x="8540" y="12494"/>
                  </a:lnTo>
                  <a:lnTo>
                    <a:pt x="14589" y="17614"/>
                  </a:lnTo>
                  <a:lnTo>
                    <a:pt x="18978" y="20243"/>
                  </a:lnTo>
                  <a:lnTo>
                    <a:pt x="14589" y="22873"/>
                  </a:lnTo>
                  <a:lnTo>
                    <a:pt x="8540" y="27993"/>
                  </a:lnTo>
                  <a:lnTo>
                    <a:pt x="2965" y="34300"/>
                  </a:lnTo>
                  <a:lnTo>
                    <a:pt x="0" y="4048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09" name="Google Shape;3109;p151"/>
            <p:cNvSpPr/>
            <p:nvPr/>
          </p:nvSpPr>
          <p:spPr>
            <a:xfrm>
              <a:off x="722504" y="951041"/>
              <a:ext cx="431165" cy="215900"/>
            </a:xfrm>
            <a:custGeom>
              <a:rect b="b" l="l" r="r" t="t"/>
              <a:pathLst>
                <a:path extrusionOk="0" h="215900" w="431165">
                  <a:moveTo>
                    <a:pt x="0" y="215473"/>
                  </a:moveTo>
                  <a:lnTo>
                    <a:pt x="430907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10" name="Google Shape;3110;p151"/>
            <p:cNvSpPr/>
            <p:nvPr/>
          </p:nvSpPr>
          <p:spPr>
            <a:xfrm>
              <a:off x="1130687" y="939679"/>
              <a:ext cx="26670" cy="36830"/>
            </a:xfrm>
            <a:custGeom>
              <a:rect b="b" l="l" r="r" t="t"/>
              <a:pathLst>
                <a:path extrusionOk="0" h="36830" w="26669">
                  <a:moveTo>
                    <a:pt x="0" y="0"/>
                  </a:moveTo>
                  <a:lnTo>
                    <a:pt x="5441" y="4225"/>
                  </a:lnTo>
                  <a:lnTo>
                    <a:pt x="13279" y="7385"/>
                  </a:lnTo>
                  <a:lnTo>
                    <a:pt x="21010" y="9266"/>
                  </a:lnTo>
                  <a:lnTo>
                    <a:pt x="26132" y="9657"/>
                  </a:lnTo>
                  <a:lnTo>
                    <a:pt x="23372" y="13989"/>
                  </a:lnTo>
                  <a:lnTo>
                    <a:pt x="20238" y="21303"/>
                  </a:lnTo>
                  <a:lnTo>
                    <a:pt x="18064" y="29469"/>
                  </a:lnTo>
                  <a:lnTo>
                    <a:pt x="18179" y="36358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11" name="Google Shape;3111;p151"/>
            <p:cNvSpPr/>
            <p:nvPr/>
          </p:nvSpPr>
          <p:spPr>
            <a:xfrm>
              <a:off x="687499" y="1000662"/>
              <a:ext cx="502284" cy="502284"/>
            </a:xfrm>
            <a:custGeom>
              <a:rect b="b" l="l" r="r" t="t"/>
              <a:pathLst>
                <a:path extrusionOk="0" h="502284" w="502284">
                  <a:moveTo>
                    <a:pt x="0" y="501696"/>
                  </a:moveTo>
                  <a:lnTo>
                    <a:pt x="501665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12" name="Google Shape;3112;p151"/>
            <p:cNvSpPr/>
            <p:nvPr/>
          </p:nvSpPr>
          <p:spPr>
            <a:xfrm>
              <a:off x="1163988" y="997066"/>
              <a:ext cx="29209" cy="29209"/>
            </a:xfrm>
            <a:custGeom>
              <a:rect b="b" l="l" r="r" t="t"/>
              <a:pathLst>
                <a:path extrusionOk="0" h="29209" w="29209">
                  <a:moveTo>
                    <a:pt x="0" y="0"/>
                  </a:moveTo>
                  <a:lnTo>
                    <a:pt x="6504" y="2289"/>
                  </a:lnTo>
                  <a:lnTo>
                    <a:pt x="14948" y="2809"/>
                  </a:lnTo>
                  <a:lnTo>
                    <a:pt x="22885" y="2149"/>
                  </a:lnTo>
                  <a:lnTo>
                    <a:pt x="27872" y="898"/>
                  </a:lnTo>
                  <a:lnTo>
                    <a:pt x="26622" y="5885"/>
                  </a:lnTo>
                  <a:lnTo>
                    <a:pt x="25962" y="13823"/>
                  </a:lnTo>
                  <a:lnTo>
                    <a:pt x="26482" y="22266"/>
                  </a:lnTo>
                  <a:lnTo>
                    <a:pt x="28772" y="2877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13" name="Google Shape;3113;p151"/>
            <p:cNvSpPr/>
            <p:nvPr/>
          </p:nvSpPr>
          <p:spPr>
            <a:xfrm>
              <a:off x="1509226" y="865667"/>
              <a:ext cx="84455" cy="0"/>
            </a:xfrm>
            <a:custGeom>
              <a:rect b="b" l="l" r="r" t="t"/>
              <a:pathLst>
                <a:path extrusionOk="0" h="120000" w="84455">
                  <a:moveTo>
                    <a:pt x="0" y="0"/>
                  </a:moveTo>
                  <a:lnTo>
                    <a:pt x="83964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14" name="Google Shape;3114;p151"/>
            <p:cNvSpPr/>
            <p:nvPr/>
          </p:nvSpPr>
          <p:spPr>
            <a:xfrm>
              <a:off x="1578007" y="845423"/>
              <a:ext cx="19050" cy="40640"/>
            </a:xfrm>
            <a:custGeom>
              <a:rect b="b" l="l" r="r" t="t"/>
              <a:pathLst>
                <a:path extrusionOk="0" h="40640" w="19050">
                  <a:moveTo>
                    <a:pt x="0" y="0"/>
                  </a:moveTo>
                  <a:lnTo>
                    <a:pt x="2965" y="6187"/>
                  </a:lnTo>
                  <a:lnTo>
                    <a:pt x="8540" y="12494"/>
                  </a:lnTo>
                  <a:lnTo>
                    <a:pt x="14589" y="17614"/>
                  </a:lnTo>
                  <a:lnTo>
                    <a:pt x="18978" y="20243"/>
                  </a:lnTo>
                  <a:lnTo>
                    <a:pt x="14589" y="22873"/>
                  </a:lnTo>
                  <a:lnTo>
                    <a:pt x="8540" y="27993"/>
                  </a:lnTo>
                  <a:lnTo>
                    <a:pt x="2965" y="34300"/>
                  </a:lnTo>
                  <a:lnTo>
                    <a:pt x="0" y="4048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3115" name="Google Shape;3115;p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4590" y="198983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3116" name="Google Shape;3116;p151"/>
          <p:cNvSpPr txBox="1"/>
          <p:nvPr>
            <p:ph type="title"/>
          </p:nvPr>
        </p:nvSpPr>
        <p:spPr>
          <a:xfrm>
            <a:off x="2004390" y="113498"/>
            <a:ext cx="3529329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Given this network, it should be easy to see that given a single point (</a:t>
            </a:r>
            <a:r>
              <a:rPr b="1" lang="en-US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i="1" lang="en-US">
                <a:latin typeface="Georgia"/>
                <a:ea typeface="Georgia"/>
                <a:cs typeface="Georgia"/>
                <a:sym typeface="Georgia"/>
              </a:rPr>
              <a:t>, y</a:t>
            </a:r>
            <a:r>
              <a:rPr lang="en-US"/>
              <a:t>)...</a:t>
            </a:r>
            <a:endParaRPr/>
          </a:p>
        </p:txBody>
      </p:sp>
      <p:pic>
        <p:nvPicPr>
          <p:cNvPr id="3117" name="Google Shape;3117;p1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4590" y="581088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3118" name="Google Shape;3118;p151"/>
          <p:cNvSpPr txBox="1"/>
          <p:nvPr/>
        </p:nvSpPr>
        <p:spPr>
          <a:xfrm>
            <a:off x="2004390" y="495603"/>
            <a:ext cx="248094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= (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b="1" lang="en-US" sz="11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)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−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y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)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∗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b="1" lang="en-US" sz="11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)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∗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(1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−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b="1" lang="en-US" sz="11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))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∗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x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19" name="Google Shape;3119;p151"/>
          <p:cNvSpPr txBox="1"/>
          <p:nvPr/>
        </p:nvSpPr>
        <p:spPr>
          <a:xfrm>
            <a:off x="2222766" y="482649"/>
            <a:ext cx="2315845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Georgia"/>
                <a:ea typeface="Georgia"/>
                <a:cs typeface="Georgia"/>
                <a:sym typeface="Georgia"/>
              </a:rPr>
              <a:t>1	1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120" name="Google Shape;3120;p1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84590" y="791120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3121" name="Google Shape;3121;p151"/>
          <p:cNvSpPr txBox="1"/>
          <p:nvPr/>
        </p:nvSpPr>
        <p:spPr>
          <a:xfrm>
            <a:off x="2004390" y="692682"/>
            <a:ext cx="3080385" cy="2051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230504" rtl="0" algn="l">
              <a:lnSpc>
                <a:spcPct val="6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Georgia"/>
                <a:ea typeface="Georgia"/>
                <a:cs typeface="Georgia"/>
                <a:sym typeface="Georgia"/>
              </a:rPr>
              <a:t>2	2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rtl="0" algn="l">
              <a:lnSpc>
                <a:spcPct val="809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= (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b="1" lang="en-US" sz="11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)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−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y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)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∗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b="1" lang="en-US" sz="11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)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∗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(1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−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b="1" lang="en-US" sz="11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))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∗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x 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... so on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122" name="Google Shape;3122;p1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84590" y="1001153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3123" name="Google Shape;3123;p151"/>
          <p:cNvSpPr txBox="1"/>
          <p:nvPr/>
        </p:nvSpPr>
        <p:spPr>
          <a:xfrm>
            <a:off x="2004390" y="915668"/>
            <a:ext cx="352869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If there are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n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points, we can just sum the gradients over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24" name="Google Shape;3124;p151"/>
          <p:cNvSpPr txBox="1"/>
          <p:nvPr/>
        </p:nvSpPr>
        <p:spPr>
          <a:xfrm>
            <a:off x="1978990" y="1043963"/>
            <a:ext cx="3579495" cy="617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522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all the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n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points to get the total gradient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38100" marR="30480" rtl="0" algn="l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What happens if the feature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30000" lang="en-US" sz="1200">
                <a:latin typeface="Georgia"/>
                <a:ea typeface="Georgia"/>
                <a:cs typeface="Georgia"/>
                <a:sym typeface="Georgia"/>
              </a:rPr>
              <a:t>2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is very sparse? (</a:t>
            </a:r>
            <a:r>
              <a:rPr i="1" lang="en-US" sz="1100">
                <a:latin typeface="Times New Roman"/>
                <a:ea typeface="Times New Roman"/>
                <a:cs typeface="Times New Roman"/>
                <a:sym typeface="Times New Roman"/>
              </a:rPr>
              <a:t>i.e.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, if its value is 0 for most inputs)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125" name="Google Shape;3125;p1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84590" y="1383258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6" name="Google Shape;3126;p1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84590" y="1765363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3127" name="Google Shape;3127;p151"/>
          <p:cNvSpPr txBox="1"/>
          <p:nvPr/>
        </p:nvSpPr>
        <p:spPr>
          <a:xfrm>
            <a:off x="2004390" y="1679878"/>
            <a:ext cx="346456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will be 0 for most inputs (see formula) and hence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28" name="Google Shape;3128;p151"/>
          <p:cNvSpPr txBox="1"/>
          <p:nvPr/>
        </p:nvSpPr>
        <p:spPr>
          <a:xfrm>
            <a:off x="2222766" y="1666937"/>
            <a:ext cx="3303904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Georgia"/>
                <a:ea typeface="Georgia"/>
                <a:cs typeface="Georgia"/>
                <a:sym typeface="Georgia"/>
              </a:rPr>
              <a:t>2	2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29" name="Google Shape;3129;p151"/>
          <p:cNvSpPr txBox="1"/>
          <p:nvPr/>
        </p:nvSpPr>
        <p:spPr>
          <a:xfrm>
            <a:off x="1978990" y="1808185"/>
            <a:ext cx="3579495" cy="1000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522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will not get enough updates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38100" marR="30480" rtl="0" algn="l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If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30000" lang="en-US" sz="1200">
                <a:latin typeface="Georgia"/>
                <a:ea typeface="Georgia"/>
                <a:cs typeface="Georgia"/>
                <a:sym typeface="Georgia"/>
              </a:rPr>
              <a:t>2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happens to be sparse as well as important we would want to take the updates to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aseline="30000" lang="en-US" sz="1200">
                <a:latin typeface="Georgia"/>
                <a:ea typeface="Georgia"/>
                <a:cs typeface="Georgia"/>
                <a:sym typeface="Georgia"/>
              </a:rPr>
              <a:t>2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more seriously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38100" marR="30480" rtl="0" algn="l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Can we have a different learning rate for each parameter which takes care of the frequency of features ?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130" name="Google Shape;3130;p15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884590" y="2147468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1" name="Google Shape;3131;p15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84590" y="2529573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32" name="Google Shape;3132;p151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3133" name="Google Shape;3133;p151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34" name="Google Shape;3134;p151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135" name="Google Shape;3135;p151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76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36" name="Google Shape;3136;p151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137" name="Google Shape;3137;p15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1" name="Shape 3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2" name="Google Shape;3142;p152"/>
          <p:cNvSpPr/>
          <p:nvPr/>
        </p:nvSpPr>
        <p:spPr>
          <a:xfrm>
            <a:off x="309193" y="61619"/>
            <a:ext cx="5142230" cy="177165"/>
          </a:xfrm>
          <a:custGeom>
            <a:rect b="b" l="l" r="r" t="t"/>
            <a:pathLst>
              <a:path extrusionOk="0" h="177165" w="5142230">
                <a:moveTo>
                  <a:pt x="5090865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77058"/>
                </a:lnTo>
                <a:lnTo>
                  <a:pt x="5141666" y="177058"/>
                </a:lnTo>
                <a:lnTo>
                  <a:pt x="5141666" y="50800"/>
                </a:lnTo>
                <a:lnTo>
                  <a:pt x="5137657" y="31075"/>
                </a:lnTo>
                <a:lnTo>
                  <a:pt x="5126743" y="14922"/>
                </a:lnTo>
                <a:lnTo>
                  <a:pt x="5110590" y="4008"/>
                </a:lnTo>
                <a:lnTo>
                  <a:pt x="5090865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143" name="Google Shape;3143;p152"/>
          <p:cNvSpPr txBox="1"/>
          <p:nvPr>
            <p:ph type="title"/>
          </p:nvPr>
        </p:nvSpPr>
        <p:spPr>
          <a:xfrm>
            <a:off x="347294" y="43140"/>
            <a:ext cx="55689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333B2"/>
                </a:solidFill>
              </a:rPr>
              <a:t>Intuition</a:t>
            </a:r>
            <a:endParaRPr/>
          </a:p>
        </p:txBody>
      </p:sp>
      <p:grpSp>
        <p:nvGrpSpPr>
          <p:cNvPr id="3144" name="Google Shape;3144;p152"/>
          <p:cNvGrpSpPr/>
          <p:nvPr/>
        </p:nvGrpSpPr>
        <p:grpSpPr>
          <a:xfrm>
            <a:off x="309193" y="105851"/>
            <a:ext cx="5192408" cy="2318845"/>
            <a:chOff x="309193" y="105851"/>
            <a:chExt cx="5192408" cy="2318845"/>
          </a:xfrm>
        </p:grpSpPr>
        <p:pic>
          <p:nvPicPr>
            <p:cNvPr id="3145" name="Google Shape;3145;p1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9194" y="226021"/>
              <a:ext cx="5141665" cy="50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6" name="Google Shape;3146;p15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9994" y="592162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7" name="Google Shape;3147;p15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0794" y="579462"/>
              <a:ext cx="5090807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8" name="Google Shape;3148;p15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50859" y="105854"/>
              <a:ext cx="50742" cy="4863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49" name="Google Shape;3149;p152"/>
            <p:cNvSpPr/>
            <p:nvPr/>
          </p:nvSpPr>
          <p:spPr>
            <a:xfrm>
              <a:off x="309193" y="270304"/>
              <a:ext cx="5142230" cy="372745"/>
            </a:xfrm>
            <a:custGeom>
              <a:rect b="b" l="l" r="r" t="t"/>
              <a:pathLst>
                <a:path extrusionOk="0" h="372745" w="5142230">
                  <a:moveTo>
                    <a:pt x="5141666" y="0"/>
                  </a:moveTo>
                  <a:lnTo>
                    <a:pt x="0" y="0"/>
                  </a:lnTo>
                  <a:lnTo>
                    <a:pt x="0" y="321858"/>
                  </a:lnTo>
                  <a:lnTo>
                    <a:pt x="4008" y="341583"/>
                  </a:lnTo>
                  <a:lnTo>
                    <a:pt x="14922" y="357736"/>
                  </a:lnTo>
                  <a:lnTo>
                    <a:pt x="31075" y="368650"/>
                  </a:lnTo>
                  <a:lnTo>
                    <a:pt x="50800" y="372659"/>
                  </a:lnTo>
                  <a:lnTo>
                    <a:pt x="5090865" y="372659"/>
                  </a:lnTo>
                  <a:lnTo>
                    <a:pt x="5110590" y="368650"/>
                  </a:lnTo>
                  <a:lnTo>
                    <a:pt x="5126743" y="357736"/>
                  </a:lnTo>
                  <a:lnTo>
                    <a:pt x="5137657" y="341583"/>
                  </a:lnTo>
                  <a:lnTo>
                    <a:pt x="5141666" y="321858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50" name="Google Shape;3150;p152"/>
            <p:cNvSpPr/>
            <p:nvPr/>
          </p:nvSpPr>
          <p:spPr>
            <a:xfrm>
              <a:off x="5450859" y="143951"/>
              <a:ext cx="0" cy="467359"/>
            </a:xfrm>
            <a:custGeom>
              <a:rect b="b" l="l" r="r" t="t"/>
              <a:pathLst>
                <a:path extrusionOk="0" h="467359" w="120000">
                  <a:moveTo>
                    <a:pt x="0" y="467261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51" name="Google Shape;3151;p152"/>
            <p:cNvSpPr/>
            <p:nvPr/>
          </p:nvSpPr>
          <p:spPr>
            <a:xfrm>
              <a:off x="5450859" y="131251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52" name="Google Shape;3152;p152"/>
            <p:cNvSpPr/>
            <p:nvPr/>
          </p:nvSpPr>
          <p:spPr>
            <a:xfrm>
              <a:off x="5450859" y="118551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53" name="Google Shape;3153;p152"/>
            <p:cNvSpPr/>
            <p:nvPr/>
          </p:nvSpPr>
          <p:spPr>
            <a:xfrm>
              <a:off x="5450859" y="105851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154" name="Google Shape;3154;p15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04583" y="326059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55" name="Google Shape;3155;p152"/>
            <p:cNvSpPr/>
            <p:nvPr/>
          </p:nvSpPr>
          <p:spPr>
            <a:xfrm>
              <a:off x="309193" y="703439"/>
              <a:ext cx="5142230" cy="186690"/>
            </a:xfrm>
            <a:custGeom>
              <a:rect b="b" l="l" r="r" t="t"/>
              <a:pathLst>
                <a:path extrusionOk="0" h="186690" w="514223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6558"/>
                  </a:lnTo>
                  <a:lnTo>
                    <a:pt x="5141666" y="186558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156" name="Google Shape;3156;p1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9194" y="877341"/>
              <a:ext cx="5141665" cy="50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7" name="Google Shape;3157;p15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59994" y="2323096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8" name="Google Shape;3158;p15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10794" y="2310396"/>
              <a:ext cx="5090807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9" name="Google Shape;3159;p15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450859" y="747674"/>
              <a:ext cx="50742" cy="15754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60" name="Google Shape;3160;p152"/>
            <p:cNvSpPr/>
            <p:nvPr/>
          </p:nvSpPr>
          <p:spPr>
            <a:xfrm>
              <a:off x="309193" y="921602"/>
              <a:ext cx="5142230" cy="1452880"/>
            </a:xfrm>
            <a:custGeom>
              <a:rect b="b" l="l" r="r" t="t"/>
              <a:pathLst>
                <a:path extrusionOk="0" h="1452880" w="5142230">
                  <a:moveTo>
                    <a:pt x="5141666" y="0"/>
                  </a:moveTo>
                  <a:lnTo>
                    <a:pt x="0" y="0"/>
                  </a:lnTo>
                  <a:lnTo>
                    <a:pt x="0" y="1401493"/>
                  </a:lnTo>
                  <a:lnTo>
                    <a:pt x="4008" y="1421218"/>
                  </a:lnTo>
                  <a:lnTo>
                    <a:pt x="14922" y="1437371"/>
                  </a:lnTo>
                  <a:lnTo>
                    <a:pt x="31075" y="1448285"/>
                  </a:lnTo>
                  <a:lnTo>
                    <a:pt x="50800" y="1452294"/>
                  </a:lnTo>
                  <a:lnTo>
                    <a:pt x="5090865" y="1452294"/>
                  </a:lnTo>
                  <a:lnTo>
                    <a:pt x="5110590" y="1448285"/>
                  </a:lnTo>
                  <a:lnTo>
                    <a:pt x="5126743" y="1437371"/>
                  </a:lnTo>
                  <a:lnTo>
                    <a:pt x="5137657" y="1421218"/>
                  </a:lnTo>
                  <a:lnTo>
                    <a:pt x="5141666" y="1401493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61" name="Google Shape;3161;p152"/>
            <p:cNvSpPr/>
            <p:nvPr/>
          </p:nvSpPr>
          <p:spPr>
            <a:xfrm>
              <a:off x="5450859" y="785749"/>
              <a:ext cx="0" cy="1557020"/>
            </a:xfrm>
            <a:custGeom>
              <a:rect b="b" l="l" r="r" t="t"/>
              <a:pathLst>
                <a:path extrusionOk="0" h="1557020" w="120000">
                  <a:moveTo>
                    <a:pt x="0" y="1556396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62" name="Google Shape;3162;p152"/>
            <p:cNvSpPr/>
            <p:nvPr/>
          </p:nvSpPr>
          <p:spPr>
            <a:xfrm>
              <a:off x="5450859" y="773049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63" name="Google Shape;3163;p152"/>
            <p:cNvSpPr/>
            <p:nvPr/>
          </p:nvSpPr>
          <p:spPr>
            <a:xfrm>
              <a:off x="5450859" y="760349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64" name="Google Shape;3164;p152"/>
            <p:cNvSpPr/>
            <p:nvPr/>
          </p:nvSpPr>
          <p:spPr>
            <a:xfrm>
              <a:off x="5450859" y="747649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165" name="Google Shape;3165;p152"/>
          <p:cNvSpPr txBox="1"/>
          <p:nvPr/>
        </p:nvSpPr>
        <p:spPr>
          <a:xfrm>
            <a:off x="334594" y="240574"/>
            <a:ext cx="5090795" cy="10585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302260" marR="177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Decay the learning rate for parameters in proportion to their update history (more updates means more decay)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25400" rtl="0" algn="l">
              <a:lnSpc>
                <a:spcPct val="100000"/>
              </a:lnSpc>
              <a:spcBef>
                <a:spcPts val="835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B2"/>
                </a:solidFill>
                <a:latin typeface="Georgia"/>
                <a:ea typeface="Georgia"/>
                <a:cs typeface="Georgia"/>
                <a:sym typeface="Georgia"/>
              </a:rPr>
              <a:t>Update rule for Adagrad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1701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v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v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baseline="-25000" i="1" lang="en-US" sz="1200">
                <a:latin typeface="Arial"/>
                <a:ea typeface="Arial"/>
                <a:cs typeface="Arial"/>
                <a:sym typeface="Arial"/>
              </a:rPr>
              <a:t>−</a:t>
            </a:r>
            <a:r>
              <a:rPr baseline="-25000" lang="en-US" sz="1200">
                <a:latin typeface="Georgia"/>
                <a:ea typeface="Georgia"/>
                <a:cs typeface="Georgia"/>
                <a:sym typeface="Georgia"/>
              </a:rPr>
              <a:t>1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+ (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)</a:t>
            </a:r>
            <a:r>
              <a:rPr baseline="30000" lang="en-US" sz="1200">
                <a:latin typeface="Georgia"/>
                <a:ea typeface="Georgia"/>
                <a:cs typeface="Georgia"/>
                <a:sym typeface="Georgia"/>
              </a:rPr>
              <a:t>2</a:t>
            </a:r>
            <a:endParaRPr baseline="30000" sz="1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66" name="Google Shape;3166;p152"/>
          <p:cNvSpPr txBox="1"/>
          <p:nvPr/>
        </p:nvSpPr>
        <p:spPr>
          <a:xfrm>
            <a:off x="2139213" y="1420658"/>
            <a:ext cx="53086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"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lang="en-US" sz="800">
                <a:latin typeface="Georgia"/>
                <a:ea typeface="Georgia"/>
                <a:cs typeface="Georgia"/>
                <a:sym typeface="Georgia"/>
              </a:rPr>
              <a:t>+1	</a:t>
            </a:r>
            <a:r>
              <a:rPr i="1" lang="en-US" sz="800">
                <a:latin typeface="Georgia"/>
                <a:ea typeface="Georgia"/>
                <a:cs typeface="Georgia"/>
                <a:sym typeface="Georgia"/>
              </a:rPr>
              <a:t>t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67" name="Google Shape;3167;p152"/>
          <p:cNvSpPr txBox="1"/>
          <p:nvPr/>
        </p:nvSpPr>
        <p:spPr>
          <a:xfrm>
            <a:off x="3025178" y="1268817"/>
            <a:ext cx="9461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η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68" name="Google Shape;3168;p152"/>
          <p:cNvSpPr/>
          <p:nvPr/>
        </p:nvSpPr>
        <p:spPr>
          <a:xfrm>
            <a:off x="2848089" y="1479156"/>
            <a:ext cx="453390" cy="0"/>
          </a:xfrm>
          <a:custGeom>
            <a:rect b="b" l="l" r="r" t="t"/>
            <a:pathLst>
              <a:path extrusionOk="0" h="120000" w="453389">
                <a:moveTo>
                  <a:pt x="0" y="0"/>
                </a:moveTo>
                <a:lnTo>
                  <a:pt x="453339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169" name="Google Shape;3169;p152"/>
          <p:cNvSpPr txBox="1"/>
          <p:nvPr/>
        </p:nvSpPr>
        <p:spPr>
          <a:xfrm>
            <a:off x="2040026" y="1362556"/>
            <a:ext cx="93662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	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− </a:t>
            </a:r>
            <a:r>
              <a:rPr baseline="30000" i="1" lang="en-US" sz="1650">
                <a:latin typeface="Arial"/>
                <a:ea typeface="Arial"/>
                <a:cs typeface="Arial"/>
                <a:sym typeface="Arial"/>
              </a:rPr>
              <a:t>√</a:t>
            </a:r>
            <a:endParaRPr baseline="30000" sz="16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0" name="Google Shape;3170;p152"/>
          <p:cNvSpPr/>
          <p:nvPr/>
        </p:nvSpPr>
        <p:spPr>
          <a:xfrm>
            <a:off x="2963545" y="1506867"/>
            <a:ext cx="338455" cy="0"/>
          </a:xfrm>
          <a:custGeom>
            <a:rect b="b" l="l" r="r" t="t"/>
            <a:pathLst>
              <a:path extrusionOk="0" h="120000" w="338454">
                <a:moveTo>
                  <a:pt x="0" y="0"/>
                </a:moveTo>
                <a:lnTo>
                  <a:pt x="337883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171" name="Google Shape;3171;p152"/>
          <p:cNvSpPr txBox="1"/>
          <p:nvPr/>
        </p:nvSpPr>
        <p:spPr>
          <a:xfrm>
            <a:off x="3018002" y="1516480"/>
            <a:ext cx="64769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">
                <a:latin typeface="Georgia"/>
                <a:ea typeface="Georgia"/>
                <a:cs typeface="Georgia"/>
                <a:sym typeface="Georgia"/>
              </a:rPr>
              <a:t>t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72" name="Google Shape;3172;p152"/>
          <p:cNvSpPr txBox="1"/>
          <p:nvPr/>
        </p:nvSpPr>
        <p:spPr>
          <a:xfrm>
            <a:off x="2950845" y="1458377"/>
            <a:ext cx="36322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v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+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E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73" name="Google Shape;3173;p152"/>
          <p:cNvSpPr txBox="1"/>
          <p:nvPr/>
        </p:nvSpPr>
        <p:spPr>
          <a:xfrm>
            <a:off x="3334702" y="1362543"/>
            <a:ext cx="34036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∗ ∇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74" name="Google Shape;3174;p152"/>
          <p:cNvSpPr txBox="1"/>
          <p:nvPr/>
        </p:nvSpPr>
        <p:spPr>
          <a:xfrm>
            <a:off x="3649408" y="1420658"/>
            <a:ext cx="64769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">
                <a:latin typeface="Georgia"/>
                <a:ea typeface="Georgia"/>
                <a:cs typeface="Georgia"/>
                <a:sym typeface="Georgia"/>
              </a:rPr>
              <a:t>t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75" name="Google Shape;3175;p152"/>
          <p:cNvSpPr txBox="1"/>
          <p:nvPr/>
        </p:nvSpPr>
        <p:spPr>
          <a:xfrm>
            <a:off x="321894" y="1777401"/>
            <a:ext cx="239839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... and a similar set of equations for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b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2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3176" name="Google Shape;3176;p152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3177" name="Google Shape;3177;p152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78" name="Google Shape;3178;p152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179" name="Google Shape;3179;p152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77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80" name="Google Shape;3180;p152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181" name="Google Shape;3181;p15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5" name="Shape 3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6" name="Google Shape;3186;p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594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3187" name="Google Shape;3187;p153"/>
          <p:cNvSpPr txBox="1"/>
          <p:nvPr/>
        </p:nvSpPr>
        <p:spPr>
          <a:xfrm>
            <a:off x="504393" y="100849"/>
            <a:ext cx="2773045" cy="2236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715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To see this in action we need to first create some data where one of the features is sparse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5715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How would we do this in our toy network ? Take some time to think about it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508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Well, our network has just two parameters (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and 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b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). Of  these, the  input/feature  corres- ponding to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b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is always on (so can’t really make it sparse)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rtl="0" algn="just">
              <a:lnSpc>
                <a:spcPct val="100000"/>
              </a:lnSpc>
              <a:spcBef>
                <a:spcPts val="334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The only option is to make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x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sparse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5080" rtl="0" algn="just">
              <a:lnSpc>
                <a:spcPct val="102600"/>
              </a:lnSpc>
              <a:spcBef>
                <a:spcPts val="295"/>
              </a:spcBef>
              <a:spcAft>
                <a:spcPts val="0"/>
              </a:spcAft>
              <a:buNone/>
            </a:pPr>
            <a:r>
              <a:rPr b="1" lang="en-US" sz="1100">
                <a:latin typeface="Georgia"/>
                <a:ea typeface="Georgia"/>
                <a:cs typeface="Georgia"/>
                <a:sym typeface="Georgia"/>
              </a:rPr>
              <a:t>Solution: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We created 100 random (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x, y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) pairs and then for roughly 80% of these pairs we set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x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to 0 thereby, making the feature for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sparse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188" name="Google Shape;3188;p1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594" y="568439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9" name="Google Shape;3189;p1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4594" y="950544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0" name="Google Shape;3190;p1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4594" y="1676793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1" name="Google Shape;3191;p1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4594" y="1886826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2" name="Google Shape;3192;p1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04031" y="168541"/>
            <a:ext cx="2255964" cy="13182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93" name="Google Shape;3193;p153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3194" name="Google Shape;3194;p153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95" name="Google Shape;3195;p153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196" name="Google Shape;3196;p153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78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97" name="Google Shape;3197;p153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198" name="Google Shape;3198;p15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2" name="Shape 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3" name="Google Shape;3203;p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594" y="194017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3204" name="Google Shape;3204;p154"/>
          <p:cNvSpPr txBox="1"/>
          <p:nvPr/>
        </p:nvSpPr>
        <p:spPr>
          <a:xfrm>
            <a:off x="504393" y="64767"/>
            <a:ext cx="3025140" cy="1344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5225">
            <a:spAutoFit/>
          </a:bodyPr>
          <a:lstStyle/>
          <a:p>
            <a:pPr indent="0" lvl="0" marL="127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GD (black), momentum (red) and NAG (blue)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508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There is something interesting that these 3 al- gorithms are doing for this dataset. Can you spot it?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508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Initially, all three algorithms are moving mainly along the vertical (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b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) axis and there is very little movement along the horizontal (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) axis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205" name="Google Shape;3205;p1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594" y="404050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6" name="Google Shape;3206;p1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4594" y="958240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7" name="Google Shape;3207;p1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4594" y="1512417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3208" name="Google Shape;3208;p154"/>
          <p:cNvSpPr txBox="1"/>
          <p:nvPr/>
        </p:nvSpPr>
        <p:spPr>
          <a:xfrm>
            <a:off x="504393" y="1426932"/>
            <a:ext cx="3025140" cy="1262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715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Why?  Because in our data, the feature corres- ponding to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is sparse and hence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undergoes very few updates ...on the other hand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b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is very dense and undergoes many updates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508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Such sparsity is very common in large neural networks containing 1000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s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of input features and hence we need to address it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209" name="Google Shape;3209;p1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4594" y="2238679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0" name="Google Shape;3210;p15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79481" y="188798"/>
            <a:ext cx="1516989" cy="1025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1" name="Google Shape;3211;p15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900563" y="1581734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3212" name="Google Shape;3212;p154"/>
          <p:cNvSpPr txBox="1"/>
          <p:nvPr/>
        </p:nvSpPr>
        <p:spPr>
          <a:xfrm>
            <a:off x="4020362" y="1496249"/>
            <a:ext cx="1513205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Let’s see what Adagrad does....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3213" name="Google Shape;3213;p154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3214" name="Google Shape;3214;p154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15" name="Google Shape;3215;p154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216" name="Google Shape;3216;p154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79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17" name="Google Shape;3217;p154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218" name="Google Shape;3218;p15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3" name="Google Shape;3223;p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7094" y="194297"/>
            <a:ext cx="1769821" cy="11969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4" name="Google Shape;3224;p155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3225" name="Google Shape;3225;p155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26" name="Google Shape;3226;p155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227" name="Google Shape;3227;p155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80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28" name="Google Shape;3228;p155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229" name="Google Shape;3229;p155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4" name="Google Shape;3234;p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7094" y="194297"/>
            <a:ext cx="1769821" cy="11969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35" name="Google Shape;3235;p156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3236" name="Google Shape;3236;p156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37" name="Google Shape;3237;p156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238" name="Google Shape;3238;p156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80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39" name="Google Shape;3239;p156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240" name="Google Shape;3240;p15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5" name="Google Shape;3245;p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7094" y="194297"/>
            <a:ext cx="1769821" cy="11969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46" name="Google Shape;3246;p157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3247" name="Google Shape;3247;p157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48" name="Google Shape;3248;p157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249" name="Google Shape;3249;p157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80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50" name="Google Shape;3250;p157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251" name="Google Shape;3251;p157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5" name="Shape 3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6" name="Google Shape;3256;p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7094" y="194297"/>
            <a:ext cx="1769821" cy="11969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57" name="Google Shape;3257;p158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3258" name="Google Shape;3258;p158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59" name="Google Shape;3259;p158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260" name="Google Shape;3260;p158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80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61" name="Google Shape;3261;p158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262" name="Google Shape;3262;p15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7" name="Google Shape;3267;p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7094" y="194297"/>
            <a:ext cx="1769821" cy="11969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68" name="Google Shape;3268;p159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3269" name="Google Shape;3269;p159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70" name="Google Shape;3270;p159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271" name="Google Shape;3271;p159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80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72" name="Google Shape;3272;p159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273" name="Google Shape;3273;p15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6"/>
          <p:cNvSpPr txBox="1"/>
          <p:nvPr/>
        </p:nvSpPr>
        <p:spPr>
          <a:xfrm>
            <a:off x="347294" y="1212123"/>
            <a:ext cx="484505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Georgia"/>
                <a:ea typeface="Georgia"/>
                <a:cs typeface="Georgia"/>
                <a:sym typeface="Georgia"/>
              </a:rPr>
              <a:t>Module 5.2: Learning Parameters : Gradient Descent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440" name="Google Shape;440;p16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441" name="Google Shape;441;p16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2" name="Google Shape;442;p16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43" name="Google Shape;443;p16"/>
          <p:cNvSpPr txBox="1"/>
          <p:nvPr>
            <p:ph idx="12" type="sldNum"/>
          </p:nvPr>
        </p:nvSpPr>
        <p:spPr>
          <a:xfrm>
            <a:off x="5423001" y="3007598"/>
            <a:ext cx="3143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 / 89</a:t>
            </a:r>
            <a:endParaRPr/>
          </a:p>
        </p:txBody>
      </p:sp>
      <p:sp>
        <p:nvSpPr>
          <p:cNvPr id="444" name="Google Shape;444;p16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445" name="Google Shape;445;p1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7" name="Shape 3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8" name="Google Shape;3278;p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7094" y="194297"/>
            <a:ext cx="1769821" cy="11969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79" name="Google Shape;3279;p160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3280" name="Google Shape;3280;p160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81" name="Google Shape;3281;p160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282" name="Google Shape;3282;p160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80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83" name="Google Shape;3283;p160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284" name="Google Shape;3284;p16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9" name="Google Shape;3289;p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7094" y="194297"/>
            <a:ext cx="1769821" cy="11969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0" name="Google Shape;3290;p161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3291" name="Google Shape;3291;p161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92" name="Google Shape;3292;p161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293" name="Google Shape;3293;p161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80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94" name="Google Shape;3294;p161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295" name="Google Shape;3295;p16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9" name="Shape 3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0" name="Google Shape;3300;p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7094" y="194297"/>
            <a:ext cx="1769821" cy="11969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1" name="Google Shape;3301;p162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3302" name="Google Shape;3302;p162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03" name="Google Shape;3303;p162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304" name="Google Shape;3304;p162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80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05" name="Google Shape;3305;p162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306" name="Google Shape;3306;p16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0" name="Shape 3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1" name="Google Shape;3311;p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594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3312" name="Google Shape;3312;p163"/>
          <p:cNvSpPr txBox="1"/>
          <p:nvPr/>
        </p:nvSpPr>
        <p:spPr>
          <a:xfrm>
            <a:off x="504393" y="100849"/>
            <a:ext cx="2773045" cy="2408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By using a parameter specific learning rate it ensures that despite sparsity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gets a higher learning rate and hence larger updates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508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Further, it also ensures that if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b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undergoes a lot of updates its effective learning rate de- creases because of the growing denominator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508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In practice, this does not work so well if we remove the square root from the denominator (something to ponder about)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508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What’s the flipside? over time the effective learning rate for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b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will decay to an extent that there will be no further updates to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b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rtl="0" algn="just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Can we avoid this?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313" name="Google Shape;3313;p1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594" y="740511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4" name="Google Shape;3314;p1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4594" y="1294688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5" name="Google Shape;3315;p1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4594" y="1848866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6" name="Google Shape;3316;p1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4594" y="2403055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7" name="Google Shape;3317;p16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27094" y="194297"/>
            <a:ext cx="1769821" cy="11969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8" name="Google Shape;3318;p163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3319" name="Google Shape;3319;p163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20" name="Google Shape;3320;p163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321" name="Google Shape;3321;p163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80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22" name="Google Shape;3322;p163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323" name="Google Shape;3323;p16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7" name="Shape 3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8" name="Google Shape;3328;p164"/>
          <p:cNvGrpSpPr/>
          <p:nvPr/>
        </p:nvGrpSpPr>
        <p:grpSpPr>
          <a:xfrm>
            <a:off x="309193" y="61619"/>
            <a:ext cx="5192408" cy="1052208"/>
            <a:chOff x="309193" y="61619"/>
            <a:chExt cx="5192408" cy="1052208"/>
          </a:xfrm>
        </p:grpSpPr>
        <p:sp>
          <p:nvSpPr>
            <p:cNvPr id="3329" name="Google Shape;3329;p164"/>
            <p:cNvSpPr/>
            <p:nvPr/>
          </p:nvSpPr>
          <p:spPr>
            <a:xfrm>
              <a:off x="309193" y="61619"/>
              <a:ext cx="5142230" cy="177165"/>
            </a:xfrm>
            <a:custGeom>
              <a:rect b="b" l="l" r="r" t="t"/>
              <a:pathLst>
                <a:path extrusionOk="0" h="177165" w="514223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77058"/>
                  </a:lnTo>
                  <a:lnTo>
                    <a:pt x="5141666" y="177058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330" name="Google Shape;3330;p1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9194" y="226021"/>
              <a:ext cx="5141665" cy="50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1" name="Google Shape;3331;p1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9994" y="1012227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2" name="Google Shape;3332;p1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0794" y="999527"/>
              <a:ext cx="5090807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3" name="Google Shape;3333;p16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50859" y="105854"/>
              <a:ext cx="50742" cy="9063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34" name="Google Shape;3334;p164"/>
            <p:cNvSpPr/>
            <p:nvPr/>
          </p:nvSpPr>
          <p:spPr>
            <a:xfrm>
              <a:off x="309193" y="270298"/>
              <a:ext cx="5142230" cy="793115"/>
            </a:xfrm>
            <a:custGeom>
              <a:rect b="b" l="l" r="r" t="t"/>
              <a:pathLst>
                <a:path extrusionOk="0" h="793115" w="5142230">
                  <a:moveTo>
                    <a:pt x="5141666" y="0"/>
                  </a:moveTo>
                  <a:lnTo>
                    <a:pt x="0" y="0"/>
                  </a:lnTo>
                  <a:lnTo>
                    <a:pt x="0" y="741929"/>
                  </a:lnTo>
                  <a:lnTo>
                    <a:pt x="4008" y="761653"/>
                  </a:lnTo>
                  <a:lnTo>
                    <a:pt x="14922" y="777806"/>
                  </a:lnTo>
                  <a:lnTo>
                    <a:pt x="31075" y="788721"/>
                  </a:lnTo>
                  <a:lnTo>
                    <a:pt x="50800" y="792729"/>
                  </a:lnTo>
                  <a:lnTo>
                    <a:pt x="5090865" y="792729"/>
                  </a:lnTo>
                  <a:lnTo>
                    <a:pt x="5110590" y="788721"/>
                  </a:lnTo>
                  <a:lnTo>
                    <a:pt x="5126743" y="777806"/>
                  </a:lnTo>
                  <a:lnTo>
                    <a:pt x="5137657" y="761653"/>
                  </a:lnTo>
                  <a:lnTo>
                    <a:pt x="5141666" y="741929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35" name="Google Shape;3335;p164"/>
            <p:cNvSpPr/>
            <p:nvPr/>
          </p:nvSpPr>
          <p:spPr>
            <a:xfrm>
              <a:off x="5450859" y="143946"/>
              <a:ext cx="0" cy="887730"/>
            </a:xfrm>
            <a:custGeom>
              <a:rect b="b" l="l" r="r" t="t"/>
              <a:pathLst>
                <a:path extrusionOk="0" h="887730" w="120000">
                  <a:moveTo>
                    <a:pt x="0" y="887331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36" name="Google Shape;3336;p164"/>
            <p:cNvSpPr/>
            <p:nvPr/>
          </p:nvSpPr>
          <p:spPr>
            <a:xfrm>
              <a:off x="5450859" y="131246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37" name="Google Shape;3337;p164"/>
            <p:cNvSpPr/>
            <p:nvPr/>
          </p:nvSpPr>
          <p:spPr>
            <a:xfrm>
              <a:off x="5450859" y="118546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38" name="Google Shape;3338;p164"/>
            <p:cNvSpPr/>
            <p:nvPr/>
          </p:nvSpPr>
          <p:spPr>
            <a:xfrm>
              <a:off x="5450859" y="105845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339" name="Google Shape;3339;p16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04583" y="333755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0" name="Google Shape;3340;p16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04583" y="543788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1" name="Google Shape;3341;p16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04583" y="925893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42" name="Google Shape;3342;p164"/>
          <p:cNvGrpSpPr/>
          <p:nvPr/>
        </p:nvGrpSpPr>
        <p:grpSpPr>
          <a:xfrm>
            <a:off x="309193" y="1214945"/>
            <a:ext cx="5192408" cy="1721269"/>
            <a:chOff x="309193" y="1214945"/>
            <a:chExt cx="5192408" cy="1721269"/>
          </a:xfrm>
        </p:grpSpPr>
        <p:sp>
          <p:nvSpPr>
            <p:cNvPr id="3343" name="Google Shape;3343;p164"/>
            <p:cNvSpPr/>
            <p:nvPr/>
          </p:nvSpPr>
          <p:spPr>
            <a:xfrm>
              <a:off x="309193" y="1214945"/>
              <a:ext cx="5142230" cy="186690"/>
            </a:xfrm>
            <a:custGeom>
              <a:rect b="b" l="l" r="r" t="t"/>
              <a:pathLst>
                <a:path extrusionOk="0" h="186690" w="514223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6558"/>
                  </a:lnTo>
                  <a:lnTo>
                    <a:pt x="5141666" y="186558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344" name="Google Shape;3344;p1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9194" y="1388859"/>
              <a:ext cx="5141665" cy="50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5" name="Google Shape;3345;p16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59994" y="2834614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6" name="Google Shape;3346;p16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10794" y="2821914"/>
              <a:ext cx="5090807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7" name="Google Shape;3347;p164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450859" y="1259192"/>
              <a:ext cx="50742" cy="15754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48" name="Google Shape;3348;p164"/>
            <p:cNvSpPr/>
            <p:nvPr/>
          </p:nvSpPr>
          <p:spPr>
            <a:xfrm>
              <a:off x="309193" y="1433120"/>
              <a:ext cx="5142230" cy="1452880"/>
            </a:xfrm>
            <a:custGeom>
              <a:rect b="b" l="l" r="r" t="t"/>
              <a:pathLst>
                <a:path extrusionOk="0" h="1452880" w="5142230">
                  <a:moveTo>
                    <a:pt x="5141666" y="0"/>
                  </a:moveTo>
                  <a:lnTo>
                    <a:pt x="0" y="0"/>
                  </a:lnTo>
                  <a:lnTo>
                    <a:pt x="0" y="1401493"/>
                  </a:lnTo>
                  <a:lnTo>
                    <a:pt x="4008" y="1421218"/>
                  </a:lnTo>
                  <a:lnTo>
                    <a:pt x="14922" y="1437371"/>
                  </a:lnTo>
                  <a:lnTo>
                    <a:pt x="31075" y="1448285"/>
                  </a:lnTo>
                  <a:lnTo>
                    <a:pt x="50800" y="1452294"/>
                  </a:lnTo>
                  <a:lnTo>
                    <a:pt x="5090865" y="1452294"/>
                  </a:lnTo>
                  <a:lnTo>
                    <a:pt x="5110590" y="1448285"/>
                  </a:lnTo>
                  <a:lnTo>
                    <a:pt x="5126743" y="1437371"/>
                  </a:lnTo>
                  <a:lnTo>
                    <a:pt x="5137657" y="1421218"/>
                  </a:lnTo>
                  <a:lnTo>
                    <a:pt x="5141666" y="1401493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49" name="Google Shape;3349;p164"/>
            <p:cNvSpPr/>
            <p:nvPr/>
          </p:nvSpPr>
          <p:spPr>
            <a:xfrm>
              <a:off x="5450859" y="1297267"/>
              <a:ext cx="0" cy="1557020"/>
            </a:xfrm>
            <a:custGeom>
              <a:rect b="b" l="l" r="r" t="t"/>
              <a:pathLst>
                <a:path extrusionOk="0" h="1557020" w="120000">
                  <a:moveTo>
                    <a:pt x="0" y="1556396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50" name="Google Shape;3350;p164"/>
            <p:cNvSpPr/>
            <p:nvPr/>
          </p:nvSpPr>
          <p:spPr>
            <a:xfrm>
              <a:off x="5450859" y="1284567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51" name="Google Shape;3351;p164"/>
            <p:cNvSpPr/>
            <p:nvPr/>
          </p:nvSpPr>
          <p:spPr>
            <a:xfrm>
              <a:off x="5450859" y="1271867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52" name="Google Shape;3352;p164"/>
            <p:cNvSpPr/>
            <p:nvPr/>
          </p:nvSpPr>
          <p:spPr>
            <a:xfrm>
              <a:off x="5450859" y="1259167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353" name="Google Shape;3353;p164"/>
          <p:cNvSpPr txBox="1"/>
          <p:nvPr/>
        </p:nvSpPr>
        <p:spPr>
          <a:xfrm>
            <a:off x="334594" y="4265"/>
            <a:ext cx="5091430" cy="18059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15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B2"/>
                </a:solidFill>
                <a:latin typeface="Georgia"/>
                <a:ea typeface="Georgia"/>
                <a:cs typeface="Georgia"/>
                <a:sym typeface="Georgia"/>
              </a:rPr>
              <a:t>Intuition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302260" rtl="0" algn="l">
              <a:lnSpc>
                <a:spcPct val="100000"/>
              </a:lnSpc>
              <a:spcBef>
                <a:spcPts val="295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Adagrad decays the learning rate very aggressively (as the denominator grows)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302260" marR="17780" rtl="0" algn="l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As a result after a while the frequent parameters will start receiving very small updates because of the decayed learning rate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302260" rtl="0" algn="l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To avoid this why not decay the denominator and prevent its rapid growth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245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B2"/>
                </a:solidFill>
                <a:latin typeface="Georgia"/>
                <a:ea typeface="Georgia"/>
                <a:cs typeface="Georgia"/>
                <a:sym typeface="Georgia"/>
              </a:rPr>
              <a:t>Update rule for RMSProp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16256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v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β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∗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v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baseline="-25000" i="1" lang="en-US" sz="1200">
                <a:latin typeface="Arial"/>
                <a:ea typeface="Arial"/>
                <a:cs typeface="Arial"/>
                <a:sym typeface="Arial"/>
              </a:rPr>
              <a:t>−</a:t>
            </a:r>
            <a:r>
              <a:rPr baseline="-25000" lang="en-US" sz="1200">
                <a:latin typeface="Georgia"/>
                <a:ea typeface="Georgia"/>
                <a:cs typeface="Georgia"/>
                <a:sym typeface="Georgia"/>
              </a:rPr>
              <a:t>1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+ (1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−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β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)(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)</a:t>
            </a:r>
            <a:r>
              <a:rPr baseline="30000" lang="en-US" sz="1200">
                <a:latin typeface="Georgia"/>
                <a:ea typeface="Georgia"/>
                <a:cs typeface="Georgia"/>
                <a:sym typeface="Georgia"/>
              </a:rPr>
              <a:t>2</a:t>
            </a:r>
            <a:endParaRPr baseline="30000" sz="1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54" name="Google Shape;3354;p164"/>
          <p:cNvSpPr txBox="1"/>
          <p:nvPr/>
        </p:nvSpPr>
        <p:spPr>
          <a:xfrm>
            <a:off x="1985581" y="1932164"/>
            <a:ext cx="53086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"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lang="en-US" sz="800">
                <a:latin typeface="Georgia"/>
                <a:ea typeface="Georgia"/>
                <a:cs typeface="Georgia"/>
                <a:sym typeface="Georgia"/>
              </a:rPr>
              <a:t>+1	</a:t>
            </a:r>
            <a:r>
              <a:rPr i="1" lang="en-US" sz="800">
                <a:latin typeface="Georgia"/>
                <a:ea typeface="Georgia"/>
                <a:cs typeface="Georgia"/>
                <a:sym typeface="Georgia"/>
              </a:rPr>
              <a:t>t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55" name="Google Shape;3355;p164"/>
          <p:cNvSpPr txBox="1"/>
          <p:nvPr/>
        </p:nvSpPr>
        <p:spPr>
          <a:xfrm>
            <a:off x="2871558" y="1780335"/>
            <a:ext cx="9461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η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56" name="Google Shape;3356;p164"/>
          <p:cNvSpPr/>
          <p:nvPr/>
        </p:nvSpPr>
        <p:spPr>
          <a:xfrm>
            <a:off x="2694457" y="1990674"/>
            <a:ext cx="453390" cy="0"/>
          </a:xfrm>
          <a:custGeom>
            <a:rect b="b" l="l" r="r" t="t"/>
            <a:pathLst>
              <a:path extrusionOk="0" h="120000" w="453389">
                <a:moveTo>
                  <a:pt x="0" y="0"/>
                </a:moveTo>
                <a:lnTo>
                  <a:pt x="453339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357" name="Google Shape;3357;p164"/>
          <p:cNvSpPr txBox="1"/>
          <p:nvPr/>
        </p:nvSpPr>
        <p:spPr>
          <a:xfrm>
            <a:off x="1886394" y="1874061"/>
            <a:ext cx="93662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	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− </a:t>
            </a:r>
            <a:r>
              <a:rPr baseline="30000" i="1" lang="en-US" sz="1650">
                <a:latin typeface="Arial"/>
                <a:ea typeface="Arial"/>
                <a:cs typeface="Arial"/>
                <a:sym typeface="Arial"/>
              </a:rPr>
              <a:t>√</a:t>
            </a:r>
            <a:endParaRPr baseline="30000" sz="16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8" name="Google Shape;3358;p164"/>
          <p:cNvSpPr/>
          <p:nvPr/>
        </p:nvSpPr>
        <p:spPr>
          <a:xfrm>
            <a:off x="2809913" y="2018385"/>
            <a:ext cx="338455" cy="0"/>
          </a:xfrm>
          <a:custGeom>
            <a:rect b="b" l="l" r="r" t="t"/>
            <a:pathLst>
              <a:path extrusionOk="0" h="120000" w="338455">
                <a:moveTo>
                  <a:pt x="0" y="0"/>
                </a:moveTo>
                <a:lnTo>
                  <a:pt x="337883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359" name="Google Shape;3359;p164"/>
          <p:cNvSpPr txBox="1"/>
          <p:nvPr/>
        </p:nvSpPr>
        <p:spPr>
          <a:xfrm>
            <a:off x="2864370" y="2027998"/>
            <a:ext cx="64769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">
                <a:latin typeface="Georgia"/>
                <a:ea typeface="Georgia"/>
                <a:cs typeface="Georgia"/>
                <a:sym typeface="Georgia"/>
              </a:rPr>
              <a:t>t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60" name="Google Shape;3360;p164"/>
          <p:cNvSpPr txBox="1"/>
          <p:nvPr/>
        </p:nvSpPr>
        <p:spPr>
          <a:xfrm>
            <a:off x="2797213" y="1969883"/>
            <a:ext cx="36322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v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+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E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61" name="Google Shape;3361;p164"/>
          <p:cNvSpPr txBox="1"/>
          <p:nvPr/>
        </p:nvSpPr>
        <p:spPr>
          <a:xfrm>
            <a:off x="3181070" y="1874061"/>
            <a:ext cx="34036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∗ ∇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62" name="Google Shape;3362;p164"/>
          <p:cNvSpPr txBox="1"/>
          <p:nvPr/>
        </p:nvSpPr>
        <p:spPr>
          <a:xfrm>
            <a:off x="3495776" y="1932164"/>
            <a:ext cx="64769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">
                <a:latin typeface="Georgia"/>
                <a:ea typeface="Georgia"/>
                <a:cs typeface="Georgia"/>
                <a:sym typeface="Georgia"/>
              </a:rPr>
              <a:t>t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63" name="Google Shape;3363;p164"/>
          <p:cNvSpPr txBox="1"/>
          <p:nvPr/>
        </p:nvSpPr>
        <p:spPr>
          <a:xfrm>
            <a:off x="321894" y="2288906"/>
            <a:ext cx="239839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... and a similar set of equations for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b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2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3364" name="Google Shape;3364;p164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3365" name="Google Shape;3365;p164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66" name="Google Shape;3366;p164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367" name="Google Shape;3367;p164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81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68" name="Google Shape;3368;p164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369" name="Google Shape;3369;p16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3" name="Shape 3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4" name="Google Shape;3374;p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722" y="155854"/>
            <a:ext cx="2514600" cy="14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5" name="Google Shape;3375;p1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8698" y="199745"/>
            <a:ext cx="2022652" cy="13679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76" name="Google Shape;3376;p165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3377" name="Google Shape;3377;p165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78" name="Google Shape;3378;p165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379" name="Google Shape;3379;p165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82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80" name="Google Shape;3380;p165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381" name="Google Shape;3381;p165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5" name="Shape 3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6" name="Google Shape;3386;p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722" y="155854"/>
            <a:ext cx="2514600" cy="14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7" name="Google Shape;3387;p1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8698" y="199745"/>
            <a:ext cx="2022652" cy="13679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8" name="Google Shape;3388;p166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3389" name="Google Shape;3389;p166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90" name="Google Shape;3390;p166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391" name="Google Shape;3391;p166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82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92" name="Google Shape;3392;p166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393" name="Google Shape;3393;p16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8" name="Google Shape;3398;p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722" y="155854"/>
            <a:ext cx="2514600" cy="14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9" name="Google Shape;3399;p1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8698" y="199745"/>
            <a:ext cx="2022652" cy="13679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00" name="Google Shape;3400;p167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3401" name="Google Shape;3401;p167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02" name="Google Shape;3402;p167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403" name="Google Shape;3403;p167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82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04" name="Google Shape;3404;p167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405" name="Google Shape;3405;p167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0" name="Google Shape;3410;p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722" y="155854"/>
            <a:ext cx="2514600" cy="14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1" name="Google Shape;3411;p1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8698" y="199745"/>
            <a:ext cx="2022652" cy="13679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12" name="Google Shape;3412;p168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3413" name="Google Shape;3413;p168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14" name="Google Shape;3414;p168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415" name="Google Shape;3415;p168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82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16" name="Google Shape;3416;p168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417" name="Google Shape;3417;p16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2" name="Google Shape;3422;p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722" y="155854"/>
            <a:ext cx="2514600" cy="14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3" name="Google Shape;3423;p1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8698" y="199745"/>
            <a:ext cx="2022652" cy="13679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4" name="Google Shape;3424;p169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3425" name="Google Shape;3425;p169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26" name="Google Shape;3426;p169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427" name="Google Shape;3427;p169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82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28" name="Google Shape;3428;p169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429" name="Google Shape;3429;p16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7"/>
          <p:cNvSpPr txBox="1"/>
          <p:nvPr/>
        </p:nvSpPr>
        <p:spPr>
          <a:xfrm>
            <a:off x="347294" y="1009581"/>
            <a:ext cx="416687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300">
            <a:spAutoFit/>
          </a:bodyPr>
          <a:lstStyle/>
          <a:p>
            <a:pPr indent="0" lvl="0" marL="12700" marR="5080" rtl="0" algn="l">
              <a:lnSpc>
                <a:spcPct val="79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00">
                <a:latin typeface="Times New Roman"/>
                <a:ea typeface="Times New Roman"/>
                <a:cs typeface="Times New Roman"/>
                <a:sym typeface="Times New Roman"/>
              </a:rPr>
              <a:t>Now let’s see if there is a more efficient and principled way of doing this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51" name="Google Shape;451;p17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452" name="Google Shape;452;p17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3" name="Google Shape;453;p17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54" name="Google Shape;454;p17"/>
          <p:cNvSpPr txBox="1"/>
          <p:nvPr>
            <p:ph idx="12" type="sldNum"/>
          </p:nvPr>
        </p:nvSpPr>
        <p:spPr>
          <a:xfrm>
            <a:off x="5423001" y="3007598"/>
            <a:ext cx="3143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 / 89</a:t>
            </a:r>
            <a:endParaRPr/>
          </a:p>
        </p:txBody>
      </p:sp>
      <p:sp>
        <p:nvSpPr>
          <p:cNvPr id="455" name="Google Shape;455;p17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456" name="Google Shape;456;p17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3" name="Shape 3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4" name="Google Shape;3434;p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722" y="155854"/>
            <a:ext cx="2514600" cy="14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5" name="Google Shape;3435;p1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8698" y="199745"/>
            <a:ext cx="2022652" cy="13679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36" name="Google Shape;3436;p170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3437" name="Google Shape;3437;p170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38" name="Google Shape;3438;p170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439" name="Google Shape;3439;p170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82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40" name="Google Shape;3440;p170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441" name="Google Shape;3441;p17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5" name="Shape 3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6" name="Google Shape;3446;p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722" y="155854"/>
            <a:ext cx="2514600" cy="14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7" name="Google Shape;3447;p1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8698" y="199745"/>
            <a:ext cx="2022652" cy="13679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8" name="Google Shape;3448;p171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3449" name="Google Shape;3449;p171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50" name="Google Shape;3450;p171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451" name="Google Shape;3451;p171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82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52" name="Google Shape;3452;p171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453" name="Google Shape;3453;p17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8" name="Google Shape;3458;p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722" y="155854"/>
            <a:ext cx="2514600" cy="14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9" name="Google Shape;3459;p1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8698" y="199745"/>
            <a:ext cx="2022652" cy="13679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60" name="Google Shape;3460;p172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3461" name="Google Shape;3461;p172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62" name="Google Shape;3462;p172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463" name="Google Shape;3463;p172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82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64" name="Google Shape;3464;p172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465" name="Google Shape;3465;p17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9" name="Shape 3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0" name="Google Shape;3470;p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722" y="155854"/>
            <a:ext cx="2514600" cy="14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1" name="Google Shape;3471;p1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8698" y="199745"/>
            <a:ext cx="2022652" cy="13679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72" name="Google Shape;3472;p173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3473" name="Google Shape;3473;p173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74" name="Google Shape;3474;p173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475" name="Google Shape;3475;p173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82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76" name="Google Shape;3476;p173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477" name="Google Shape;3477;p17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1" name="Shape 3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" name="Google Shape;3482;p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722" y="155854"/>
            <a:ext cx="2514600" cy="14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3" name="Google Shape;3483;p1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594" y="1947862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3484" name="Google Shape;3484;p174"/>
          <p:cNvSpPr txBox="1"/>
          <p:nvPr/>
        </p:nvSpPr>
        <p:spPr>
          <a:xfrm>
            <a:off x="504393" y="1862390"/>
            <a:ext cx="2269490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Adagrad got stuck when it was close to convergence (it was no longer able to move in the vertical (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b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) direction because of the decayed learning rate)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485" name="Google Shape;3485;p1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48698" y="199745"/>
            <a:ext cx="2022652" cy="1367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6" name="Google Shape;3486;p1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44583" y="1945639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3487" name="Google Shape;3487;p174"/>
          <p:cNvSpPr txBox="1"/>
          <p:nvPr/>
        </p:nvSpPr>
        <p:spPr>
          <a:xfrm>
            <a:off x="3264395" y="1860155"/>
            <a:ext cx="2268220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RMSProp overcomes this problem by being less aggressive on the decay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3488" name="Google Shape;3488;p174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3489" name="Google Shape;3489;p174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90" name="Google Shape;3490;p174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491" name="Google Shape;3491;p174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82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92" name="Google Shape;3492;p174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493" name="Google Shape;3493;p17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497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8" name="Google Shape;3498;p175"/>
          <p:cNvSpPr/>
          <p:nvPr/>
        </p:nvSpPr>
        <p:spPr>
          <a:xfrm>
            <a:off x="3805657" y="3017760"/>
            <a:ext cx="43180" cy="30480"/>
          </a:xfrm>
          <a:custGeom>
            <a:rect b="b" l="l" r="r" t="t"/>
            <a:pathLst>
              <a:path extrusionOk="0" h="30480" w="431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99" name="Google Shape;3499;p175"/>
          <p:cNvSpPr/>
          <p:nvPr/>
        </p:nvSpPr>
        <p:spPr>
          <a:xfrm>
            <a:off x="3726040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500" name="Google Shape;3500;p175"/>
          <p:cNvSpPr/>
          <p:nvPr/>
        </p:nvSpPr>
        <p:spPr>
          <a:xfrm>
            <a:off x="3903842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3501" name="Google Shape;3501;p175"/>
          <p:cNvGrpSpPr/>
          <p:nvPr/>
        </p:nvGrpSpPr>
        <p:grpSpPr>
          <a:xfrm>
            <a:off x="4008971" y="3007448"/>
            <a:ext cx="203200" cy="50800"/>
            <a:chOff x="4008971" y="3007448"/>
            <a:chExt cx="203200" cy="50800"/>
          </a:xfrm>
        </p:grpSpPr>
        <p:sp>
          <p:nvSpPr>
            <p:cNvPr id="3502" name="Google Shape;3502;p175"/>
            <p:cNvSpPr/>
            <p:nvPr/>
          </p:nvSpPr>
          <p:spPr>
            <a:xfrm>
              <a:off x="4072139" y="3007448"/>
              <a:ext cx="64135" cy="50800"/>
            </a:xfrm>
            <a:custGeom>
              <a:rect b="b" l="l" r="r" t="t"/>
              <a:pathLst>
                <a:path extrusionOk="0" h="50800" w="64135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extrusionOk="0" h="50800" w="64135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extrusionOk="0" h="50800" w="64135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03" name="Google Shape;3503;p175"/>
            <p:cNvSpPr/>
            <p:nvPr/>
          </p:nvSpPr>
          <p:spPr>
            <a:xfrm>
              <a:off x="4008971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3504" name="Google Shape;3504;p175"/>
          <p:cNvGrpSpPr/>
          <p:nvPr/>
        </p:nvGrpSpPr>
        <p:grpSpPr>
          <a:xfrm>
            <a:off x="4291889" y="3007448"/>
            <a:ext cx="203200" cy="50800"/>
            <a:chOff x="4291889" y="3007448"/>
            <a:chExt cx="203200" cy="50800"/>
          </a:xfrm>
        </p:grpSpPr>
        <p:sp>
          <p:nvSpPr>
            <p:cNvPr id="3505" name="Google Shape;3505;p175"/>
            <p:cNvSpPr/>
            <p:nvPr/>
          </p:nvSpPr>
          <p:spPr>
            <a:xfrm>
              <a:off x="4380790" y="3020148"/>
              <a:ext cx="38100" cy="0"/>
            </a:xfrm>
            <a:custGeom>
              <a:rect b="b" l="l" r="r" t="t"/>
              <a:pathLst>
                <a:path extrusionOk="0" h="120000"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06" name="Google Shape;3506;p175"/>
            <p:cNvSpPr/>
            <p:nvPr/>
          </p:nvSpPr>
          <p:spPr>
            <a:xfrm>
              <a:off x="4291889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07" name="Google Shape;3507;p175"/>
            <p:cNvSpPr/>
            <p:nvPr/>
          </p:nvSpPr>
          <p:spPr>
            <a:xfrm>
              <a:off x="4368090" y="3007448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50800" w="50800">
                  <a:moveTo>
                    <a:pt x="12700" y="25400"/>
                  </a:moveTo>
                  <a:lnTo>
                    <a:pt x="50800" y="25400"/>
                  </a:lnTo>
                </a:path>
                <a:path extrusionOk="0" h="50800" w="50800">
                  <a:moveTo>
                    <a:pt x="0" y="38100"/>
                  </a:moveTo>
                  <a:lnTo>
                    <a:pt x="38100" y="38100"/>
                  </a:lnTo>
                </a:path>
                <a:path extrusionOk="0" h="50800" w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3508" name="Google Shape;3508;p175"/>
          <p:cNvGrpSpPr/>
          <p:nvPr/>
        </p:nvGrpSpPr>
        <p:grpSpPr>
          <a:xfrm>
            <a:off x="4574819" y="3007448"/>
            <a:ext cx="203200" cy="50800"/>
            <a:chOff x="4574819" y="3007448"/>
            <a:chExt cx="203200" cy="50800"/>
          </a:xfrm>
        </p:grpSpPr>
        <p:sp>
          <p:nvSpPr>
            <p:cNvPr id="3509" name="Google Shape;3509;p175"/>
            <p:cNvSpPr/>
            <p:nvPr/>
          </p:nvSpPr>
          <p:spPr>
            <a:xfrm>
              <a:off x="4651020" y="3007448"/>
              <a:ext cx="50800" cy="25400"/>
            </a:xfrm>
            <a:custGeom>
              <a:rect b="b" l="l" r="r" t="t"/>
              <a:pathLst>
                <a:path extrusionOk="0" h="254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25400" w="50800">
                  <a:moveTo>
                    <a:pt x="12700" y="12700"/>
                  </a:moveTo>
                  <a:lnTo>
                    <a:pt x="50800" y="12700"/>
                  </a:lnTo>
                </a:path>
                <a:path extrusionOk="0" h="25400" w="508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10" name="Google Shape;3510;p175"/>
            <p:cNvSpPr/>
            <p:nvPr/>
          </p:nvSpPr>
          <p:spPr>
            <a:xfrm>
              <a:off x="4574819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11" name="Google Shape;3511;p175"/>
            <p:cNvSpPr/>
            <p:nvPr/>
          </p:nvSpPr>
          <p:spPr>
            <a:xfrm>
              <a:off x="4651020" y="3045548"/>
              <a:ext cx="50800" cy="12700"/>
            </a:xfrm>
            <a:custGeom>
              <a:rect b="b" l="l" r="r" t="t"/>
              <a:pathLst>
                <a:path extrusionOk="0" h="127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12700" w="508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512" name="Google Shape;3512;p175"/>
          <p:cNvSpPr/>
          <p:nvPr/>
        </p:nvSpPr>
        <p:spPr>
          <a:xfrm>
            <a:off x="4933938" y="3007448"/>
            <a:ext cx="50800" cy="50800"/>
          </a:xfrm>
          <a:custGeom>
            <a:rect b="b" l="l" r="r" t="t"/>
            <a:pathLst>
              <a:path extrusionOk="0" h="50800" w="50800">
                <a:moveTo>
                  <a:pt x="0" y="0"/>
                </a:moveTo>
                <a:lnTo>
                  <a:pt x="38100" y="0"/>
                </a:lnTo>
              </a:path>
              <a:path extrusionOk="0" h="50800" w="50800">
                <a:moveTo>
                  <a:pt x="12700" y="12700"/>
                </a:moveTo>
                <a:lnTo>
                  <a:pt x="50800" y="12700"/>
                </a:lnTo>
              </a:path>
              <a:path extrusionOk="0" h="50800" w="50800">
                <a:moveTo>
                  <a:pt x="12700" y="25400"/>
                </a:moveTo>
                <a:lnTo>
                  <a:pt x="50800" y="25400"/>
                </a:lnTo>
              </a:path>
              <a:path extrusionOk="0" h="50800" w="50800">
                <a:moveTo>
                  <a:pt x="0" y="38100"/>
                </a:moveTo>
                <a:lnTo>
                  <a:pt x="38100" y="38100"/>
                </a:lnTo>
              </a:path>
              <a:path extrusionOk="0" h="50800" w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3513" name="Google Shape;3513;p175"/>
          <p:cNvGrpSpPr/>
          <p:nvPr/>
        </p:nvGrpSpPr>
        <p:grpSpPr>
          <a:xfrm>
            <a:off x="309193" y="1035176"/>
            <a:ext cx="5192408" cy="2086750"/>
            <a:chOff x="309193" y="1035176"/>
            <a:chExt cx="5192408" cy="2086750"/>
          </a:xfrm>
        </p:grpSpPr>
        <p:sp>
          <p:nvSpPr>
            <p:cNvPr id="3514" name="Google Shape;3514;p175"/>
            <p:cNvSpPr/>
            <p:nvPr/>
          </p:nvSpPr>
          <p:spPr>
            <a:xfrm>
              <a:off x="5247349" y="3037928"/>
              <a:ext cx="20320" cy="20320"/>
            </a:xfrm>
            <a:custGeom>
              <a:rect b="b" l="l" r="r" t="t"/>
              <a:pathLst>
                <a:path extrusionOk="0" h="20319" w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15" name="Google Shape;3515;p175"/>
            <p:cNvSpPr/>
            <p:nvPr/>
          </p:nvSpPr>
          <p:spPr>
            <a:xfrm>
              <a:off x="5220285" y="3011433"/>
              <a:ext cx="30480" cy="30480"/>
            </a:xfrm>
            <a:custGeom>
              <a:rect b="b" l="l" r="r" t="t"/>
              <a:pathLst>
                <a:path extrusionOk="0" h="30480" w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16" name="Google Shape;3516;p175"/>
            <p:cNvSpPr/>
            <p:nvPr/>
          </p:nvSpPr>
          <p:spPr>
            <a:xfrm>
              <a:off x="5125427" y="3007448"/>
              <a:ext cx="233679" cy="50800"/>
            </a:xfrm>
            <a:custGeom>
              <a:rect b="b" l="l" r="r" t="t"/>
              <a:pathLst>
                <a:path extrusionOk="0" h="50800" w="233679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extrusionOk="0" h="50800" w="233679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extrusionOk="0" h="50800" w="233679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extrusionOk="0" h="50800" w="233679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17" name="Google Shape;3517;p175"/>
            <p:cNvSpPr/>
            <p:nvPr/>
          </p:nvSpPr>
          <p:spPr>
            <a:xfrm>
              <a:off x="309193" y="1035176"/>
              <a:ext cx="5142230" cy="186690"/>
            </a:xfrm>
            <a:custGeom>
              <a:rect b="b" l="l" r="r" t="t"/>
              <a:pathLst>
                <a:path extrusionOk="0" h="186690" w="514223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6558"/>
                  </a:lnTo>
                  <a:lnTo>
                    <a:pt x="5141666" y="186558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518" name="Google Shape;3518;p17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9194" y="1209077"/>
              <a:ext cx="5141665" cy="50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9" name="Google Shape;3519;p17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9994" y="3020326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0" name="Google Shape;3520;p17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0794" y="3007626"/>
              <a:ext cx="5090807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1" name="Google Shape;3521;p17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50859" y="1079411"/>
              <a:ext cx="50742" cy="1940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22" name="Google Shape;3522;p175"/>
            <p:cNvSpPr/>
            <p:nvPr/>
          </p:nvSpPr>
          <p:spPr>
            <a:xfrm>
              <a:off x="309193" y="1253339"/>
              <a:ext cx="5142230" cy="1818005"/>
            </a:xfrm>
            <a:custGeom>
              <a:rect b="b" l="l" r="r" t="t"/>
              <a:pathLst>
                <a:path extrusionOk="0" h="1818005" w="5142230">
                  <a:moveTo>
                    <a:pt x="5141666" y="0"/>
                  </a:moveTo>
                  <a:lnTo>
                    <a:pt x="0" y="0"/>
                  </a:lnTo>
                  <a:lnTo>
                    <a:pt x="0" y="1766986"/>
                  </a:lnTo>
                  <a:lnTo>
                    <a:pt x="4008" y="1786711"/>
                  </a:lnTo>
                  <a:lnTo>
                    <a:pt x="14922" y="1802864"/>
                  </a:lnTo>
                  <a:lnTo>
                    <a:pt x="31075" y="1813778"/>
                  </a:lnTo>
                  <a:lnTo>
                    <a:pt x="50800" y="1817787"/>
                  </a:lnTo>
                  <a:lnTo>
                    <a:pt x="5090865" y="1817787"/>
                  </a:lnTo>
                  <a:lnTo>
                    <a:pt x="5110590" y="1813778"/>
                  </a:lnTo>
                  <a:lnTo>
                    <a:pt x="5126743" y="1802864"/>
                  </a:lnTo>
                  <a:lnTo>
                    <a:pt x="5137657" y="1786711"/>
                  </a:lnTo>
                  <a:lnTo>
                    <a:pt x="5141666" y="1766986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23" name="Google Shape;3523;p175"/>
            <p:cNvSpPr/>
            <p:nvPr/>
          </p:nvSpPr>
          <p:spPr>
            <a:xfrm>
              <a:off x="5450859" y="1117486"/>
              <a:ext cx="0" cy="1922145"/>
            </a:xfrm>
            <a:custGeom>
              <a:rect b="b" l="l" r="r" t="t"/>
              <a:pathLst>
                <a:path extrusionOk="0" h="1922145" w="120000">
                  <a:moveTo>
                    <a:pt x="0" y="192188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24" name="Google Shape;3524;p175"/>
            <p:cNvSpPr/>
            <p:nvPr/>
          </p:nvSpPr>
          <p:spPr>
            <a:xfrm>
              <a:off x="5450859" y="1104786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25" name="Google Shape;3525;p175"/>
            <p:cNvSpPr/>
            <p:nvPr/>
          </p:nvSpPr>
          <p:spPr>
            <a:xfrm>
              <a:off x="5450859" y="1092086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26" name="Google Shape;3526;p175"/>
            <p:cNvSpPr/>
            <p:nvPr/>
          </p:nvSpPr>
          <p:spPr>
            <a:xfrm>
              <a:off x="5450859" y="1079386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3527" name="Google Shape;3527;p175"/>
          <p:cNvGrpSpPr/>
          <p:nvPr/>
        </p:nvGrpSpPr>
        <p:grpSpPr>
          <a:xfrm>
            <a:off x="0" y="0"/>
            <a:ext cx="5759996" cy="934046"/>
            <a:chOff x="0" y="0"/>
            <a:chExt cx="5759996" cy="934046"/>
          </a:xfrm>
        </p:grpSpPr>
        <p:pic>
          <p:nvPicPr>
            <p:cNvPr id="3528" name="Google Shape;3528;p17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0" y="0"/>
              <a:ext cx="5759996" cy="480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29" name="Google Shape;3529;p175"/>
            <p:cNvSpPr/>
            <p:nvPr/>
          </p:nvSpPr>
          <p:spPr>
            <a:xfrm>
              <a:off x="309193" y="61619"/>
              <a:ext cx="5142230" cy="177165"/>
            </a:xfrm>
            <a:custGeom>
              <a:rect b="b" l="l" r="r" t="t"/>
              <a:pathLst>
                <a:path extrusionOk="0" h="177165" w="514223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77058"/>
                  </a:lnTo>
                  <a:lnTo>
                    <a:pt x="5141666" y="177058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530" name="Google Shape;3530;p17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09194" y="226021"/>
              <a:ext cx="5141665" cy="50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1" name="Google Shape;3531;p17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59994" y="832446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2" name="Google Shape;3532;p17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10794" y="819746"/>
              <a:ext cx="5090807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3" name="Google Shape;3533;p17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450859" y="105854"/>
              <a:ext cx="50742" cy="7265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4" name="Google Shape;3534;p175"/>
            <p:cNvSpPr/>
            <p:nvPr/>
          </p:nvSpPr>
          <p:spPr>
            <a:xfrm>
              <a:off x="309193" y="270291"/>
              <a:ext cx="5142230" cy="613410"/>
            </a:xfrm>
            <a:custGeom>
              <a:rect b="b" l="l" r="r" t="t"/>
              <a:pathLst>
                <a:path extrusionOk="0" h="613410" w="5142230">
                  <a:moveTo>
                    <a:pt x="5141666" y="0"/>
                  </a:moveTo>
                  <a:lnTo>
                    <a:pt x="0" y="0"/>
                  </a:lnTo>
                  <a:lnTo>
                    <a:pt x="0" y="562155"/>
                  </a:lnTo>
                  <a:lnTo>
                    <a:pt x="4008" y="581879"/>
                  </a:lnTo>
                  <a:lnTo>
                    <a:pt x="14922" y="598032"/>
                  </a:lnTo>
                  <a:lnTo>
                    <a:pt x="31075" y="608946"/>
                  </a:lnTo>
                  <a:lnTo>
                    <a:pt x="50800" y="612955"/>
                  </a:lnTo>
                  <a:lnTo>
                    <a:pt x="5090865" y="612955"/>
                  </a:lnTo>
                  <a:lnTo>
                    <a:pt x="5110590" y="608946"/>
                  </a:lnTo>
                  <a:lnTo>
                    <a:pt x="5126743" y="598032"/>
                  </a:lnTo>
                  <a:lnTo>
                    <a:pt x="5137657" y="581879"/>
                  </a:lnTo>
                  <a:lnTo>
                    <a:pt x="5141666" y="562155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35" name="Google Shape;3535;p175"/>
            <p:cNvSpPr/>
            <p:nvPr/>
          </p:nvSpPr>
          <p:spPr>
            <a:xfrm>
              <a:off x="5450859" y="143939"/>
              <a:ext cx="0" cy="708025"/>
            </a:xfrm>
            <a:custGeom>
              <a:rect b="b" l="l" r="r" t="t"/>
              <a:pathLst>
                <a:path extrusionOk="0" h="708025" w="120000">
                  <a:moveTo>
                    <a:pt x="0" y="707557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36" name="Google Shape;3536;p175"/>
            <p:cNvSpPr/>
            <p:nvPr/>
          </p:nvSpPr>
          <p:spPr>
            <a:xfrm>
              <a:off x="5450859" y="131239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37" name="Google Shape;3537;p175"/>
            <p:cNvSpPr/>
            <p:nvPr/>
          </p:nvSpPr>
          <p:spPr>
            <a:xfrm>
              <a:off x="5450859" y="118539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38" name="Google Shape;3538;p175"/>
            <p:cNvSpPr/>
            <p:nvPr/>
          </p:nvSpPr>
          <p:spPr>
            <a:xfrm>
              <a:off x="5450859" y="105839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539" name="Google Shape;3539;p17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04583" y="326059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0" name="Google Shape;3540;p175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04583" y="536092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1" name="Google Shape;3541;p175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04583" y="746125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42" name="Google Shape;3542;p175"/>
          <p:cNvSpPr txBox="1"/>
          <p:nvPr/>
        </p:nvSpPr>
        <p:spPr>
          <a:xfrm>
            <a:off x="296494" y="11961"/>
            <a:ext cx="4941570" cy="1849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2525">
            <a:spAutoFit/>
          </a:bodyPr>
          <a:lstStyle/>
          <a:p>
            <a:pPr indent="0" lvl="0" marL="63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B2"/>
                </a:solidFill>
                <a:latin typeface="Georgia"/>
                <a:ea typeface="Georgia"/>
                <a:cs typeface="Georgia"/>
                <a:sym typeface="Georgia"/>
              </a:rPr>
              <a:t>Intuition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340360" marR="81280" rtl="0" algn="l">
              <a:lnSpc>
                <a:spcPct val="15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Do everything that RMSProp does to solve the decay problem of Adagrad Plus use a cumulative history of the gradients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34036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In practice,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β</a:t>
            </a:r>
            <a:r>
              <a:rPr baseline="-25000" lang="en-US" sz="1200">
                <a:latin typeface="Georgia"/>
                <a:ea typeface="Georgia"/>
                <a:cs typeface="Georgia"/>
                <a:sym typeface="Georgia"/>
              </a:rPr>
              <a:t>1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= 0.9 and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β</a:t>
            </a:r>
            <a:r>
              <a:rPr baseline="-25000" lang="en-US" sz="1200">
                <a:latin typeface="Georgia"/>
                <a:ea typeface="Georgia"/>
                <a:cs typeface="Georgia"/>
                <a:sym typeface="Georgia"/>
              </a:rPr>
              <a:t>2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= 0.999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245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6350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B2"/>
                </a:solidFill>
                <a:latin typeface="Georgia"/>
                <a:ea typeface="Georgia"/>
                <a:cs typeface="Georgia"/>
                <a:sym typeface="Georgia"/>
              </a:rPr>
              <a:t>Update rule for Adam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235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-54610" lvl="0" marL="1447800" marR="1462405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β</a:t>
            </a:r>
            <a:r>
              <a:rPr baseline="-25000" lang="en-US" sz="1200">
                <a:latin typeface="Georgia"/>
                <a:ea typeface="Georgia"/>
                <a:cs typeface="Georgia"/>
                <a:sym typeface="Georgia"/>
              </a:rPr>
              <a:t>1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∗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baseline="-25000" i="1" lang="en-US" sz="1200">
                <a:latin typeface="Arial"/>
                <a:ea typeface="Arial"/>
                <a:cs typeface="Arial"/>
                <a:sym typeface="Arial"/>
              </a:rPr>
              <a:t>−</a:t>
            </a:r>
            <a:r>
              <a:rPr baseline="-25000" lang="en-US" sz="1200">
                <a:latin typeface="Georgia"/>
                <a:ea typeface="Georgia"/>
                <a:cs typeface="Georgia"/>
                <a:sym typeface="Georgia"/>
              </a:rPr>
              <a:t>1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+ (1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−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β</a:t>
            </a:r>
            <a:r>
              <a:rPr baseline="-25000" lang="en-US" sz="1200">
                <a:latin typeface="Georgia"/>
                <a:ea typeface="Georgia"/>
                <a:cs typeface="Georgia"/>
                <a:sym typeface="Georgia"/>
              </a:rPr>
              <a:t>1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)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∗ ∇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v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β</a:t>
            </a:r>
            <a:r>
              <a:rPr baseline="-25000" lang="en-US" sz="1200">
                <a:latin typeface="Georgia"/>
                <a:ea typeface="Georgia"/>
                <a:cs typeface="Georgia"/>
                <a:sym typeface="Georgia"/>
              </a:rPr>
              <a:t>2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∗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v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baseline="-25000" i="1" lang="en-US" sz="1200">
                <a:latin typeface="Arial"/>
                <a:ea typeface="Arial"/>
                <a:cs typeface="Arial"/>
                <a:sym typeface="Arial"/>
              </a:rPr>
              <a:t>−</a:t>
            </a:r>
            <a:r>
              <a:rPr baseline="-25000" lang="en-US" sz="1200">
                <a:latin typeface="Georgia"/>
                <a:ea typeface="Georgia"/>
                <a:cs typeface="Georgia"/>
                <a:sym typeface="Georgia"/>
              </a:rPr>
              <a:t>1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+ (1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−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β</a:t>
            </a:r>
            <a:r>
              <a:rPr baseline="-25000" lang="en-US" sz="1200">
                <a:latin typeface="Georgia"/>
                <a:ea typeface="Georgia"/>
                <a:cs typeface="Georgia"/>
                <a:sym typeface="Georgia"/>
              </a:rPr>
              <a:t>2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)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∗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)</a:t>
            </a:r>
            <a:r>
              <a:rPr baseline="30000" lang="en-US" sz="1200">
                <a:latin typeface="Georgia"/>
                <a:ea typeface="Georgia"/>
                <a:cs typeface="Georgia"/>
                <a:sym typeface="Georgia"/>
              </a:rPr>
              <a:t>2</a:t>
            </a:r>
            <a:endParaRPr baseline="30000" sz="1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43" name="Google Shape;3543;p175"/>
          <p:cNvSpPr txBox="1"/>
          <p:nvPr/>
        </p:nvSpPr>
        <p:spPr>
          <a:xfrm>
            <a:off x="1798878" y="1983700"/>
            <a:ext cx="64769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">
                <a:latin typeface="Georgia"/>
                <a:ea typeface="Georgia"/>
                <a:cs typeface="Georgia"/>
                <a:sym typeface="Georgia"/>
              </a:rPr>
              <a:t>t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44" name="Google Shape;3544;p175"/>
          <p:cNvSpPr txBox="1"/>
          <p:nvPr/>
        </p:nvSpPr>
        <p:spPr>
          <a:xfrm>
            <a:off x="2043950" y="2020632"/>
            <a:ext cx="34290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1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−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β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45" name="Google Shape;3545;p175"/>
          <p:cNvSpPr txBox="1"/>
          <p:nvPr/>
        </p:nvSpPr>
        <p:spPr>
          <a:xfrm>
            <a:off x="2360929" y="2010230"/>
            <a:ext cx="79375" cy="2343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9685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">
                <a:latin typeface="Georgia"/>
                <a:ea typeface="Georgia"/>
                <a:cs typeface="Georgia"/>
                <a:sym typeface="Georgia"/>
              </a:rPr>
              <a:t>t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Georgia"/>
                <a:ea typeface="Georgia"/>
                <a:cs typeface="Georgia"/>
                <a:sym typeface="Georgia"/>
              </a:rPr>
              <a:t>1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46" name="Google Shape;3546;p175"/>
          <p:cNvSpPr txBox="1"/>
          <p:nvPr/>
        </p:nvSpPr>
        <p:spPr>
          <a:xfrm>
            <a:off x="2863367" y="1983700"/>
            <a:ext cx="64769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">
                <a:latin typeface="Georgia"/>
                <a:ea typeface="Georgia"/>
                <a:cs typeface="Georgia"/>
                <a:sym typeface="Georgia"/>
              </a:rPr>
              <a:t>t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47" name="Google Shape;3547;p175"/>
          <p:cNvSpPr txBox="1"/>
          <p:nvPr/>
        </p:nvSpPr>
        <p:spPr>
          <a:xfrm>
            <a:off x="1651838" y="1831872"/>
            <a:ext cx="173228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404495" rtl="0" algn="l">
              <a:lnSpc>
                <a:spcPct val="85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n-US" sz="1100" u="sng"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baseline="-25000" i="1" lang="en-US" sz="1200" u="sng">
                <a:latin typeface="Georgia"/>
                <a:ea typeface="Georgia"/>
                <a:cs typeface="Georgia"/>
                <a:sym typeface="Georgia"/>
              </a:rPr>
              <a:t>t  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	</a:t>
            </a:r>
            <a:r>
              <a:rPr lang="en-US" sz="1100" u="sng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n-US" sz="1100" u="sng">
                <a:latin typeface="Georgia"/>
                <a:ea typeface="Georgia"/>
                <a:cs typeface="Georgia"/>
                <a:sym typeface="Georgia"/>
              </a:rPr>
              <a:t>v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38100" rtl="0" algn="l">
              <a:lnSpc>
                <a:spcPct val="9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ˆ  =	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v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ˆ =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48" name="Google Shape;3548;p175"/>
          <p:cNvSpPr txBox="1"/>
          <p:nvPr/>
        </p:nvSpPr>
        <p:spPr>
          <a:xfrm>
            <a:off x="3307969" y="1889974"/>
            <a:ext cx="20320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" u="sng">
                <a:latin typeface="Georgia"/>
                <a:ea typeface="Georgia"/>
                <a:cs typeface="Georgia"/>
                <a:sym typeface="Georgia"/>
              </a:rPr>
              <a:t>t	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49" name="Google Shape;3549;p175"/>
          <p:cNvSpPr txBox="1"/>
          <p:nvPr/>
        </p:nvSpPr>
        <p:spPr>
          <a:xfrm>
            <a:off x="3108439" y="2020632"/>
            <a:ext cx="34290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1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−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β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50" name="Google Shape;3550;p175"/>
          <p:cNvSpPr txBox="1"/>
          <p:nvPr/>
        </p:nvSpPr>
        <p:spPr>
          <a:xfrm>
            <a:off x="3425406" y="2010230"/>
            <a:ext cx="79375" cy="2343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9685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">
                <a:latin typeface="Georgia"/>
                <a:ea typeface="Georgia"/>
                <a:cs typeface="Georgia"/>
                <a:sym typeface="Georgia"/>
              </a:rPr>
              <a:t>t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Georgia"/>
                <a:ea typeface="Georgia"/>
                <a:cs typeface="Georgia"/>
                <a:sym typeface="Georgia"/>
              </a:rPr>
              <a:t>2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51" name="Google Shape;3551;p175"/>
          <p:cNvSpPr txBox="1"/>
          <p:nvPr/>
        </p:nvSpPr>
        <p:spPr>
          <a:xfrm>
            <a:off x="1661464" y="2322396"/>
            <a:ext cx="53086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"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lang="en-US" sz="800">
                <a:latin typeface="Georgia"/>
                <a:ea typeface="Georgia"/>
                <a:cs typeface="Georgia"/>
                <a:sym typeface="Georgia"/>
              </a:rPr>
              <a:t>+1	</a:t>
            </a:r>
            <a:r>
              <a:rPr i="1" lang="en-US" sz="800">
                <a:latin typeface="Georgia"/>
                <a:ea typeface="Georgia"/>
                <a:cs typeface="Georgia"/>
                <a:sym typeface="Georgia"/>
              </a:rPr>
              <a:t>t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52" name="Google Shape;3552;p175"/>
          <p:cNvSpPr txBox="1"/>
          <p:nvPr/>
        </p:nvSpPr>
        <p:spPr>
          <a:xfrm>
            <a:off x="2547429" y="2170568"/>
            <a:ext cx="9461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η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53" name="Google Shape;3553;p175"/>
          <p:cNvSpPr/>
          <p:nvPr/>
        </p:nvSpPr>
        <p:spPr>
          <a:xfrm>
            <a:off x="2370340" y="2380906"/>
            <a:ext cx="453390" cy="0"/>
          </a:xfrm>
          <a:custGeom>
            <a:rect b="b" l="l" r="r" t="t"/>
            <a:pathLst>
              <a:path extrusionOk="0" h="120000" w="453389">
                <a:moveTo>
                  <a:pt x="0" y="0"/>
                </a:moveTo>
                <a:lnTo>
                  <a:pt x="453339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554" name="Google Shape;3554;p175"/>
          <p:cNvSpPr txBox="1"/>
          <p:nvPr/>
        </p:nvSpPr>
        <p:spPr>
          <a:xfrm>
            <a:off x="1562277" y="2264294"/>
            <a:ext cx="93662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	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− </a:t>
            </a:r>
            <a:r>
              <a:rPr baseline="30000" i="1" lang="en-US" sz="1650">
                <a:latin typeface="Arial"/>
                <a:ea typeface="Arial"/>
                <a:cs typeface="Arial"/>
                <a:sym typeface="Arial"/>
              </a:rPr>
              <a:t>√</a:t>
            </a:r>
            <a:endParaRPr baseline="30000" sz="16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5" name="Google Shape;3555;p175"/>
          <p:cNvSpPr/>
          <p:nvPr/>
        </p:nvSpPr>
        <p:spPr>
          <a:xfrm>
            <a:off x="2485796" y="2408618"/>
            <a:ext cx="338455" cy="0"/>
          </a:xfrm>
          <a:custGeom>
            <a:rect b="b" l="l" r="r" t="t"/>
            <a:pathLst>
              <a:path extrusionOk="0" h="120000" w="338455">
                <a:moveTo>
                  <a:pt x="0" y="0"/>
                </a:moveTo>
                <a:lnTo>
                  <a:pt x="337883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556" name="Google Shape;3556;p175"/>
          <p:cNvSpPr txBox="1"/>
          <p:nvPr/>
        </p:nvSpPr>
        <p:spPr>
          <a:xfrm>
            <a:off x="2540254" y="2425927"/>
            <a:ext cx="64769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">
                <a:latin typeface="Georgia"/>
                <a:ea typeface="Georgia"/>
                <a:cs typeface="Georgia"/>
                <a:sym typeface="Georgia"/>
              </a:rPr>
              <a:t>t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57" name="Google Shape;3557;p175"/>
          <p:cNvSpPr txBox="1"/>
          <p:nvPr/>
        </p:nvSpPr>
        <p:spPr>
          <a:xfrm>
            <a:off x="2473096" y="2367824"/>
            <a:ext cx="36322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v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ˆ +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E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58" name="Google Shape;3558;p175"/>
          <p:cNvSpPr txBox="1"/>
          <p:nvPr/>
        </p:nvSpPr>
        <p:spPr>
          <a:xfrm>
            <a:off x="2856953" y="2264294"/>
            <a:ext cx="220979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∗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ˆ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59" name="Google Shape;3559;p175"/>
          <p:cNvSpPr txBox="1"/>
          <p:nvPr/>
        </p:nvSpPr>
        <p:spPr>
          <a:xfrm>
            <a:off x="3078657" y="2322396"/>
            <a:ext cx="64769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">
                <a:latin typeface="Georgia"/>
                <a:ea typeface="Georgia"/>
                <a:cs typeface="Georgia"/>
                <a:sym typeface="Georgia"/>
              </a:rPr>
              <a:t>t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60" name="Google Shape;3560;p175"/>
          <p:cNvSpPr txBox="1"/>
          <p:nvPr/>
        </p:nvSpPr>
        <p:spPr>
          <a:xfrm>
            <a:off x="1818652" y="2564204"/>
            <a:ext cx="239839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... and a similar set of equations for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b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2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3561" name="Google Shape;3561;p175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3562" name="Google Shape;3562;p175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63" name="Google Shape;3563;p175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564" name="Google Shape;3564;p175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83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65" name="Google Shape;3565;p175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566" name="Google Shape;3566;p175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1" name="Google Shape;3571;p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156" y="155892"/>
            <a:ext cx="2011680" cy="240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2" name="Google Shape;3572;p1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8698" y="199745"/>
            <a:ext cx="2022652" cy="13679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73" name="Google Shape;3573;p176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3574" name="Google Shape;3574;p176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75" name="Google Shape;3575;p176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576" name="Google Shape;3576;p176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84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77" name="Google Shape;3577;p176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578" name="Google Shape;3578;p17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2" name="Shape 3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3" name="Google Shape;3583;p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156" y="155892"/>
            <a:ext cx="2011680" cy="240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4" name="Google Shape;3584;p1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8698" y="199745"/>
            <a:ext cx="2022652" cy="13679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85" name="Google Shape;3585;p177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3586" name="Google Shape;3586;p177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87" name="Google Shape;3587;p177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588" name="Google Shape;3588;p177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84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89" name="Google Shape;3589;p177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590" name="Google Shape;3590;p177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4" name="Shape 3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5" name="Google Shape;3595;p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156" y="155892"/>
            <a:ext cx="2011680" cy="240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6" name="Google Shape;3596;p1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8698" y="199745"/>
            <a:ext cx="2022652" cy="13679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97" name="Google Shape;3597;p178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3598" name="Google Shape;3598;p178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99" name="Google Shape;3599;p178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600" name="Google Shape;3600;p178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84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01" name="Google Shape;3601;p178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602" name="Google Shape;3602;p17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6" name="Shape 3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7" name="Google Shape;3607;p1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156" y="155892"/>
            <a:ext cx="2011680" cy="240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8" name="Google Shape;3608;p1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8698" y="199745"/>
            <a:ext cx="2022652" cy="13679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9" name="Google Shape;3609;p179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3610" name="Google Shape;3610;p179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11" name="Google Shape;3611;p179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612" name="Google Shape;3612;p179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84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13" name="Google Shape;3613;p179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614" name="Google Shape;3614;p17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" name="Google Shape;461;p18"/>
          <p:cNvGrpSpPr/>
          <p:nvPr/>
        </p:nvGrpSpPr>
        <p:grpSpPr>
          <a:xfrm>
            <a:off x="309193" y="1052448"/>
            <a:ext cx="5192408" cy="625983"/>
            <a:chOff x="309193" y="1052448"/>
            <a:chExt cx="5192408" cy="625983"/>
          </a:xfrm>
        </p:grpSpPr>
        <p:sp>
          <p:nvSpPr>
            <p:cNvPr id="462" name="Google Shape;462;p18"/>
            <p:cNvSpPr/>
            <p:nvPr/>
          </p:nvSpPr>
          <p:spPr>
            <a:xfrm>
              <a:off x="309193" y="1052448"/>
              <a:ext cx="5142230" cy="179070"/>
            </a:xfrm>
            <a:custGeom>
              <a:rect b="b" l="l" r="r" t="t"/>
              <a:pathLst>
                <a:path extrusionOk="0" h="179069" w="514223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78597"/>
                  </a:lnTo>
                  <a:lnTo>
                    <a:pt x="5141666" y="178597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463" name="Google Shape;463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9194" y="1218387"/>
              <a:ext cx="5141665" cy="50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4" name="Google Shape;464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9994" y="1576831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5" name="Google Shape;465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0794" y="1564131"/>
              <a:ext cx="5090807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50859" y="1096683"/>
              <a:ext cx="50742" cy="4801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7" name="Google Shape;467;p18"/>
            <p:cNvSpPr/>
            <p:nvPr/>
          </p:nvSpPr>
          <p:spPr>
            <a:xfrm>
              <a:off x="309193" y="1262670"/>
              <a:ext cx="5142230" cy="365125"/>
            </a:xfrm>
            <a:custGeom>
              <a:rect b="b" l="l" r="r" t="t"/>
              <a:pathLst>
                <a:path extrusionOk="0" h="365125" w="5142230">
                  <a:moveTo>
                    <a:pt x="5141666" y="0"/>
                  </a:moveTo>
                  <a:lnTo>
                    <a:pt x="0" y="0"/>
                  </a:lnTo>
                  <a:lnTo>
                    <a:pt x="0" y="314161"/>
                  </a:lnTo>
                  <a:lnTo>
                    <a:pt x="4008" y="333886"/>
                  </a:lnTo>
                  <a:lnTo>
                    <a:pt x="14922" y="350039"/>
                  </a:lnTo>
                  <a:lnTo>
                    <a:pt x="31075" y="360953"/>
                  </a:lnTo>
                  <a:lnTo>
                    <a:pt x="50800" y="364962"/>
                  </a:lnTo>
                  <a:lnTo>
                    <a:pt x="5090865" y="364962"/>
                  </a:lnTo>
                  <a:lnTo>
                    <a:pt x="5110590" y="360953"/>
                  </a:lnTo>
                  <a:lnTo>
                    <a:pt x="5126743" y="350039"/>
                  </a:lnTo>
                  <a:lnTo>
                    <a:pt x="5137657" y="333886"/>
                  </a:lnTo>
                  <a:lnTo>
                    <a:pt x="5141666" y="314161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68" name="Google Shape;468;p18"/>
            <p:cNvSpPr/>
            <p:nvPr/>
          </p:nvSpPr>
          <p:spPr>
            <a:xfrm>
              <a:off x="5450859" y="1134777"/>
              <a:ext cx="0" cy="461645"/>
            </a:xfrm>
            <a:custGeom>
              <a:rect b="b" l="l" r="r" t="t"/>
              <a:pathLst>
                <a:path extrusionOk="0" h="461644" w="120000">
                  <a:moveTo>
                    <a:pt x="0" y="461103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69" name="Google Shape;469;p18"/>
            <p:cNvSpPr/>
            <p:nvPr/>
          </p:nvSpPr>
          <p:spPr>
            <a:xfrm>
              <a:off x="5450859" y="1122077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70" name="Google Shape;470;p18"/>
            <p:cNvSpPr/>
            <p:nvPr/>
          </p:nvSpPr>
          <p:spPr>
            <a:xfrm>
              <a:off x="5450859" y="1109377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71" name="Google Shape;471;p18"/>
            <p:cNvSpPr/>
            <p:nvPr/>
          </p:nvSpPr>
          <p:spPr>
            <a:xfrm>
              <a:off x="5450859" y="1096677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72" name="Google Shape;472;p18"/>
          <p:cNvSpPr txBox="1"/>
          <p:nvPr/>
        </p:nvSpPr>
        <p:spPr>
          <a:xfrm>
            <a:off x="347294" y="1004339"/>
            <a:ext cx="4497070" cy="592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2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B2"/>
                </a:solidFill>
                <a:latin typeface="Georgia"/>
                <a:ea typeface="Georgia"/>
                <a:cs typeface="Georgia"/>
                <a:sym typeface="Georgia"/>
              </a:rPr>
              <a:t>Goal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5080" rtl="0" algn="l">
              <a:lnSpc>
                <a:spcPct val="1026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Find a better way of traversing the error surface so that we can reach the minimum value quickly without resorting to brute force search!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473" name="Google Shape;473;p18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474" name="Google Shape;474;p18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75" name="Google Shape;475;p18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76" name="Google Shape;476;p18"/>
          <p:cNvSpPr txBox="1"/>
          <p:nvPr>
            <p:ph idx="12" type="sldNum"/>
          </p:nvPr>
        </p:nvSpPr>
        <p:spPr>
          <a:xfrm>
            <a:off x="5423001" y="3007598"/>
            <a:ext cx="3143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13 / 89</a:t>
            </a:r>
            <a:endParaRPr/>
          </a:p>
        </p:txBody>
      </p:sp>
      <p:sp>
        <p:nvSpPr>
          <p:cNvPr id="477" name="Google Shape;477;p18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478" name="Google Shape;478;p1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8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9" name="Google Shape;3619;p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156" y="155892"/>
            <a:ext cx="2011680" cy="240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0" name="Google Shape;3620;p1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8698" y="199745"/>
            <a:ext cx="2022652" cy="13679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1" name="Google Shape;3621;p180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3622" name="Google Shape;3622;p180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23" name="Google Shape;3623;p180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624" name="Google Shape;3624;p180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84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25" name="Google Shape;3625;p180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626" name="Google Shape;3626;p18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0" name="Shape 3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1" name="Google Shape;3631;p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156" y="155892"/>
            <a:ext cx="2011680" cy="240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2" name="Google Shape;3632;p1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8698" y="199745"/>
            <a:ext cx="2022652" cy="13679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33" name="Google Shape;3633;p181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3634" name="Google Shape;3634;p181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35" name="Google Shape;3635;p181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636" name="Google Shape;3636;p181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84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37" name="Google Shape;3637;p181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638" name="Google Shape;3638;p18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2" name="Shape 3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3" name="Google Shape;3643;p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156" y="155892"/>
            <a:ext cx="2011680" cy="240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4" name="Google Shape;3644;p1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8698" y="199745"/>
            <a:ext cx="2022652" cy="13679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45" name="Google Shape;3645;p182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3646" name="Google Shape;3646;p182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47" name="Google Shape;3647;p182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648" name="Google Shape;3648;p182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84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49" name="Google Shape;3649;p182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650" name="Google Shape;3650;p18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4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5" name="Google Shape;3655;p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156" y="155892"/>
            <a:ext cx="2011680" cy="240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6" name="Google Shape;3656;p1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8698" y="199745"/>
            <a:ext cx="2022652" cy="13679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57" name="Google Shape;3657;p183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3658" name="Google Shape;3658;p183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59" name="Google Shape;3659;p183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660" name="Google Shape;3660;p183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84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61" name="Google Shape;3661;p183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662" name="Google Shape;3662;p18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6" name="Shape 3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7" name="Google Shape;3667;p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156" y="155892"/>
            <a:ext cx="2011680" cy="240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8" name="Google Shape;3668;p1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8698" y="199745"/>
            <a:ext cx="2022652" cy="13679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9" name="Google Shape;3669;p184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3670" name="Google Shape;3670;p184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71" name="Google Shape;3671;p184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672" name="Google Shape;3672;p184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84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73" name="Google Shape;3673;p184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674" name="Google Shape;3674;p18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8" name="Shape 3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9" name="Google Shape;3679;p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156" y="155892"/>
            <a:ext cx="2011680" cy="240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0" name="Google Shape;3680;p1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8698" y="199745"/>
            <a:ext cx="2022652" cy="13679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81" name="Google Shape;3681;p185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3682" name="Google Shape;3682;p185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83" name="Google Shape;3683;p185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684" name="Google Shape;3684;p185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84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85" name="Google Shape;3685;p185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686" name="Google Shape;3686;p185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690" name="Shape 3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1" name="Google Shape;3691;p186"/>
          <p:cNvSpPr/>
          <p:nvPr/>
        </p:nvSpPr>
        <p:spPr>
          <a:xfrm>
            <a:off x="3805657" y="3017760"/>
            <a:ext cx="43180" cy="30480"/>
          </a:xfrm>
          <a:custGeom>
            <a:rect b="b" l="l" r="r" t="t"/>
            <a:pathLst>
              <a:path extrusionOk="0" h="30480" w="431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692" name="Google Shape;3692;p186"/>
          <p:cNvSpPr/>
          <p:nvPr/>
        </p:nvSpPr>
        <p:spPr>
          <a:xfrm>
            <a:off x="3726040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693" name="Google Shape;3693;p186"/>
          <p:cNvSpPr/>
          <p:nvPr/>
        </p:nvSpPr>
        <p:spPr>
          <a:xfrm>
            <a:off x="3903842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3694" name="Google Shape;3694;p186"/>
          <p:cNvGrpSpPr/>
          <p:nvPr/>
        </p:nvGrpSpPr>
        <p:grpSpPr>
          <a:xfrm>
            <a:off x="4008971" y="3007448"/>
            <a:ext cx="203200" cy="50800"/>
            <a:chOff x="4008971" y="3007448"/>
            <a:chExt cx="203200" cy="50800"/>
          </a:xfrm>
        </p:grpSpPr>
        <p:sp>
          <p:nvSpPr>
            <p:cNvPr id="3695" name="Google Shape;3695;p186"/>
            <p:cNvSpPr/>
            <p:nvPr/>
          </p:nvSpPr>
          <p:spPr>
            <a:xfrm>
              <a:off x="4072139" y="3007448"/>
              <a:ext cx="64135" cy="50800"/>
            </a:xfrm>
            <a:custGeom>
              <a:rect b="b" l="l" r="r" t="t"/>
              <a:pathLst>
                <a:path extrusionOk="0" h="50800" w="64135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extrusionOk="0" h="50800" w="64135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extrusionOk="0" h="50800" w="64135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96" name="Google Shape;3696;p186"/>
            <p:cNvSpPr/>
            <p:nvPr/>
          </p:nvSpPr>
          <p:spPr>
            <a:xfrm>
              <a:off x="4008971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3697" name="Google Shape;3697;p186"/>
          <p:cNvGrpSpPr/>
          <p:nvPr/>
        </p:nvGrpSpPr>
        <p:grpSpPr>
          <a:xfrm>
            <a:off x="4291889" y="3007448"/>
            <a:ext cx="203200" cy="50800"/>
            <a:chOff x="4291889" y="3007448"/>
            <a:chExt cx="203200" cy="50800"/>
          </a:xfrm>
        </p:grpSpPr>
        <p:sp>
          <p:nvSpPr>
            <p:cNvPr id="3698" name="Google Shape;3698;p186"/>
            <p:cNvSpPr/>
            <p:nvPr/>
          </p:nvSpPr>
          <p:spPr>
            <a:xfrm>
              <a:off x="4380790" y="3020148"/>
              <a:ext cx="38100" cy="0"/>
            </a:xfrm>
            <a:custGeom>
              <a:rect b="b" l="l" r="r" t="t"/>
              <a:pathLst>
                <a:path extrusionOk="0" h="120000"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99" name="Google Shape;3699;p186"/>
            <p:cNvSpPr/>
            <p:nvPr/>
          </p:nvSpPr>
          <p:spPr>
            <a:xfrm>
              <a:off x="4291889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00" name="Google Shape;3700;p186"/>
            <p:cNvSpPr/>
            <p:nvPr/>
          </p:nvSpPr>
          <p:spPr>
            <a:xfrm>
              <a:off x="4368090" y="3007448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50800" w="50800">
                  <a:moveTo>
                    <a:pt x="12700" y="25400"/>
                  </a:moveTo>
                  <a:lnTo>
                    <a:pt x="50800" y="25400"/>
                  </a:lnTo>
                </a:path>
                <a:path extrusionOk="0" h="50800" w="50800">
                  <a:moveTo>
                    <a:pt x="0" y="38100"/>
                  </a:moveTo>
                  <a:lnTo>
                    <a:pt x="38100" y="38100"/>
                  </a:lnTo>
                </a:path>
                <a:path extrusionOk="0" h="50800" w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3701" name="Google Shape;3701;p186"/>
          <p:cNvGrpSpPr/>
          <p:nvPr/>
        </p:nvGrpSpPr>
        <p:grpSpPr>
          <a:xfrm>
            <a:off x="4574819" y="3007448"/>
            <a:ext cx="203200" cy="50800"/>
            <a:chOff x="4574819" y="3007448"/>
            <a:chExt cx="203200" cy="50800"/>
          </a:xfrm>
        </p:grpSpPr>
        <p:sp>
          <p:nvSpPr>
            <p:cNvPr id="3702" name="Google Shape;3702;p186"/>
            <p:cNvSpPr/>
            <p:nvPr/>
          </p:nvSpPr>
          <p:spPr>
            <a:xfrm>
              <a:off x="4651020" y="3007448"/>
              <a:ext cx="50800" cy="25400"/>
            </a:xfrm>
            <a:custGeom>
              <a:rect b="b" l="l" r="r" t="t"/>
              <a:pathLst>
                <a:path extrusionOk="0" h="254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25400" w="50800">
                  <a:moveTo>
                    <a:pt x="12700" y="12700"/>
                  </a:moveTo>
                  <a:lnTo>
                    <a:pt x="50800" y="12700"/>
                  </a:lnTo>
                </a:path>
                <a:path extrusionOk="0" h="25400" w="508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03" name="Google Shape;3703;p186"/>
            <p:cNvSpPr/>
            <p:nvPr/>
          </p:nvSpPr>
          <p:spPr>
            <a:xfrm>
              <a:off x="4574819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04" name="Google Shape;3704;p186"/>
            <p:cNvSpPr/>
            <p:nvPr/>
          </p:nvSpPr>
          <p:spPr>
            <a:xfrm>
              <a:off x="4651020" y="3045548"/>
              <a:ext cx="50800" cy="12700"/>
            </a:xfrm>
            <a:custGeom>
              <a:rect b="b" l="l" r="r" t="t"/>
              <a:pathLst>
                <a:path extrusionOk="0" h="127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12700" w="508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705" name="Google Shape;3705;p186"/>
          <p:cNvSpPr/>
          <p:nvPr/>
        </p:nvSpPr>
        <p:spPr>
          <a:xfrm>
            <a:off x="4933938" y="3007448"/>
            <a:ext cx="50800" cy="50800"/>
          </a:xfrm>
          <a:custGeom>
            <a:rect b="b" l="l" r="r" t="t"/>
            <a:pathLst>
              <a:path extrusionOk="0" h="50800" w="50800">
                <a:moveTo>
                  <a:pt x="0" y="0"/>
                </a:moveTo>
                <a:lnTo>
                  <a:pt x="38100" y="0"/>
                </a:lnTo>
              </a:path>
              <a:path extrusionOk="0" h="50800" w="50800">
                <a:moveTo>
                  <a:pt x="12700" y="12700"/>
                </a:moveTo>
                <a:lnTo>
                  <a:pt x="50800" y="12700"/>
                </a:lnTo>
              </a:path>
              <a:path extrusionOk="0" h="50800" w="50800">
                <a:moveTo>
                  <a:pt x="12700" y="25400"/>
                </a:moveTo>
                <a:lnTo>
                  <a:pt x="50800" y="25400"/>
                </a:lnTo>
              </a:path>
              <a:path extrusionOk="0" h="50800" w="50800">
                <a:moveTo>
                  <a:pt x="0" y="38100"/>
                </a:moveTo>
                <a:lnTo>
                  <a:pt x="38100" y="38100"/>
                </a:lnTo>
              </a:path>
              <a:path extrusionOk="0" h="50800" w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3706" name="Google Shape;3706;p186"/>
          <p:cNvGrpSpPr/>
          <p:nvPr/>
        </p:nvGrpSpPr>
        <p:grpSpPr>
          <a:xfrm>
            <a:off x="5125427" y="3007448"/>
            <a:ext cx="233679" cy="50800"/>
            <a:chOff x="5125427" y="3007448"/>
            <a:chExt cx="233679" cy="50800"/>
          </a:xfrm>
        </p:grpSpPr>
        <p:sp>
          <p:nvSpPr>
            <p:cNvPr id="3707" name="Google Shape;3707;p186"/>
            <p:cNvSpPr/>
            <p:nvPr/>
          </p:nvSpPr>
          <p:spPr>
            <a:xfrm>
              <a:off x="5247349" y="3037928"/>
              <a:ext cx="20320" cy="20320"/>
            </a:xfrm>
            <a:custGeom>
              <a:rect b="b" l="l" r="r" t="t"/>
              <a:pathLst>
                <a:path extrusionOk="0" h="20319" w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08" name="Google Shape;3708;p186"/>
            <p:cNvSpPr/>
            <p:nvPr/>
          </p:nvSpPr>
          <p:spPr>
            <a:xfrm>
              <a:off x="5220285" y="3011433"/>
              <a:ext cx="30480" cy="30480"/>
            </a:xfrm>
            <a:custGeom>
              <a:rect b="b" l="l" r="r" t="t"/>
              <a:pathLst>
                <a:path extrusionOk="0" h="30480" w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09" name="Google Shape;3709;p186"/>
            <p:cNvSpPr/>
            <p:nvPr/>
          </p:nvSpPr>
          <p:spPr>
            <a:xfrm>
              <a:off x="5125427" y="3007448"/>
              <a:ext cx="233679" cy="50800"/>
            </a:xfrm>
            <a:custGeom>
              <a:rect b="b" l="l" r="r" t="t"/>
              <a:pathLst>
                <a:path extrusionOk="0" h="50800" w="233679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extrusionOk="0" h="50800" w="233679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extrusionOk="0" h="50800" w="233679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extrusionOk="0" h="50800" w="233679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710" name="Google Shape;3710;p186"/>
          <p:cNvSpPr txBox="1"/>
          <p:nvPr/>
        </p:nvSpPr>
        <p:spPr>
          <a:xfrm>
            <a:off x="5448401" y="2988619"/>
            <a:ext cx="28892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84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711" name="Google Shape;3711;p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59996" cy="48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2" name="Google Shape;3712;p1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156" y="155892"/>
            <a:ext cx="2011680" cy="240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3" name="Google Shape;3713;p1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4594" y="2802623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3714" name="Google Shape;3714;p186"/>
          <p:cNvSpPr txBox="1"/>
          <p:nvPr/>
        </p:nvSpPr>
        <p:spPr>
          <a:xfrm>
            <a:off x="504393" y="2717138"/>
            <a:ext cx="226822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As expected, taking a cumulative his-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15" name="Google Shape;3715;p186"/>
          <p:cNvSpPr txBox="1"/>
          <p:nvPr/>
        </p:nvSpPr>
        <p:spPr>
          <a:xfrm>
            <a:off x="504393" y="2889210"/>
            <a:ext cx="147510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tory gives a speed up ...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716" name="Google Shape;3716;p1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48698" y="199745"/>
            <a:ext cx="2022652" cy="13679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17" name="Google Shape;3717;p186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3718" name="Google Shape;3718;p186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19" name="Google Shape;3719;p186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720" name="Google Shape;3720;p186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721" name="Google Shape;3721;p18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5" name="Shape 3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6" name="Google Shape;3726;p187"/>
          <p:cNvGrpSpPr/>
          <p:nvPr/>
        </p:nvGrpSpPr>
        <p:grpSpPr>
          <a:xfrm>
            <a:off x="309193" y="244487"/>
            <a:ext cx="5192408" cy="2342147"/>
            <a:chOff x="309193" y="244487"/>
            <a:chExt cx="5192408" cy="2342147"/>
          </a:xfrm>
        </p:grpSpPr>
        <p:sp>
          <p:nvSpPr>
            <p:cNvPr id="3727" name="Google Shape;3727;p187"/>
            <p:cNvSpPr/>
            <p:nvPr/>
          </p:nvSpPr>
          <p:spPr>
            <a:xfrm>
              <a:off x="309193" y="244487"/>
              <a:ext cx="5142230" cy="186690"/>
            </a:xfrm>
            <a:custGeom>
              <a:rect b="b" l="l" r="r" t="t"/>
              <a:pathLst>
                <a:path extrusionOk="0" h="186690" w="514223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6558"/>
                  </a:lnTo>
                  <a:lnTo>
                    <a:pt x="5141666" y="186558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728" name="Google Shape;3728;p18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9194" y="418401"/>
              <a:ext cx="5141665" cy="50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9" name="Google Shape;3729;p18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9994" y="2485034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0" name="Google Shape;3730;p18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0794" y="2472334"/>
              <a:ext cx="5090807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1" name="Google Shape;3731;p18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50859" y="288734"/>
              <a:ext cx="50742" cy="2196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32" name="Google Shape;3732;p187"/>
            <p:cNvSpPr/>
            <p:nvPr/>
          </p:nvSpPr>
          <p:spPr>
            <a:xfrm>
              <a:off x="309193" y="462649"/>
              <a:ext cx="5142230" cy="2073275"/>
            </a:xfrm>
            <a:custGeom>
              <a:rect b="b" l="l" r="r" t="t"/>
              <a:pathLst>
                <a:path extrusionOk="0" h="2073275" w="5142230">
                  <a:moveTo>
                    <a:pt x="5141666" y="0"/>
                  </a:moveTo>
                  <a:lnTo>
                    <a:pt x="0" y="0"/>
                  </a:lnTo>
                  <a:lnTo>
                    <a:pt x="0" y="2022384"/>
                  </a:lnTo>
                  <a:lnTo>
                    <a:pt x="4008" y="2042109"/>
                  </a:lnTo>
                  <a:lnTo>
                    <a:pt x="14922" y="2058262"/>
                  </a:lnTo>
                  <a:lnTo>
                    <a:pt x="31075" y="2069176"/>
                  </a:lnTo>
                  <a:lnTo>
                    <a:pt x="50800" y="2073184"/>
                  </a:lnTo>
                  <a:lnTo>
                    <a:pt x="5090865" y="2073184"/>
                  </a:lnTo>
                  <a:lnTo>
                    <a:pt x="5110590" y="2069176"/>
                  </a:lnTo>
                  <a:lnTo>
                    <a:pt x="5126743" y="2058262"/>
                  </a:lnTo>
                  <a:lnTo>
                    <a:pt x="5137657" y="2042109"/>
                  </a:lnTo>
                  <a:lnTo>
                    <a:pt x="5141666" y="2022384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33" name="Google Shape;3733;p187"/>
            <p:cNvSpPr/>
            <p:nvPr/>
          </p:nvSpPr>
          <p:spPr>
            <a:xfrm>
              <a:off x="5450859" y="326796"/>
              <a:ext cx="0" cy="2177415"/>
            </a:xfrm>
            <a:custGeom>
              <a:rect b="b" l="l" r="r" t="t"/>
              <a:pathLst>
                <a:path extrusionOk="0" h="2177415" w="120000">
                  <a:moveTo>
                    <a:pt x="0" y="2177287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34" name="Google Shape;3734;p187"/>
            <p:cNvSpPr/>
            <p:nvPr/>
          </p:nvSpPr>
          <p:spPr>
            <a:xfrm>
              <a:off x="5450859" y="314096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35" name="Google Shape;3735;p187"/>
            <p:cNvSpPr/>
            <p:nvPr/>
          </p:nvSpPr>
          <p:spPr>
            <a:xfrm>
              <a:off x="5450859" y="301396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36" name="Google Shape;3736;p187"/>
            <p:cNvSpPr/>
            <p:nvPr/>
          </p:nvSpPr>
          <p:spPr>
            <a:xfrm>
              <a:off x="5450859" y="288696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737" name="Google Shape;3737;p18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04583" y="526135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8" name="Google Shape;3738;p18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04583" y="908240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9" name="Google Shape;3739;p18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04583" y="1290345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0" name="Google Shape;3740;p18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04583" y="2016607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1" name="Google Shape;3741;p18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04583" y="2226640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42" name="Google Shape;3742;p187"/>
          <p:cNvSpPr txBox="1"/>
          <p:nvPr/>
        </p:nvSpPr>
        <p:spPr>
          <a:xfrm>
            <a:off x="334594" y="180718"/>
            <a:ext cx="5117465" cy="2324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84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B2"/>
                </a:solidFill>
                <a:latin typeface="Georgia"/>
                <a:ea typeface="Georgia"/>
                <a:cs typeface="Georgia"/>
                <a:sym typeface="Georgia"/>
              </a:rPr>
              <a:t>Million dollar question: Which algorithm to use in practice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302260" marR="43815" rtl="0" algn="just">
              <a:lnSpc>
                <a:spcPct val="1026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Adam seems to be more or less the default choice now (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β</a:t>
            </a:r>
            <a:r>
              <a:rPr baseline="-25000" lang="en-US" sz="1200">
                <a:latin typeface="Georgia"/>
                <a:ea typeface="Georgia"/>
                <a:cs typeface="Georgia"/>
                <a:sym typeface="Georgia"/>
              </a:rPr>
              <a:t>1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= 0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.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9,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β</a:t>
            </a:r>
            <a:r>
              <a:rPr baseline="-25000" lang="en-US" sz="1200">
                <a:latin typeface="Georgia"/>
                <a:ea typeface="Georgia"/>
                <a:cs typeface="Georgia"/>
                <a:sym typeface="Georgia"/>
              </a:rPr>
              <a:t>2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= 0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.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999 and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E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= 1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e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−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8 )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302260" marR="4318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Although it is supposed to be robust to initial learning rates, we have observed that for sequence generation problems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η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= 0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.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001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0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.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0001 works best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302260" marR="43815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Having said that, many papers report that SGD with momentum (Nesterov or classical) with a simple annealing learning rate schedule also works well in practice (typically, starting with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η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= 0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.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001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0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.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0001 for sequence generation problems)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302260" rtl="0" algn="just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Adam might just be the best choice overall!!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302260" marR="4318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Some recent work suggest that there is a problem with Adam and it will not converge in some cases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3743" name="Google Shape;3743;p187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3744" name="Google Shape;3744;p187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45" name="Google Shape;3745;p187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746" name="Google Shape;3746;p187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85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47" name="Google Shape;3747;p187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748" name="Google Shape;3748;p187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3" name="Google Shape;483;p19"/>
          <p:cNvGrpSpPr/>
          <p:nvPr/>
        </p:nvGrpSpPr>
        <p:grpSpPr>
          <a:xfrm>
            <a:off x="309193" y="244487"/>
            <a:ext cx="5192408" cy="664236"/>
            <a:chOff x="309193" y="244487"/>
            <a:chExt cx="5192408" cy="664236"/>
          </a:xfrm>
        </p:grpSpPr>
        <p:sp>
          <p:nvSpPr>
            <p:cNvPr id="484" name="Google Shape;484;p19"/>
            <p:cNvSpPr/>
            <p:nvPr/>
          </p:nvSpPr>
          <p:spPr>
            <a:xfrm>
              <a:off x="309193" y="244487"/>
              <a:ext cx="5142230" cy="179070"/>
            </a:xfrm>
            <a:custGeom>
              <a:rect b="b" l="l" r="r" t="t"/>
              <a:pathLst>
                <a:path extrusionOk="0" h="179070" w="514223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78597"/>
                  </a:lnTo>
                  <a:lnTo>
                    <a:pt x="5141666" y="178597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485" name="Google Shape;485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9194" y="410438"/>
              <a:ext cx="5141665" cy="50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6" name="Google Shape;486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9994" y="807123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0794" y="794422"/>
              <a:ext cx="5090807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" name="Google Shape;488;p1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50859" y="288734"/>
              <a:ext cx="50742" cy="5183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9" name="Google Shape;489;p19"/>
            <p:cNvSpPr/>
            <p:nvPr/>
          </p:nvSpPr>
          <p:spPr>
            <a:xfrm>
              <a:off x="309193" y="454720"/>
              <a:ext cx="5142230" cy="403225"/>
            </a:xfrm>
            <a:custGeom>
              <a:rect b="b" l="l" r="r" t="t"/>
              <a:pathLst>
                <a:path extrusionOk="0" h="403225" w="5142230">
                  <a:moveTo>
                    <a:pt x="5141666" y="0"/>
                  </a:moveTo>
                  <a:lnTo>
                    <a:pt x="0" y="0"/>
                  </a:lnTo>
                  <a:lnTo>
                    <a:pt x="0" y="352402"/>
                  </a:lnTo>
                  <a:lnTo>
                    <a:pt x="4008" y="372126"/>
                  </a:lnTo>
                  <a:lnTo>
                    <a:pt x="14922" y="388279"/>
                  </a:lnTo>
                  <a:lnTo>
                    <a:pt x="31075" y="399194"/>
                  </a:lnTo>
                  <a:lnTo>
                    <a:pt x="50800" y="403202"/>
                  </a:lnTo>
                  <a:lnTo>
                    <a:pt x="5090865" y="403202"/>
                  </a:lnTo>
                  <a:lnTo>
                    <a:pt x="5110590" y="399194"/>
                  </a:lnTo>
                  <a:lnTo>
                    <a:pt x="5126743" y="388279"/>
                  </a:lnTo>
                  <a:lnTo>
                    <a:pt x="5137657" y="372126"/>
                  </a:lnTo>
                  <a:lnTo>
                    <a:pt x="5141666" y="352402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0" name="Google Shape;490;p19"/>
            <p:cNvSpPr/>
            <p:nvPr/>
          </p:nvSpPr>
          <p:spPr>
            <a:xfrm>
              <a:off x="5450859" y="326828"/>
              <a:ext cx="0" cy="499745"/>
            </a:xfrm>
            <a:custGeom>
              <a:rect b="b" l="l" r="r" t="t"/>
              <a:pathLst>
                <a:path extrusionOk="0" h="499744" w="120000">
                  <a:moveTo>
                    <a:pt x="0" y="499344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1" name="Google Shape;491;p19"/>
            <p:cNvSpPr/>
            <p:nvPr/>
          </p:nvSpPr>
          <p:spPr>
            <a:xfrm>
              <a:off x="5450859" y="314128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2" name="Google Shape;492;p19"/>
            <p:cNvSpPr/>
            <p:nvPr/>
          </p:nvSpPr>
          <p:spPr>
            <a:xfrm>
              <a:off x="5450859" y="301428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3" name="Google Shape;493;p19"/>
            <p:cNvSpPr/>
            <p:nvPr/>
          </p:nvSpPr>
          <p:spPr>
            <a:xfrm>
              <a:off x="5450859" y="288728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494" name="Google Shape;494;p1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04583" y="510755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5" name="Google Shape;495;p19"/>
          <p:cNvSpPr txBox="1"/>
          <p:nvPr/>
        </p:nvSpPr>
        <p:spPr>
          <a:xfrm>
            <a:off x="321894" y="196098"/>
            <a:ext cx="5116830" cy="421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252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B2"/>
                </a:solidFill>
                <a:latin typeface="Georgia"/>
                <a:ea typeface="Georgia"/>
                <a:cs typeface="Georgia"/>
                <a:sym typeface="Georgia"/>
              </a:rPr>
              <a:t>Gradient Descent Rule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31496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The direction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u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that we intend to move in should be at 180</a:t>
            </a:r>
            <a:r>
              <a:rPr baseline="30000" i="1" lang="en-US" sz="1200">
                <a:latin typeface="Arial"/>
                <a:ea typeface="Arial"/>
                <a:cs typeface="Arial"/>
                <a:sym typeface="Arial"/>
              </a:rPr>
              <a:t>◦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w.r.t. the gradient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496" name="Google Shape;496;p19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497" name="Google Shape;497;p19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8" name="Google Shape;498;p19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99" name="Google Shape;499;p19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17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00" name="Google Shape;500;p19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501" name="Google Shape;501;p1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"/>
          <p:cNvSpPr/>
          <p:nvPr/>
        </p:nvSpPr>
        <p:spPr>
          <a:xfrm>
            <a:off x="3852050" y="3017760"/>
            <a:ext cx="43180" cy="30480"/>
          </a:xfrm>
          <a:custGeom>
            <a:rect b="b" l="l" r="r" t="t"/>
            <a:pathLst>
              <a:path extrusionOk="0" h="30480" w="431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9" name="Google Shape;129;p2"/>
          <p:cNvSpPr/>
          <p:nvPr/>
        </p:nvSpPr>
        <p:spPr>
          <a:xfrm>
            <a:off x="3772433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0" name="Google Shape;130;p2"/>
          <p:cNvSpPr/>
          <p:nvPr/>
        </p:nvSpPr>
        <p:spPr>
          <a:xfrm>
            <a:off x="3950236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131" name="Google Shape;131;p2"/>
          <p:cNvGrpSpPr/>
          <p:nvPr/>
        </p:nvGrpSpPr>
        <p:grpSpPr>
          <a:xfrm>
            <a:off x="4055351" y="3007448"/>
            <a:ext cx="203200" cy="50800"/>
            <a:chOff x="4055351" y="3007448"/>
            <a:chExt cx="203200" cy="50800"/>
          </a:xfrm>
        </p:grpSpPr>
        <p:sp>
          <p:nvSpPr>
            <p:cNvPr id="132" name="Google Shape;132;p2"/>
            <p:cNvSpPr/>
            <p:nvPr/>
          </p:nvSpPr>
          <p:spPr>
            <a:xfrm>
              <a:off x="4118520" y="3007448"/>
              <a:ext cx="64135" cy="50800"/>
            </a:xfrm>
            <a:custGeom>
              <a:rect b="b" l="l" r="r" t="t"/>
              <a:pathLst>
                <a:path extrusionOk="0" h="50800" w="64135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extrusionOk="0" h="50800" w="64135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extrusionOk="0" h="50800" w="64135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4055351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34" name="Google Shape;134;p2"/>
          <p:cNvGrpSpPr/>
          <p:nvPr/>
        </p:nvGrpSpPr>
        <p:grpSpPr>
          <a:xfrm>
            <a:off x="4338282" y="3007448"/>
            <a:ext cx="203200" cy="50800"/>
            <a:chOff x="4338282" y="3007448"/>
            <a:chExt cx="203200" cy="50800"/>
          </a:xfrm>
        </p:grpSpPr>
        <p:sp>
          <p:nvSpPr>
            <p:cNvPr id="135" name="Google Shape;135;p2"/>
            <p:cNvSpPr/>
            <p:nvPr/>
          </p:nvSpPr>
          <p:spPr>
            <a:xfrm>
              <a:off x="4427182" y="3020148"/>
              <a:ext cx="38100" cy="0"/>
            </a:xfrm>
            <a:custGeom>
              <a:rect b="b" l="l" r="r" t="t"/>
              <a:pathLst>
                <a:path extrusionOk="0" h="120000"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4338282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4414482" y="3007448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50800" w="50800">
                  <a:moveTo>
                    <a:pt x="12700" y="25400"/>
                  </a:moveTo>
                  <a:lnTo>
                    <a:pt x="50800" y="25400"/>
                  </a:lnTo>
                </a:path>
                <a:path extrusionOk="0" h="50800" w="50800">
                  <a:moveTo>
                    <a:pt x="0" y="38100"/>
                  </a:moveTo>
                  <a:lnTo>
                    <a:pt x="38100" y="38100"/>
                  </a:lnTo>
                </a:path>
                <a:path extrusionOk="0" h="50800" w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38" name="Google Shape;138;p2"/>
          <p:cNvGrpSpPr/>
          <p:nvPr/>
        </p:nvGrpSpPr>
        <p:grpSpPr>
          <a:xfrm>
            <a:off x="4621212" y="3007448"/>
            <a:ext cx="203200" cy="50800"/>
            <a:chOff x="4621212" y="3007448"/>
            <a:chExt cx="203200" cy="50800"/>
          </a:xfrm>
        </p:grpSpPr>
        <p:sp>
          <p:nvSpPr>
            <p:cNvPr id="139" name="Google Shape;139;p2"/>
            <p:cNvSpPr/>
            <p:nvPr/>
          </p:nvSpPr>
          <p:spPr>
            <a:xfrm>
              <a:off x="4697413" y="3007448"/>
              <a:ext cx="50800" cy="25400"/>
            </a:xfrm>
            <a:custGeom>
              <a:rect b="b" l="l" r="r" t="t"/>
              <a:pathLst>
                <a:path extrusionOk="0" h="254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25400" w="50800">
                  <a:moveTo>
                    <a:pt x="12700" y="12700"/>
                  </a:moveTo>
                  <a:lnTo>
                    <a:pt x="50800" y="12700"/>
                  </a:lnTo>
                </a:path>
                <a:path extrusionOk="0" h="25400" w="508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4621212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4697413" y="3045548"/>
              <a:ext cx="50800" cy="12700"/>
            </a:xfrm>
            <a:custGeom>
              <a:rect b="b" l="l" r="r" t="t"/>
              <a:pathLst>
                <a:path extrusionOk="0" h="127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12700" w="508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42" name="Google Shape;142;p2"/>
          <p:cNvSpPr/>
          <p:nvPr/>
        </p:nvSpPr>
        <p:spPr>
          <a:xfrm>
            <a:off x="4980331" y="3007448"/>
            <a:ext cx="50800" cy="50800"/>
          </a:xfrm>
          <a:custGeom>
            <a:rect b="b" l="l" r="r" t="t"/>
            <a:pathLst>
              <a:path extrusionOk="0" h="50800" w="50800">
                <a:moveTo>
                  <a:pt x="0" y="0"/>
                </a:moveTo>
                <a:lnTo>
                  <a:pt x="38100" y="0"/>
                </a:lnTo>
              </a:path>
              <a:path extrusionOk="0" h="50800" w="50800">
                <a:moveTo>
                  <a:pt x="12700" y="12700"/>
                </a:moveTo>
                <a:lnTo>
                  <a:pt x="50800" y="12700"/>
                </a:lnTo>
              </a:path>
              <a:path extrusionOk="0" h="50800" w="50800">
                <a:moveTo>
                  <a:pt x="12700" y="25400"/>
                </a:moveTo>
                <a:lnTo>
                  <a:pt x="50800" y="25400"/>
                </a:lnTo>
              </a:path>
              <a:path extrusionOk="0" h="50800" w="50800">
                <a:moveTo>
                  <a:pt x="0" y="38100"/>
                </a:moveTo>
                <a:lnTo>
                  <a:pt x="38100" y="38100"/>
                </a:lnTo>
              </a:path>
              <a:path extrusionOk="0" h="50800" w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143" name="Google Shape;143;p2"/>
          <p:cNvGrpSpPr/>
          <p:nvPr/>
        </p:nvGrpSpPr>
        <p:grpSpPr>
          <a:xfrm>
            <a:off x="5171821" y="3007448"/>
            <a:ext cx="233679" cy="50800"/>
            <a:chOff x="5171821" y="3007448"/>
            <a:chExt cx="233679" cy="50800"/>
          </a:xfrm>
        </p:grpSpPr>
        <p:sp>
          <p:nvSpPr>
            <p:cNvPr id="144" name="Google Shape;144;p2"/>
            <p:cNvSpPr/>
            <p:nvPr/>
          </p:nvSpPr>
          <p:spPr>
            <a:xfrm>
              <a:off x="5293742" y="3037928"/>
              <a:ext cx="20320" cy="20320"/>
            </a:xfrm>
            <a:custGeom>
              <a:rect b="b" l="l" r="r" t="t"/>
              <a:pathLst>
                <a:path extrusionOk="0" h="20319" w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5266678" y="3011433"/>
              <a:ext cx="30480" cy="30480"/>
            </a:xfrm>
            <a:custGeom>
              <a:rect b="b" l="l" r="r" t="t"/>
              <a:pathLst>
                <a:path extrusionOk="0" h="30480" w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5171821" y="3007448"/>
              <a:ext cx="233679" cy="50800"/>
            </a:xfrm>
            <a:custGeom>
              <a:rect b="b" l="l" r="r" t="t"/>
              <a:pathLst>
                <a:path extrusionOk="0" h="50800" w="233679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extrusionOk="0" h="50800" w="233679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extrusionOk="0" h="50800" w="233679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extrusionOk="0" h="50800" w="233679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147" name="Google Shape;14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59996" cy="48082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"/>
          <p:cNvSpPr txBox="1"/>
          <p:nvPr/>
        </p:nvSpPr>
        <p:spPr>
          <a:xfrm>
            <a:off x="347294" y="1130132"/>
            <a:ext cx="4803140" cy="43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350">
            <a:spAutoFit/>
          </a:bodyPr>
          <a:lstStyle/>
          <a:p>
            <a:pPr indent="0" lvl="0" marL="12700" marR="5080" rtl="0" algn="l">
              <a:lnSpc>
                <a:spcPct val="10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Georgia"/>
                <a:ea typeface="Georgia"/>
                <a:cs typeface="Georgia"/>
                <a:sym typeface="Georgia"/>
              </a:rPr>
              <a:t>Module 5.1: Learning Parameters : Infeasible (Guess Work)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49" name="Google Shape;149;p2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50" name="Google Shape;150;p2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52" name="Google Shape;152;p2"/>
          <p:cNvSpPr txBox="1"/>
          <p:nvPr>
            <p:ph idx="12" type="sldNum"/>
          </p:nvPr>
        </p:nvSpPr>
        <p:spPr>
          <a:xfrm>
            <a:off x="5423001" y="3007598"/>
            <a:ext cx="3143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84455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89</a:t>
            </a:r>
            <a:endParaRPr/>
          </a:p>
        </p:txBody>
      </p:sp>
      <p:sp>
        <p:nvSpPr>
          <p:cNvPr id="153" name="Google Shape;153;p2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54" name="Google Shape;154;p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Google Shape;506;p20"/>
          <p:cNvGrpSpPr/>
          <p:nvPr/>
        </p:nvGrpSpPr>
        <p:grpSpPr>
          <a:xfrm>
            <a:off x="309193" y="244487"/>
            <a:ext cx="5192408" cy="664236"/>
            <a:chOff x="309193" y="244487"/>
            <a:chExt cx="5192408" cy="664236"/>
          </a:xfrm>
        </p:grpSpPr>
        <p:sp>
          <p:nvSpPr>
            <p:cNvPr id="507" name="Google Shape;507;p20"/>
            <p:cNvSpPr/>
            <p:nvPr/>
          </p:nvSpPr>
          <p:spPr>
            <a:xfrm>
              <a:off x="309193" y="244487"/>
              <a:ext cx="5142230" cy="179070"/>
            </a:xfrm>
            <a:custGeom>
              <a:rect b="b" l="l" r="r" t="t"/>
              <a:pathLst>
                <a:path extrusionOk="0" h="179070" w="514223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78597"/>
                  </a:lnTo>
                  <a:lnTo>
                    <a:pt x="5141666" y="178597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508" name="Google Shape;508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9194" y="410438"/>
              <a:ext cx="5141665" cy="50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" name="Google Shape;509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9994" y="807123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" name="Google Shape;510;p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0794" y="794422"/>
              <a:ext cx="5090807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" name="Google Shape;511;p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50859" y="288734"/>
              <a:ext cx="50742" cy="5183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2" name="Google Shape;512;p20"/>
            <p:cNvSpPr/>
            <p:nvPr/>
          </p:nvSpPr>
          <p:spPr>
            <a:xfrm>
              <a:off x="309193" y="454720"/>
              <a:ext cx="5142230" cy="403225"/>
            </a:xfrm>
            <a:custGeom>
              <a:rect b="b" l="l" r="r" t="t"/>
              <a:pathLst>
                <a:path extrusionOk="0" h="403225" w="5142230">
                  <a:moveTo>
                    <a:pt x="5141666" y="0"/>
                  </a:moveTo>
                  <a:lnTo>
                    <a:pt x="0" y="0"/>
                  </a:lnTo>
                  <a:lnTo>
                    <a:pt x="0" y="352402"/>
                  </a:lnTo>
                  <a:lnTo>
                    <a:pt x="4008" y="372126"/>
                  </a:lnTo>
                  <a:lnTo>
                    <a:pt x="14922" y="388279"/>
                  </a:lnTo>
                  <a:lnTo>
                    <a:pt x="31075" y="399194"/>
                  </a:lnTo>
                  <a:lnTo>
                    <a:pt x="50800" y="403202"/>
                  </a:lnTo>
                  <a:lnTo>
                    <a:pt x="5090865" y="403202"/>
                  </a:lnTo>
                  <a:lnTo>
                    <a:pt x="5110590" y="399194"/>
                  </a:lnTo>
                  <a:lnTo>
                    <a:pt x="5126743" y="388279"/>
                  </a:lnTo>
                  <a:lnTo>
                    <a:pt x="5137657" y="372126"/>
                  </a:lnTo>
                  <a:lnTo>
                    <a:pt x="5141666" y="352402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3" name="Google Shape;513;p20"/>
            <p:cNvSpPr/>
            <p:nvPr/>
          </p:nvSpPr>
          <p:spPr>
            <a:xfrm>
              <a:off x="5450859" y="326828"/>
              <a:ext cx="0" cy="499745"/>
            </a:xfrm>
            <a:custGeom>
              <a:rect b="b" l="l" r="r" t="t"/>
              <a:pathLst>
                <a:path extrusionOk="0" h="499744" w="120000">
                  <a:moveTo>
                    <a:pt x="0" y="499344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4" name="Google Shape;514;p20"/>
            <p:cNvSpPr/>
            <p:nvPr/>
          </p:nvSpPr>
          <p:spPr>
            <a:xfrm>
              <a:off x="5450859" y="314128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5" name="Google Shape;515;p20"/>
            <p:cNvSpPr/>
            <p:nvPr/>
          </p:nvSpPr>
          <p:spPr>
            <a:xfrm>
              <a:off x="5450859" y="301428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6" name="Google Shape;516;p20"/>
            <p:cNvSpPr/>
            <p:nvPr/>
          </p:nvSpPr>
          <p:spPr>
            <a:xfrm>
              <a:off x="5450859" y="288728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517" name="Google Shape;517;p2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04583" y="510755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8" name="Google Shape;518;p2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04583" y="720788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9" name="Google Shape;519;p20"/>
          <p:cNvSpPr txBox="1"/>
          <p:nvPr/>
        </p:nvSpPr>
        <p:spPr>
          <a:xfrm>
            <a:off x="309194" y="196098"/>
            <a:ext cx="5142230" cy="6311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2525">
            <a:spAutoFit/>
          </a:bodyPr>
          <a:lstStyle/>
          <a:p>
            <a:pPr indent="0" lvl="0" marL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B2"/>
                </a:solidFill>
                <a:latin typeface="Georgia"/>
                <a:ea typeface="Georgia"/>
                <a:cs typeface="Georgia"/>
                <a:sym typeface="Georgia"/>
              </a:rPr>
              <a:t>Gradient Descent Rule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327660" marR="43180" rtl="0" algn="l">
              <a:lnSpc>
                <a:spcPct val="1375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The direction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u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that we intend to move in should be at 180</a:t>
            </a:r>
            <a:r>
              <a:rPr baseline="30000" i="1" lang="en-US" sz="1200">
                <a:latin typeface="Arial"/>
                <a:ea typeface="Arial"/>
                <a:cs typeface="Arial"/>
                <a:sym typeface="Arial"/>
              </a:rPr>
              <a:t>◦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w.r.t. the gradient In other words, move in a direction opposite to the gradient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520" name="Google Shape;520;p20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521" name="Google Shape;521;p20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2" name="Google Shape;522;p20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23" name="Google Shape;523;p20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17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24" name="Google Shape;524;p20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525" name="Google Shape;525;p2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0" name="Google Shape;530;p21"/>
          <p:cNvGrpSpPr/>
          <p:nvPr/>
        </p:nvGrpSpPr>
        <p:grpSpPr>
          <a:xfrm>
            <a:off x="309193" y="244487"/>
            <a:ext cx="5192408" cy="664236"/>
            <a:chOff x="309193" y="244487"/>
            <a:chExt cx="5192408" cy="664236"/>
          </a:xfrm>
        </p:grpSpPr>
        <p:sp>
          <p:nvSpPr>
            <p:cNvPr id="531" name="Google Shape;531;p21"/>
            <p:cNvSpPr/>
            <p:nvPr/>
          </p:nvSpPr>
          <p:spPr>
            <a:xfrm>
              <a:off x="309193" y="244487"/>
              <a:ext cx="5142230" cy="179070"/>
            </a:xfrm>
            <a:custGeom>
              <a:rect b="b" l="l" r="r" t="t"/>
              <a:pathLst>
                <a:path extrusionOk="0" h="179070" w="514223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78597"/>
                  </a:lnTo>
                  <a:lnTo>
                    <a:pt x="5141666" y="178597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532" name="Google Shape;532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9194" y="410438"/>
              <a:ext cx="5141665" cy="50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3" name="Google Shape;533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9994" y="807123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4" name="Google Shape;534;p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0794" y="794422"/>
              <a:ext cx="5090807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5" name="Google Shape;535;p2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50859" y="288734"/>
              <a:ext cx="50742" cy="5183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6" name="Google Shape;536;p21"/>
            <p:cNvSpPr/>
            <p:nvPr/>
          </p:nvSpPr>
          <p:spPr>
            <a:xfrm>
              <a:off x="309193" y="454720"/>
              <a:ext cx="5142230" cy="403225"/>
            </a:xfrm>
            <a:custGeom>
              <a:rect b="b" l="l" r="r" t="t"/>
              <a:pathLst>
                <a:path extrusionOk="0" h="403225" w="5142230">
                  <a:moveTo>
                    <a:pt x="5141666" y="0"/>
                  </a:moveTo>
                  <a:lnTo>
                    <a:pt x="0" y="0"/>
                  </a:lnTo>
                  <a:lnTo>
                    <a:pt x="0" y="352402"/>
                  </a:lnTo>
                  <a:lnTo>
                    <a:pt x="4008" y="372126"/>
                  </a:lnTo>
                  <a:lnTo>
                    <a:pt x="14922" y="388279"/>
                  </a:lnTo>
                  <a:lnTo>
                    <a:pt x="31075" y="399194"/>
                  </a:lnTo>
                  <a:lnTo>
                    <a:pt x="50800" y="403202"/>
                  </a:lnTo>
                  <a:lnTo>
                    <a:pt x="5090865" y="403202"/>
                  </a:lnTo>
                  <a:lnTo>
                    <a:pt x="5110590" y="399194"/>
                  </a:lnTo>
                  <a:lnTo>
                    <a:pt x="5126743" y="388279"/>
                  </a:lnTo>
                  <a:lnTo>
                    <a:pt x="5137657" y="372126"/>
                  </a:lnTo>
                  <a:lnTo>
                    <a:pt x="5141666" y="352402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37" name="Google Shape;537;p21"/>
            <p:cNvSpPr/>
            <p:nvPr/>
          </p:nvSpPr>
          <p:spPr>
            <a:xfrm>
              <a:off x="5450859" y="326828"/>
              <a:ext cx="0" cy="499745"/>
            </a:xfrm>
            <a:custGeom>
              <a:rect b="b" l="l" r="r" t="t"/>
              <a:pathLst>
                <a:path extrusionOk="0" h="499744" w="120000">
                  <a:moveTo>
                    <a:pt x="0" y="499344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38" name="Google Shape;538;p21"/>
            <p:cNvSpPr/>
            <p:nvPr/>
          </p:nvSpPr>
          <p:spPr>
            <a:xfrm>
              <a:off x="5450859" y="314128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39" name="Google Shape;539;p21"/>
            <p:cNvSpPr/>
            <p:nvPr/>
          </p:nvSpPr>
          <p:spPr>
            <a:xfrm>
              <a:off x="5450859" y="301428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0" name="Google Shape;540;p21"/>
            <p:cNvSpPr/>
            <p:nvPr/>
          </p:nvSpPr>
          <p:spPr>
            <a:xfrm>
              <a:off x="5450859" y="288728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541" name="Google Shape;541;p2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04583" y="510755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2" name="Google Shape;542;p21"/>
          <p:cNvSpPr txBox="1"/>
          <p:nvPr>
            <p:ph type="title"/>
          </p:nvPr>
        </p:nvSpPr>
        <p:spPr>
          <a:xfrm>
            <a:off x="321894" y="196098"/>
            <a:ext cx="5116830" cy="421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252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333B2"/>
                </a:solidFill>
              </a:rPr>
              <a:t>Gradient Descent Rule</a:t>
            </a:r>
            <a:endParaRPr/>
          </a:p>
          <a:p>
            <a:pPr indent="0" lvl="0" marL="31496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lang="en-US"/>
              <a:t>The direction </a:t>
            </a:r>
            <a:r>
              <a:rPr i="1" lang="en-US">
                <a:latin typeface="Georgia"/>
                <a:ea typeface="Georgia"/>
                <a:cs typeface="Georgia"/>
                <a:sym typeface="Georgia"/>
              </a:rPr>
              <a:t>u </a:t>
            </a:r>
            <a:r>
              <a:rPr lang="en-US"/>
              <a:t>that we intend to move in should be at 180</a:t>
            </a:r>
            <a:r>
              <a:rPr baseline="30000" i="1" lang="en-US" sz="1200">
                <a:latin typeface="Arial"/>
                <a:ea typeface="Arial"/>
                <a:cs typeface="Arial"/>
                <a:sym typeface="Arial"/>
              </a:rPr>
              <a:t>◦ </a:t>
            </a:r>
            <a:r>
              <a:rPr lang="en-US" sz="1100"/>
              <a:t>w.r.t. the gradient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3" name="Google Shape;543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4583" y="720788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21"/>
          <p:cNvSpPr/>
          <p:nvPr/>
        </p:nvSpPr>
        <p:spPr>
          <a:xfrm>
            <a:off x="309193" y="1009840"/>
            <a:ext cx="5142230" cy="186690"/>
          </a:xfrm>
          <a:custGeom>
            <a:rect b="b" l="l" r="r" t="t"/>
            <a:pathLst>
              <a:path extrusionOk="0" h="186690" w="5142230">
                <a:moveTo>
                  <a:pt x="5090865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86558"/>
                </a:lnTo>
                <a:lnTo>
                  <a:pt x="5141666" y="186558"/>
                </a:lnTo>
                <a:lnTo>
                  <a:pt x="5141666" y="50800"/>
                </a:lnTo>
                <a:lnTo>
                  <a:pt x="5137657" y="31075"/>
                </a:lnTo>
                <a:lnTo>
                  <a:pt x="5126743" y="14922"/>
                </a:lnTo>
                <a:lnTo>
                  <a:pt x="5110590" y="4008"/>
                </a:lnTo>
                <a:lnTo>
                  <a:pt x="5090865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45" name="Google Shape;545;p21"/>
          <p:cNvSpPr txBox="1"/>
          <p:nvPr/>
        </p:nvSpPr>
        <p:spPr>
          <a:xfrm>
            <a:off x="347294" y="635303"/>
            <a:ext cx="3942715" cy="549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2895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In other words, move in a direction opposite to the gradient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245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B2"/>
                </a:solidFill>
                <a:latin typeface="Georgia"/>
                <a:ea typeface="Georgia"/>
                <a:cs typeface="Georgia"/>
                <a:sym typeface="Georgia"/>
              </a:rPr>
              <a:t>Parameter Update Equations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546" name="Google Shape;546;p21"/>
          <p:cNvGrpSpPr/>
          <p:nvPr/>
        </p:nvGrpSpPr>
        <p:grpSpPr>
          <a:xfrm>
            <a:off x="309193" y="1054062"/>
            <a:ext cx="5192408" cy="1145247"/>
            <a:chOff x="309193" y="1054062"/>
            <a:chExt cx="5192408" cy="1145247"/>
          </a:xfrm>
        </p:grpSpPr>
        <p:pic>
          <p:nvPicPr>
            <p:cNvPr id="547" name="Google Shape;547;p2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09194" y="1183754"/>
              <a:ext cx="5141665" cy="50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" name="Google Shape;548;p2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59994" y="2097709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2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10794" y="2085009"/>
              <a:ext cx="5090807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0" name="Google Shape;550;p2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450859" y="1054074"/>
              <a:ext cx="50742" cy="1043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1" name="Google Shape;551;p21"/>
            <p:cNvSpPr/>
            <p:nvPr/>
          </p:nvSpPr>
          <p:spPr>
            <a:xfrm>
              <a:off x="309193" y="1228015"/>
              <a:ext cx="5142230" cy="920750"/>
            </a:xfrm>
            <a:custGeom>
              <a:rect b="b" l="l" r="r" t="t"/>
              <a:pathLst>
                <a:path extrusionOk="0" h="920750" w="5142230">
                  <a:moveTo>
                    <a:pt x="5141666" y="0"/>
                  </a:moveTo>
                  <a:lnTo>
                    <a:pt x="0" y="0"/>
                  </a:lnTo>
                  <a:lnTo>
                    <a:pt x="0" y="869694"/>
                  </a:lnTo>
                  <a:lnTo>
                    <a:pt x="4008" y="889419"/>
                  </a:lnTo>
                  <a:lnTo>
                    <a:pt x="14922" y="905572"/>
                  </a:lnTo>
                  <a:lnTo>
                    <a:pt x="31075" y="916486"/>
                  </a:lnTo>
                  <a:lnTo>
                    <a:pt x="50800" y="920495"/>
                  </a:lnTo>
                  <a:lnTo>
                    <a:pt x="5090865" y="920495"/>
                  </a:lnTo>
                  <a:lnTo>
                    <a:pt x="5110590" y="916486"/>
                  </a:lnTo>
                  <a:lnTo>
                    <a:pt x="5126743" y="905572"/>
                  </a:lnTo>
                  <a:lnTo>
                    <a:pt x="5137657" y="889419"/>
                  </a:lnTo>
                  <a:lnTo>
                    <a:pt x="5141666" y="869694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52" name="Google Shape;552;p21"/>
            <p:cNvSpPr/>
            <p:nvPr/>
          </p:nvSpPr>
          <p:spPr>
            <a:xfrm>
              <a:off x="5450859" y="1092162"/>
              <a:ext cx="0" cy="1024890"/>
            </a:xfrm>
            <a:custGeom>
              <a:rect b="b" l="l" r="r" t="t"/>
              <a:pathLst>
                <a:path extrusionOk="0" h="1024889" w="120000">
                  <a:moveTo>
                    <a:pt x="0" y="1024597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53" name="Google Shape;553;p21"/>
            <p:cNvSpPr/>
            <p:nvPr/>
          </p:nvSpPr>
          <p:spPr>
            <a:xfrm>
              <a:off x="5450859" y="1079462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54" name="Google Shape;554;p21"/>
            <p:cNvSpPr/>
            <p:nvPr/>
          </p:nvSpPr>
          <p:spPr>
            <a:xfrm>
              <a:off x="5450859" y="1066762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55" name="Google Shape;555;p21"/>
            <p:cNvSpPr/>
            <p:nvPr/>
          </p:nvSpPr>
          <p:spPr>
            <a:xfrm>
              <a:off x="5450859" y="1054062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56" name="Google Shape;556;p21"/>
          <p:cNvSpPr txBox="1"/>
          <p:nvPr/>
        </p:nvSpPr>
        <p:spPr>
          <a:xfrm>
            <a:off x="1449806" y="1889911"/>
            <a:ext cx="64769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">
                <a:latin typeface="Georgia"/>
                <a:ea typeface="Georgia"/>
                <a:cs typeface="Georgia"/>
                <a:sym typeface="Georgia"/>
              </a:rPr>
              <a:t>t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7" name="Google Shape;557;p21"/>
          <p:cNvSpPr txBox="1"/>
          <p:nvPr/>
        </p:nvSpPr>
        <p:spPr>
          <a:xfrm>
            <a:off x="795477" y="1831795"/>
            <a:ext cx="871219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where,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=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8" name="Google Shape;558;p21"/>
          <p:cNvSpPr txBox="1"/>
          <p:nvPr/>
        </p:nvSpPr>
        <p:spPr>
          <a:xfrm>
            <a:off x="1187805" y="1278125"/>
            <a:ext cx="1183640" cy="6521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40005" lvl="0" marL="77470" marR="30480" rtl="0" algn="l">
              <a:lnSpc>
                <a:spcPct val="125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baseline="-25000" lang="en-US" sz="1200">
                <a:latin typeface="Georgia"/>
                <a:ea typeface="Georgia"/>
                <a:cs typeface="Georgia"/>
                <a:sym typeface="Georgia"/>
              </a:rPr>
              <a:t>+1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−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η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b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baseline="-25000" lang="en-US" sz="1200">
                <a:latin typeface="Georgia"/>
                <a:ea typeface="Georgia"/>
                <a:cs typeface="Georgia"/>
                <a:sym typeface="Georgia"/>
              </a:rPr>
              <a:t>+1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b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−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η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b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200">
              <a:latin typeface="Georgia"/>
              <a:ea typeface="Georgia"/>
              <a:cs typeface="Georgia"/>
              <a:sym typeface="Georgia"/>
            </a:endParaRPr>
          </a:p>
          <a:p>
            <a:pPr indent="0" lvl="0" marL="519430" rtl="0" algn="l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None/>
            </a:pPr>
            <a:r>
              <a:rPr i="1" lang="en-US" sz="1100" u="sng">
                <a:latin typeface="Georgia"/>
                <a:ea typeface="Georgia"/>
                <a:cs typeface="Georgia"/>
                <a:sym typeface="Georgia"/>
              </a:rPr>
              <a:t>∂L </a:t>
            </a:r>
            <a:r>
              <a:rPr lang="en-US" sz="1100" u="sng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i="1" lang="en-US" sz="1100" u="sng">
                <a:latin typeface="Georgia"/>
                <a:ea typeface="Georgia"/>
                <a:cs typeface="Georgia"/>
                <a:sym typeface="Georgia"/>
              </a:rPr>
              <a:t>w, b</a:t>
            </a:r>
            <a:r>
              <a:rPr lang="en-US" sz="1100" u="sng">
                <a:latin typeface="Georgia"/>
                <a:ea typeface="Georgia"/>
                <a:cs typeface="Georgia"/>
                <a:sym typeface="Georgia"/>
              </a:rPr>
              <a:t>)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9" name="Google Shape;559;p21"/>
          <p:cNvSpPr txBox="1"/>
          <p:nvPr/>
        </p:nvSpPr>
        <p:spPr>
          <a:xfrm>
            <a:off x="1883092" y="1926830"/>
            <a:ext cx="20637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∂w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60" name="Google Shape;560;p21"/>
          <p:cNvSpPr txBox="1"/>
          <p:nvPr/>
        </p:nvSpPr>
        <p:spPr>
          <a:xfrm>
            <a:off x="2270658" y="1970479"/>
            <a:ext cx="78232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">
                <a:latin typeface="Arial"/>
                <a:ea typeface="Arial"/>
                <a:cs typeface="Arial"/>
                <a:sym typeface="Arial"/>
              </a:rPr>
              <a:t>at </a:t>
            </a:r>
            <a:r>
              <a:rPr i="1" lang="en-US" sz="800">
                <a:latin typeface="Georgia"/>
                <a:ea typeface="Georgia"/>
                <a:cs typeface="Georgia"/>
                <a:sym typeface="Georgia"/>
              </a:rPr>
              <a:t>w </a:t>
            </a:r>
            <a:r>
              <a:rPr lang="en-US" sz="8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i="1" lang="en-US" sz="800">
                <a:latin typeface="Georgia"/>
                <a:ea typeface="Georgia"/>
                <a:cs typeface="Georgia"/>
                <a:sym typeface="Georgia"/>
              </a:rPr>
              <a:t>w , b </a:t>
            </a:r>
            <a:r>
              <a:rPr lang="en-US" sz="8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i="1" lang="en-US" sz="800">
                <a:latin typeface="Georgia"/>
                <a:ea typeface="Georgia"/>
                <a:cs typeface="Georgia"/>
                <a:sym typeface="Georgia"/>
              </a:rPr>
              <a:t>b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61" name="Google Shape;561;p21"/>
          <p:cNvSpPr txBox="1"/>
          <p:nvPr/>
        </p:nvSpPr>
        <p:spPr>
          <a:xfrm>
            <a:off x="2701632" y="2008446"/>
            <a:ext cx="38735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latin typeface="Georgia"/>
                <a:ea typeface="Georgia"/>
                <a:cs typeface="Georgia"/>
                <a:sym typeface="Georgia"/>
              </a:rPr>
              <a:t>t	t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62" name="Google Shape;562;p21"/>
          <p:cNvSpPr txBox="1"/>
          <p:nvPr/>
        </p:nvSpPr>
        <p:spPr>
          <a:xfrm>
            <a:off x="3312705" y="1889911"/>
            <a:ext cx="64769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">
                <a:latin typeface="Georgia"/>
                <a:ea typeface="Georgia"/>
                <a:cs typeface="Georgia"/>
                <a:sym typeface="Georgia"/>
              </a:rPr>
              <a:t>t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63" name="Google Shape;563;p21"/>
          <p:cNvSpPr txBox="1"/>
          <p:nvPr/>
        </p:nvSpPr>
        <p:spPr>
          <a:xfrm>
            <a:off x="3076219" y="1831795"/>
            <a:ext cx="45339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b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=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64" name="Google Shape;564;p21"/>
          <p:cNvSpPr txBox="1"/>
          <p:nvPr/>
        </p:nvSpPr>
        <p:spPr>
          <a:xfrm>
            <a:off x="3557778" y="1715564"/>
            <a:ext cx="586105" cy="403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36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 u="sng">
                <a:latin typeface="Georgia"/>
                <a:ea typeface="Georgia"/>
                <a:cs typeface="Georgia"/>
                <a:sym typeface="Georgia"/>
              </a:rPr>
              <a:t>∂L </a:t>
            </a:r>
            <a:r>
              <a:rPr lang="en-US" sz="1100" u="sng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i="1" lang="en-US" sz="1100" u="sng">
                <a:latin typeface="Georgia"/>
                <a:ea typeface="Georgia"/>
                <a:cs typeface="Georgia"/>
                <a:sym typeface="Georgia"/>
              </a:rPr>
              <a:t>w, b</a:t>
            </a:r>
            <a:r>
              <a:rPr lang="en-US" sz="1100" u="sng">
                <a:latin typeface="Georgia"/>
                <a:ea typeface="Georgia"/>
                <a:cs typeface="Georgia"/>
                <a:sym typeface="Georgia"/>
              </a:rPr>
              <a:t>)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None/>
            </a:pP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∂b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65" name="Google Shape;565;p21"/>
          <p:cNvSpPr txBox="1"/>
          <p:nvPr/>
        </p:nvSpPr>
        <p:spPr>
          <a:xfrm>
            <a:off x="4133557" y="1970479"/>
            <a:ext cx="78232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">
                <a:latin typeface="Arial"/>
                <a:ea typeface="Arial"/>
                <a:cs typeface="Arial"/>
                <a:sym typeface="Arial"/>
              </a:rPr>
              <a:t>at </a:t>
            </a:r>
            <a:r>
              <a:rPr i="1" lang="en-US" sz="800">
                <a:latin typeface="Georgia"/>
                <a:ea typeface="Georgia"/>
                <a:cs typeface="Georgia"/>
                <a:sym typeface="Georgia"/>
              </a:rPr>
              <a:t>w </a:t>
            </a:r>
            <a:r>
              <a:rPr lang="en-US" sz="8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i="1" lang="en-US" sz="800">
                <a:latin typeface="Georgia"/>
                <a:ea typeface="Georgia"/>
                <a:cs typeface="Georgia"/>
                <a:sym typeface="Georgia"/>
              </a:rPr>
              <a:t>w , b </a:t>
            </a:r>
            <a:r>
              <a:rPr lang="en-US" sz="8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i="1" lang="en-US" sz="800">
                <a:latin typeface="Georgia"/>
                <a:ea typeface="Georgia"/>
                <a:cs typeface="Georgia"/>
                <a:sym typeface="Georgia"/>
              </a:rPr>
              <a:t>b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66" name="Google Shape;566;p21"/>
          <p:cNvSpPr txBox="1"/>
          <p:nvPr/>
        </p:nvSpPr>
        <p:spPr>
          <a:xfrm>
            <a:off x="4564532" y="2008446"/>
            <a:ext cx="38735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latin typeface="Georgia"/>
                <a:ea typeface="Georgia"/>
                <a:cs typeface="Georgia"/>
                <a:sym typeface="Georgia"/>
              </a:rPr>
              <a:t>t	t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567" name="Google Shape;567;p21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568" name="Google Shape;568;p21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9" name="Google Shape;569;p21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70" name="Google Shape;570;p21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17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71" name="Google Shape;571;p21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572" name="Google Shape;572;p2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7" name="Google Shape;577;p22"/>
          <p:cNvGrpSpPr/>
          <p:nvPr/>
        </p:nvGrpSpPr>
        <p:grpSpPr>
          <a:xfrm>
            <a:off x="309193" y="244487"/>
            <a:ext cx="5192408" cy="664236"/>
            <a:chOff x="309193" y="244487"/>
            <a:chExt cx="5192408" cy="664236"/>
          </a:xfrm>
        </p:grpSpPr>
        <p:sp>
          <p:nvSpPr>
            <p:cNvPr id="578" name="Google Shape;578;p22"/>
            <p:cNvSpPr/>
            <p:nvPr/>
          </p:nvSpPr>
          <p:spPr>
            <a:xfrm>
              <a:off x="309193" y="244487"/>
              <a:ext cx="5142230" cy="179070"/>
            </a:xfrm>
            <a:custGeom>
              <a:rect b="b" l="l" r="r" t="t"/>
              <a:pathLst>
                <a:path extrusionOk="0" h="179070" w="514223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78597"/>
                  </a:lnTo>
                  <a:lnTo>
                    <a:pt x="5141666" y="178597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579" name="Google Shape;579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9194" y="410438"/>
              <a:ext cx="5141665" cy="50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0" name="Google Shape;580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9994" y="807123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1" name="Google Shape;581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0794" y="794422"/>
              <a:ext cx="5090807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2" name="Google Shape;582;p2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50859" y="288734"/>
              <a:ext cx="50742" cy="5183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3" name="Google Shape;583;p22"/>
            <p:cNvSpPr/>
            <p:nvPr/>
          </p:nvSpPr>
          <p:spPr>
            <a:xfrm>
              <a:off x="309193" y="454720"/>
              <a:ext cx="5142230" cy="403225"/>
            </a:xfrm>
            <a:custGeom>
              <a:rect b="b" l="l" r="r" t="t"/>
              <a:pathLst>
                <a:path extrusionOk="0" h="403225" w="5142230">
                  <a:moveTo>
                    <a:pt x="5141666" y="0"/>
                  </a:moveTo>
                  <a:lnTo>
                    <a:pt x="0" y="0"/>
                  </a:lnTo>
                  <a:lnTo>
                    <a:pt x="0" y="352402"/>
                  </a:lnTo>
                  <a:lnTo>
                    <a:pt x="4008" y="372126"/>
                  </a:lnTo>
                  <a:lnTo>
                    <a:pt x="14922" y="388279"/>
                  </a:lnTo>
                  <a:lnTo>
                    <a:pt x="31075" y="399194"/>
                  </a:lnTo>
                  <a:lnTo>
                    <a:pt x="50800" y="403202"/>
                  </a:lnTo>
                  <a:lnTo>
                    <a:pt x="5090865" y="403202"/>
                  </a:lnTo>
                  <a:lnTo>
                    <a:pt x="5110590" y="399194"/>
                  </a:lnTo>
                  <a:lnTo>
                    <a:pt x="5126743" y="388279"/>
                  </a:lnTo>
                  <a:lnTo>
                    <a:pt x="5137657" y="372126"/>
                  </a:lnTo>
                  <a:lnTo>
                    <a:pt x="5141666" y="352402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4" name="Google Shape;584;p22"/>
            <p:cNvSpPr/>
            <p:nvPr/>
          </p:nvSpPr>
          <p:spPr>
            <a:xfrm>
              <a:off x="5450859" y="326828"/>
              <a:ext cx="0" cy="499745"/>
            </a:xfrm>
            <a:custGeom>
              <a:rect b="b" l="l" r="r" t="t"/>
              <a:pathLst>
                <a:path extrusionOk="0" h="499744" w="120000">
                  <a:moveTo>
                    <a:pt x="0" y="499344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5" name="Google Shape;585;p22"/>
            <p:cNvSpPr/>
            <p:nvPr/>
          </p:nvSpPr>
          <p:spPr>
            <a:xfrm>
              <a:off x="5450859" y="314128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6" name="Google Shape;586;p22"/>
            <p:cNvSpPr/>
            <p:nvPr/>
          </p:nvSpPr>
          <p:spPr>
            <a:xfrm>
              <a:off x="5450859" y="301428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7" name="Google Shape;587;p22"/>
            <p:cNvSpPr/>
            <p:nvPr/>
          </p:nvSpPr>
          <p:spPr>
            <a:xfrm>
              <a:off x="5450859" y="288728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588" name="Google Shape;588;p2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04583" y="510755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9" name="Google Shape;589;p22"/>
          <p:cNvSpPr txBox="1"/>
          <p:nvPr>
            <p:ph type="title"/>
          </p:nvPr>
        </p:nvSpPr>
        <p:spPr>
          <a:xfrm>
            <a:off x="321894" y="196098"/>
            <a:ext cx="5116830" cy="421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252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333B2"/>
                </a:solidFill>
              </a:rPr>
              <a:t>Gradient Descent Rule</a:t>
            </a:r>
            <a:endParaRPr/>
          </a:p>
          <a:p>
            <a:pPr indent="0" lvl="0" marL="31496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lang="en-US"/>
              <a:t>The direction </a:t>
            </a:r>
            <a:r>
              <a:rPr i="1" lang="en-US">
                <a:latin typeface="Georgia"/>
                <a:ea typeface="Georgia"/>
                <a:cs typeface="Georgia"/>
                <a:sym typeface="Georgia"/>
              </a:rPr>
              <a:t>u </a:t>
            </a:r>
            <a:r>
              <a:rPr lang="en-US"/>
              <a:t>that we intend to move in should be at 180</a:t>
            </a:r>
            <a:r>
              <a:rPr baseline="30000" i="1" lang="en-US" sz="1200">
                <a:latin typeface="Arial"/>
                <a:ea typeface="Arial"/>
                <a:cs typeface="Arial"/>
                <a:sym typeface="Arial"/>
              </a:rPr>
              <a:t>◦ </a:t>
            </a:r>
            <a:r>
              <a:rPr lang="en-US" sz="1100"/>
              <a:t>w.r.t. the gradient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0" name="Google Shape;590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4583" y="720788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22"/>
          <p:cNvSpPr/>
          <p:nvPr/>
        </p:nvSpPr>
        <p:spPr>
          <a:xfrm>
            <a:off x="309193" y="1009840"/>
            <a:ext cx="5142230" cy="186690"/>
          </a:xfrm>
          <a:custGeom>
            <a:rect b="b" l="l" r="r" t="t"/>
            <a:pathLst>
              <a:path extrusionOk="0" h="186690" w="5142230">
                <a:moveTo>
                  <a:pt x="5090865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86558"/>
                </a:lnTo>
                <a:lnTo>
                  <a:pt x="5141666" y="186558"/>
                </a:lnTo>
                <a:lnTo>
                  <a:pt x="5141666" y="50800"/>
                </a:lnTo>
                <a:lnTo>
                  <a:pt x="5137657" y="31075"/>
                </a:lnTo>
                <a:lnTo>
                  <a:pt x="5126743" y="14922"/>
                </a:lnTo>
                <a:lnTo>
                  <a:pt x="5110590" y="4008"/>
                </a:lnTo>
                <a:lnTo>
                  <a:pt x="5090865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92" name="Google Shape;592;p22"/>
          <p:cNvSpPr txBox="1"/>
          <p:nvPr/>
        </p:nvSpPr>
        <p:spPr>
          <a:xfrm>
            <a:off x="347294" y="635303"/>
            <a:ext cx="3942715" cy="549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2895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In other words, move in a direction opposite to the gradient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245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B2"/>
                </a:solidFill>
                <a:latin typeface="Georgia"/>
                <a:ea typeface="Georgia"/>
                <a:cs typeface="Georgia"/>
                <a:sym typeface="Georgia"/>
              </a:rPr>
              <a:t>Parameter Update Equations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593" name="Google Shape;593;p22"/>
          <p:cNvGrpSpPr/>
          <p:nvPr/>
        </p:nvGrpSpPr>
        <p:grpSpPr>
          <a:xfrm>
            <a:off x="309193" y="1054062"/>
            <a:ext cx="5192408" cy="1145247"/>
            <a:chOff x="309193" y="1054062"/>
            <a:chExt cx="5192408" cy="1145247"/>
          </a:xfrm>
        </p:grpSpPr>
        <p:pic>
          <p:nvPicPr>
            <p:cNvPr id="594" name="Google Shape;594;p2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09194" y="1183754"/>
              <a:ext cx="5141665" cy="50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5" name="Google Shape;595;p2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59994" y="2097709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6" name="Google Shape;596;p2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10794" y="2085009"/>
              <a:ext cx="5090807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7" name="Google Shape;597;p2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450859" y="1054074"/>
              <a:ext cx="50742" cy="1043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8" name="Google Shape;598;p22"/>
            <p:cNvSpPr/>
            <p:nvPr/>
          </p:nvSpPr>
          <p:spPr>
            <a:xfrm>
              <a:off x="309193" y="1228015"/>
              <a:ext cx="5142230" cy="920750"/>
            </a:xfrm>
            <a:custGeom>
              <a:rect b="b" l="l" r="r" t="t"/>
              <a:pathLst>
                <a:path extrusionOk="0" h="920750" w="5142230">
                  <a:moveTo>
                    <a:pt x="5141666" y="0"/>
                  </a:moveTo>
                  <a:lnTo>
                    <a:pt x="0" y="0"/>
                  </a:lnTo>
                  <a:lnTo>
                    <a:pt x="0" y="869694"/>
                  </a:lnTo>
                  <a:lnTo>
                    <a:pt x="4008" y="889419"/>
                  </a:lnTo>
                  <a:lnTo>
                    <a:pt x="14922" y="905572"/>
                  </a:lnTo>
                  <a:lnTo>
                    <a:pt x="31075" y="916486"/>
                  </a:lnTo>
                  <a:lnTo>
                    <a:pt x="50800" y="920495"/>
                  </a:lnTo>
                  <a:lnTo>
                    <a:pt x="5090865" y="920495"/>
                  </a:lnTo>
                  <a:lnTo>
                    <a:pt x="5110590" y="916486"/>
                  </a:lnTo>
                  <a:lnTo>
                    <a:pt x="5126743" y="905572"/>
                  </a:lnTo>
                  <a:lnTo>
                    <a:pt x="5137657" y="889419"/>
                  </a:lnTo>
                  <a:lnTo>
                    <a:pt x="5141666" y="869694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9" name="Google Shape;599;p22"/>
            <p:cNvSpPr/>
            <p:nvPr/>
          </p:nvSpPr>
          <p:spPr>
            <a:xfrm>
              <a:off x="5450859" y="1092162"/>
              <a:ext cx="0" cy="1024890"/>
            </a:xfrm>
            <a:custGeom>
              <a:rect b="b" l="l" r="r" t="t"/>
              <a:pathLst>
                <a:path extrusionOk="0" h="1024889" w="120000">
                  <a:moveTo>
                    <a:pt x="0" y="1024597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0" name="Google Shape;600;p22"/>
            <p:cNvSpPr/>
            <p:nvPr/>
          </p:nvSpPr>
          <p:spPr>
            <a:xfrm>
              <a:off x="5450859" y="1079462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1" name="Google Shape;601;p22"/>
            <p:cNvSpPr/>
            <p:nvPr/>
          </p:nvSpPr>
          <p:spPr>
            <a:xfrm>
              <a:off x="5450859" y="1066762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2" name="Google Shape;602;p22"/>
            <p:cNvSpPr/>
            <p:nvPr/>
          </p:nvSpPr>
          <p:spPr>
            <a:xfrm>
              <a:off x="5450859" y="1054062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603" name="Google Shape;603;p22"/>
          <p:cNvSpPr txBox="1"/>
          <p:nvPr/>
        </p:nvSpPr>
        <p:spPr>
          <a:xfrm>
            <a:off x="1449806" y="1889911"/>
            <a:ext cx="64769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">
                <a:latin typeface="Georgia"/>
                <a:ea typeface="Georgia"/>
                <a:cs typeface="Georgia"/>
                <a:sym typeface="Georgia"/>
              </a:rPr>
              <a:t>t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04" name="Google Shape;604;p22"/>
          <p:cNvSpPr txBox="1"/>
          <p:nvPr/>
        </p:nvSpPr>
        <p:spPr>
          <a:xfrm>
            <a:off x="795477" y="1831795"/>
            <a:ext cx="871219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where,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=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05" name="Google Shape;605;p22"/>
          <p:cNvSpPr txBox="1"/>
          <p:nvPr/>
        </p:nvSpPr>
        <p:spPr>
          <a:xfrm>
            <a:off x="1187805" y="1278125"/>
            <a:ext cx="1183640" cy="6521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40005" lvl="0" marL="77470" marR="30480" rtl="0" algn="l">
              <a:lnSpc>
                <a:spcPct val="125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baseline="-25000" lang="en-US" sz="1200">
                <a:latin typeface="Georgia"/>
                <a:ea typeface="Georgia"/>
                <a:cs typeface="Georgia"/>
                <a:sym typeface="Georgia"/>
              </a:rPr>
              <a:t>+1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−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η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b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baseline="-25000" lang="en-US" sz="1200">
                <a:latin typeface="Georgia"/>
                <a:ea typeface="Georgia"/>
                <a:cs typeface="Georgia"/>
                <a:sym typeface="Georgia"/>
              </a:rPr>
              <a:t>+1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b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−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η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b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200">
              <a:latin typeface="Georgia"/>
              <a:ea typeface="Georgia"/>
              <a:cs typeface="Georgia"/>
              <a:sym typeface="Georgia"/>
            </a:endParaRPr>
          </a:p>
          <a:p>
            <a:pPr indent="0" lvl="0" marL="519430" rtl="0" algn="l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None/>
            </a:pPr>
            <a:r>
              <a:rPr i="1" lang="en-US" sz="1100" u="sng">
                <a:latin typeface="Georgia"/>
                <a:ea typeface="Georgia"/>
                <a:cs typeface="Georgia"/>
                <a:sym typeface="Georgia"/>
              </a:rPr>
              <a:t>∂L </a:t>
            </a:r>
            <a:r>
              <a:rPr lang="en-US" sz="1100" u="sng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i="1" lang="en-US" sz="1100" u="sng">
                <a:latin typeface="Georgia"/>
                <a:ea typeface="Georgia"/>
                <a:cs typeface="Georgia"/>
                <a:sym typeface="Georgia"/>
              </a:rPr>
              <a:t>w, b</a:t>
            </a:r>
            <a:r>
              <a:rPr lang="en-US" sz="1100" u="sng">
                <a:latin typeface="Georgia"/>
                <a:ea typeface="Georgia"/>
                <a:cs typeface="Georgia"/>
                <a:sym typeface="Georgia"/>
              </a:rPr>
              <a:t>)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06" name="Google Shape;606;p22"/>
          <p:cNvSpPr txBox="1"/>
          <p:nvPr/>
        </p:nvSpPr>
        <p:spPr>
          <a:xfrm>
            <a:off x="1883092" y="1926830"/>
            <a:ext cx="20637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∂w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07" name="Google Shape;607;p22"/>
          <p:cNvSpPr txBox="1"/>
          <p:nvPr/>
        </p:nvSpPr>
        <p:spPr>
          <a:xfrm>
            <a:off x="2270658" y="1970479"/>
            <a:ext cx="78232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">
                <a:latin typeface="Arial"/>
                <a:ea typeface="Arial"/>
                <a:cs typeface="Arial"/>
                <a:sym typeface="Arial"/>
              </a:rPr>
              <a:t>at </a:t>
            </a:r>
            <a:r>
              <a:rPr i="1" lang="en-US" sz="800">
                <a:latin typeface="Georgia"/>
                <a:ea typeface="Georgia"/>
                <a:cs typeface="Georgia"/>
                <a:sym typeface="Georgia"/>
              </a:rPr>
              <a:t>w </a:t>
            </a:r>
            <a:r>
              <a:rPr lang="en-US" sz="8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i="1" lang="en-US" sz="800">
                <a:latin typeface="Georgia"/>
                <a:ea typeface="Georgia"/>
                <a:cs typeface="Georgia"/>
                <a:sym typeface="Georgia"/>
              </a:rPr>
              <a:t>w , b </a:t>
            </a:r>
            <a:r>
              <a:rPr lang="en-US" sz="8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i="1" lang="en-US" sz="800">
                <a:latin typeface="Georgia"/>
                <a:ea typeface="Georgia"/>
                <a:cs typeface="Georgia"/>
                <a:sym typeface="Georgia"/>
              </a:rPr>
              <a:t>b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08" name="Google Shape;608;p22"/>
          <p:cNvSpPr txBox="1"/>
          <p:nvPr/>
        </p:nvSpPr>
        <p:spPr>
          <a:xfrm>
            <a:off x="2701632" y="2008446"/>
            <a:ext cx="38735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latin typeface="Georgia"/>
                <a:ea typeface="Georgia"/>
                <a:cs typeface="Georgia"/>
                <a:sym typeface="Georgia"/>
              </a:rPr>
              <a:t>t	t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09" name="Google Shape;609;p22"/>
          <p:cNvSpPr txBox="1"/>
          <p:nvPr/>
        </p:nvSpPr>
        <p:spPr>
          <a:xfrm>
            <a:off x="3312705" y="1889911"/>
            <a:ext cx="64769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">
                <a:latin typeface="Georgia"/>
                <a:ea typeface="Georgia"/>
                <a:cs typeface="Georgia"/>
                <a:sym typeface="Georgia"/>
              </a:rPr>
              <a:t>t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10" name="Google Shape;610;p22"/>
          <p:cNvSpPr txBox="1"/>
          <p:nvPr/>
        </p:nvSpPr>
        <p:spPr>
          <a:xfrm>
            <a:off x="3076219" y="1831795"/>
            <a:ext cx="45339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b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=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11" name="Google Shape;611;p22"/>
          <p:cNvSpPr txBox="1"/>
          <p:nvPr/>
        </p:nvSpPr>
        <p:spPr>
          <a:xfrm>
            <a:off x="3557778" y="1715564"/>
            <a:ext cx="586105" cy="403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36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 u="sng">
                <a:latin typeface="Georgia"/>
                <a:ea typeface="Georgia"/>
                <a:cs typeface="Georgia"/>
                <a:sym typeface="Georgia"/>
              </a:rPr>
              <a:t>∂L </a:t>
            </a:r>
            <a:r>
              <a:rPr lang="en-US" sz="1100" u="sng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i="1" lang="en-US" sz="1100" u="sng">
                <a:latin typeface="Georgia"/>
                <a:ea typeface="Georgia"/>
                <a:cs typeface="Georgia"/>
                <a:sym typeface="Georgia"/>
              </a:rPr>
              <a:t>w, b</a:t>
            </a:r>
            <a:r>
              <a:rPr lang="en-US" sz="1100" u="sng">
                <a:latin typeface="Georgia"/>
                <a:ea typeface="Georgia"/>
                <a:cs typeface="Georgia"/>
                <a:sym typeface="Georgia"/>
              </a:rPr>
              <a:t>)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None/>
            </a:pP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∂b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12" name="Google Shape;612;p22"/>
          <p:cNvSpPr txBox="1"/>
          <p:nvPr/>
        </p:nvSpPr>
        <p:spPr>
          <a:xfrm>
            <a:off x="4133557" y="1970479"/>
            <a:ext cx="78232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">
                <a:latin typeface="Arial"/>
                <a:ea typeface="Arial"/>
                <a:cs typeface="Arial"/>
                <a:sym typeface="Arial"/>
              </a:rPr>
              <a:t>at </a:t>
            </a:r>
            <a:r>
              <a:rPr i="1" lang="en-US" sz="800">
                <a:latin typeface="Georgia"/>
                <a:ea typeface="Georgia"/>
                <a:cs typeface="Georgia"/>
                <a:sym typeface="Georgia"/>
              </a:rPr>
              <a:t>w </a:t>
            </a:r>
            <a:r>
              <a:rPr lang="en-US" sz="8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i="1" lang="en-US" sz="800">
                <a:latin typeface="Georgia"/>
                <a:ea typeface="Georgia"/>
                <a:cs typeface="Georgia"/>
                <a:sym typeface="Georgia"/>
              </a:rPr>
              <a:t>w , b </a:t>
            </a:r>
            <a:r>
              <a:rPr lang="en-US" sz="8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i="1" lang="en-US" sz="800">
                <a:latin typeface="Georgia"/>
                <a:ea typeface="Georgia"/>
                <a:cs typeface="Georgia"/>
                <a:sym typeface="Georgia"/>
              </a:rPr>
              <a:t>b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13" name="Google Shape;613;p22"/>
          <p:cNvSpPr txBox="1"/>
          <p:nvPr/>
        </p:nvSpPr>
        <p:spPr>
          <a:xfrm>
            <a:off x="4564532" y="2008446"/>
            <a:ext cx="38735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latin typeface="Georgia"/>
                <a:ea typeface="Georgia"/>
                <a:cs typeface="Georgia"/>
                <a:sym typeface="Georgia"/>
              </a:rPr>
              <a:t>t	t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14" name="Google Shape;614;p22"/>
          <p:cNvSpPr txBox="1"/>
          <p:nvPr/>
        </p:nvSpPr>
        <p:spPr>
          <a:xfrm>
            <a:off x="347294" y="2219996"/>
            <a:ext cx="5043805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So we now have a more principled way of moving in the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-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b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plane than our “guess work” algorithm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615" name="Google Shape;615;p22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616" name="Google Shape;616;p22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7" name="Google Shape;617;p22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618" name="Google Shape;618;p22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17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19" name="Google Shape;619;p22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620" name="Google Shape;620;p2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583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23"/>
          <p:cNvSpPr txBox="1"/>
          <p:nvPr/>
        </p:nvSpPr>
        <p:spPr>
          <a:xfrm>
            <a:off x="624395" y="100849"/>
            <a:ext cx="258953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Let’s create an algorithm from this rule ...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627" name="Google Shape;627;p23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628" name="Google Shape;628;p23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29" name="Google Shape;629;p23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630" name="Google Shape;630;p23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18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31" name="Google Shape;631;p23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632" name="Google Shape;632;p2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63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583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24"/>
          <p:cNvSpPr/>
          <p:nvPr/>
        </p:nvSpPr>
        <p:spPr>
          <a:xfrm>
            <a:off x="637095" y="334695"/>
            <a:ext cx="5039995" cy="0"/>
          </a:xfrm>
          <a:custGeom>
            <a:rect b="b" l="l" r="r" t="t"/>
            <a:pathLst>
              <a:path extrusionOk="0" h="120000" w="5039995">
                <a:moveTo>
                  <a:pt x="0" y="0"/>
                </a:moveTo>
                <a:lnTo>
                  <a:pt x="5039995" y="0"/>
                </a:lnTo>
              </a:path>
            </a:pathLst>
          </a:custGeom>
          <a:noFill/>
          <a:ln cap="flat" cmpd="sng" w="10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39" name="Google Shape;639;p24"/>
          <p:cNvSpPr/>
          <p:nvPr/>
        </p:nvSpPr>
        <p:spPr>
          <a:xfrm>
            <a:off x="2082609" y="466445"/>
            <a:ext cx="41910" cy="0"/>
          </a:xfrm>
          <a:custGeom>
            <a:rect b="b" l="l" r="r" t="t"/>
            <a:pathLst>
              <a:path extrusionOk="0" h="120000" w="41910">
                <a:moveTo>
                  <a:pt x="0" y="0"/>
                </a:moveTo>
                <a:lnTo>
                  <a:pt x="41567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40" name="Google Shape;640;p24"/>
          <p:cNvSpPr/>
          <p:nvPr/>
        </p:nvSpPr>
        <p:spPr>
          <a:xfrm>
            <a:off x="637095" y="533971"/>
            <a:ext cx="5039995" cy="0"/>
          </a:xfrm>
          <a:custGeom>
            <a:rect b="b" l="l" r="r" t="t"/>
            <a:pathLst>
              <a:path extrusionOk="0" h="120000" w="5039995">
                <a:moveTo>
                  <a:pt x="0" y="0"/>
                </a:moveTo>
                <a:lnTo>
                  <a:pt x="5039995" y="0"/>
                </a:lnTo>
              </a:path>
            </a:pathLst>
          </a:custGeom>
          <a:noFill/>
          <a:ln cap="flat" cmpd="sng" w="10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41" name="Google Shape;641;p24"/>
          <p:cNvSpPr/>
          <p:nvPr/>
        </p:nvSpPr>
        <p:spPr>
          <a:xfrm>
            <a:off x="919467" y="854341"/>
            <a:ext cx="41910" cy="0"/>
          </a:xfrm>
          <a:custGeom>
            <a:rect b="b" l="l" r="r" t="t"/>
            <a:pathLst>
              <a:path extrusionOk="0" h="120000" w="41909">
                <a:moveTo>
                  <a:pt x="0" y="0"/>
                </a:moveTo>
                <a:lnTo>
                  <a:pt x="41567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42" name="Google Shape;642;p24"/>
          <p:cNvSpPr/>
          <p:nvPr/>
        </p:nvSpPr>
        <p:spPr>
          <a:xfrm>
            <a:off x="1565706" y="1026413"/>
            <a:ext cx="42545" cy="0"/>
          </a:xfrm>
          <a:custGeom>
            <a:rect b="b" l="l" r="r" t="t"/>
            <a:pathLst>
              <a:path extrusionOk="0" h="120000" w="42544">
                <a:moveTo>
                  <a:pt x="0" y="0"/>
                </a:moveTo>
                <a:lnTo>
                  <a:pt x="42481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43" name="Google Shape;643;p24"/>
          <p:cNvSpPr/>
          <p:nvPr/>
        </p:nvSpPr>
        <p:spPr>
          <a:xfrm>
            <a:off x="708888" y="1080566"/>
            <a:ext cx="0" cy="344170"/>
          </a:xfrm>
          <a:custGeom>
            <a:rect b="b" l="l" r="r" t="t"/>
            <a:pathLst>
              <a:path extrusionOk="0" h="344169" w="120000">
                <a:moveTo>
                  <a:pt x="0" y="344144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44" name="Google Shape;644;p24"/>
          <p:cNvSpPr/>
          <p:nvPr/>
        </p:nvSpPr>
        <p:spPr>
          <a:xfrm>
            <a:off x="637095" y="1639811"/>
            <a:ext cx="5039995" cy="0"/>
          </a:xfrm>
          <a:custGeom>
            <a:rect b="b" l="l" r="r" t="t"/>
            <a:pathLst>
              <a:path extrusionOk="0" h="120000" w="5039995">
                <a:moveTo>
                  <a:pt x="0" y="0"/>
                </a:moveTo>
                <a:lnTo>
                  <a:pt x="5039995" y="0"/>
                </a:lnTo>
              </a:path>
            </a:pathLst>
          </a:custGeom>
          <a:noFill/>
          <a:ln cap="flat" cmpd="sng" w="10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645" name="Google Shape;64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583" y="1763890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24"/>
          <p:cNvSpPr txBox="1"/>
          <p:nvPr/>
        </p:nvSpPr>
        <p:spPr>
          <a:xfrm>
            <a:off x="560895" y="50225"/>
            <a:ext cx="4878070" cy="1991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2225">
            <a:sp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Let’s create an algorithm from this rule ...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76200" rtl="0" algn="l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None/>
            </a:pPr>
            <a:r>
              <a:rPr b="1" lang="en-US" sz="1100">
                <a:latin typeface="Georgia"/>
                <a:ea typeface="Georgia"/>
                <a:cs typeface="Georgia"/>
                <a:sym typeface="Georgia"/>
              </a:rPr>
              <a:t>Algorithm 1: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gradient descent()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7620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None/>
            </a:pP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t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←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0;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7620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max iterations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←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1000;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7620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b="1" lang="en-US" sz="1100">
                <a:latin typeface="Georgia"/>
                <a:ea typeface="Georgia"/>
                <a:cs typeface="Georgia"/>
                <a:sym typeface="Georgia"/>
              </a:rPr>
              <a:t>while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t &lt; max iterations </a:t>
            </a:r>
            <a:r>
              <a:rPr b="1" lang="en-US" sz="1100">
                <a:latin typeface="Georgia"/>
                <a:ea typeface="Georgia"/>
                <a:cs typeface="Georgia"/>
                <a:sym typeface="Georgia"/>
              </a:rPr>
              <a:t>do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288925" marR="3397884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baseline="-25000" lang="en-US" sz="1200">
                <a:latin typeface="Georgia"/>
                <a:ea typeface="Georgia"/>
                <a:cs typeface="Georgia"/>
                <a:sym typeface="Georgia"/>
              </a:rPr>
              <a:t>+1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←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−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η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;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b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baseline="-25000" lang="en-US" sz="1200">
                <a:latin typeface="Georgia"/>
                <a:ea typeface="Georgia"/>
                <a:cs typeface="Georgia"/>
                <a:sym typeface="Georgia"/>
              </a:rPr>
              <a:t>+1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←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b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−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η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b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;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76200" rtl="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None/>
            </a:pPr>
            <a:r>
              <a:rPr b="1" lang="en-US" sz="1100">
                <a:latin typeface="Georgia"/>
                <a:ea typeface="Georgia"/>
                <a:cs typeface="Georgia"/>
                <a:sym typeface="Georgia"/>
              </a:rPr>
              <a:t>end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76200" marR="30480" rtl="0" algn="l">
              <a:lnSpc>
                <a:spcPct val="102600"/>
              </a:lnSpc>
              <a:spcBef>
                <a:spcPts val="785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To see this algorithm in practice let us first derive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and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b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for our toy neural network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647" name="Google Shape;647;p24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648" name="Google Shape;648;p24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9" name="Google Shape;649;p24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650" name="Google Shape;650;p24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18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51" name="Google Shape;651;p24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652" name="Google Shape;652;p2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7" name="Google Shape;657;p25"/>
          <p:cNvGrpSpPr/>
          <p:nvPr/>
        </p:nvGrpSpPr>
        <p:grpSpPr>
          <a:xfrm>
            <a:off x="452247" y="18745"/>
            <a:ext cx="5307749" cy="2750820"/>
            <a:chOff x="452247" y="18745"/>
            <a:chExt cx="5307749" cy="2750820"/>
          </a:xfrm>
        </p:grpSpPr>
        <p:pic>
          <p:nvPicPr>
            <p:cNvPr id="658" name="Google Shape;658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52247" y="18745"/>
              <a:ext cx="2095500" cy="2750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9" name="Google Shape;659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0" name="Google Shape;660;p25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661" name="Google Shape;661;p25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2" name="Google Shape;662;p25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663" name="Google Shape;663;p25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22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64" name="Google Shape;664;p25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665" name="Google Shape;665;p25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0" name="Google Shape;670;p26"/>
          <p:cNvGrpSpPr/>
          <p:nvPr/>
        </p:nvGrpSpPr>
        <p:grpSpPr>
          <a:xfrm>
            <a:off x="452247" y="18745"/>
            <a:ext cx="5307749" cy="2750820"/>
            <a:chOff x="452247" y="18745"/>
            <a:chExt cx="5307749" cy="2750820"/>
          </a:xfrm>
        </p:grpSpPr>
        <p:pic>
          <p:nvPicPr>
            <p:cNvPr id="671" name="Google Shape;671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52247" y="18745"/>
              <a:ext cx="2095500" cy="2750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2" name="Google Shape;672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3" name="Google Shape;673;p26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674" name="Google Shape;674;p26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5" name="Google Shape;675;p26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676" name="Google Shape;676;p26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22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77" name="Google Shape;677;p26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678" name="Google Shape;678;p2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27"/>
          <p:cNvGrpSpPr/>
          <p:nvPr/>
        </p:nvGrpSpPr>
        <p:grpSpPr>
          <a:xfrm>
            <a:off x="452247" y="18745"/>
            <a:ext cx="5307749" cy="2750820"/>
            <a:chOff x="452247" y="18745"/>
            <a:chExt cx="5307749" cy="2750820"/>
          </a:xfrm>
        </p:grpSpPr>
        <p:pic>
          <p:nvPicPr>
            <p:cNvPr id="684" name="Google Shape;684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52247" y="18745"/>
              <a:ext cx="2095500" cy="2750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5" name="Google Shape;685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6" name="Google Shape;686;p27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687" name="Google Shape;687;p27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689" name="Google Shape;689;p27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22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90" name="Google Shape;690;p27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691" name="Google Shape;691;p27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28"/>
          <p:cNvGrpSpPr/>
          <p:nvPr/>
        </p:nvGrpSpPr>
        <p:grpSpPr>
          <a:xfrm>
            <a:off x="452247" y="18745"/>
            <a:ext cx="5307749" cy="2750820"/>
            <a:chOff x="452247" y="18745"/>
            <a:chExt cx="5307749" cy="2750820"/>
          </a:xfrm>
        </p:grpSpPr>
        <p:pic>
          <p:nvPicPr>
            <p:cNvPr id="697" name="Google Shape;697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52247" y="18745"/>
              <a:ext cx="2095500" cy="2750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" name="Google Shape;698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9" name="Google Shape;699;p28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700" name="Google Shape;700;p28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1" name="Google Shape;701;p28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702" name="Google Shape;702;p28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22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03" name="Google Shape;703;p28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704" name="Google Shape;704;p2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9" name="Google Shape;709;p29"/>
          <p:cNvGrpSpPr/>
          <p:nvPr/>
        </p:nvGrpSpPr>
        <p:grpSpPr>
          <a:xfrm>
            <a:off x="452247" y="18745"/>
            <a:ext cx="5307749" cy="2750820"/>
            <a:chOff x="452247" y="18745"/>
            <a:chExt cx="5307749" cy="2750820"/>
          </a:xfrm>
        </p:grpSpPr>
        <p:pic>
          <p:nvPicPr>
            <p:cNvPr id="710" name="Google Shape;710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52247" y="18745"/>
              <a:ext cx="2095500" cy="2750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1" name="Google Shape;711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2" name="Google Shape;712;p29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713" name="Google Shape;713;p29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4" name="Google Shape;714;p29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715" name="Google Shape;715;p29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22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16" name="Google Shape;716;p29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717" name="Google Shape;717;p2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"/>
          <p:cNvSpPr/>
          <p:nvPr/>
        </p:nvSpPr>
        <p:spPr>
          <a:xfrm>
            <a:off x="3852050" y="3017760"/>
            <a:ext cx="43180" cy="30480"/>
          </a:xfrm>
          <a:custGeom>
            <a:rect b="b" l="l" r="r" t="t"/>
            <a:pathLst>
              <a:path extrusionOk="0" h="30480" w="431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0" name="Google Shape;160;p3"/>
          <p:cNvSpPr/>
          <p:nvPr/>
        </p:nvSpPr>
        <p:spPr>
          <a:xfrm>
            <a:off x="3772433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1" name="Google Shape;161;p3"/>
          <p:cNvSpPr/>
          <p:nvPr/>
        </p:nvSpPr>
        <p:spPr>
          <a:xfrm>
            <a:off x="3950236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162" name="Google Shape;162;p3"/>
          <p:cNvGrpSpPr/>
          <p:nvPr/>
        </p:nvGrpSpPr>
        <p:grpSpPr>
          <a:xfrm>
            <a:off x="4055351" y="3007448"/>
            <a:ext cx="203200" cy="50800"/>
            <a:chOff x="4055351" y="3007448"/>
            <a:chExt cx="203200" cy="50800"/>
          </a:xfrm>
        </p:grpSpPr>
        <p:sp>
          <p:nvSpPr>
            <p:cNvPr id="163" name="Google Shape;163;p3"/>
            <p:cNvSpPr/>
            <p:nvPr/>
          </p:nvSpPr>
          <p:spPr>
            <a:xfrm>
              <a:off x="4118520" y="3007448"/>
              <a:ext cx="64135" cy="50800"/>
            </a:xfrm>
            <a:custGeom>
              <a:rect b="b" l="l" r="r" t="t"/>
              <a:pathLst>
                <a:path extrusionOk="0" h="50800" w="64135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extrusionOk="0" h="50800" w="64135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extrusionOk="0" h="50800" w="64135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055351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65" name="Google Shape;165;p3"/>
          <p:cNvGrpSpPr/>
          <p:nvPr/>
        </p:nvGrpSpPr>
        <p:grpSpPr>
          <a:xfrm>
            <a:off x="4338282" y="3007448"/>
            <a:ext cx="203200" cy="50800"/>
            <a:chOff x="4338282" y="3007448"/>
            <a:chExt cx="203200" cy="50800"/>
          </a:xfrm>
        </p:grpSpPr>
        <p:sp>
          <p:nvSpPr>
            <p:cNvPr id="166" name="Google Shape;166;p3"/>
            <p:cNvSpPr/>
            <p:nvPr/>
          </p:nvSpPr>
          <p:spPr>
            <a:xfrm>
              <a:off x="4427182" y="3020148"/>
              <a:ext cx="38100" cy="0"/>
            </a:xfrm>
            <a:custGeom>
              <a:rect b="b" l="l" r="r" t="t"/>
              <a:pathLst>
                <a:path extrusionOk="0" h="120000"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4338282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4414482" y="3007448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50800" w="50800">
                  <a:moveTo>
                    <a:pt x="12700" y="25400"/>
                  </a:moveTo>
                  <a:lnTo>
                    <a:pt x="50800" y="25400"/>
                  </a:lnTo>
                </a:path>
                <a:path extrusionOk="0" h="50800" w="50800">
                  <a:moveTo>
                    <a:pt x="0" y="38100"/>
                  </a:moveTo>
                  <a:lnTo>
                    <a:pt x="38100" y="38100"/>
                  </a:lnTo>
                </a:path>
                <a:path extrusionOk="0" h="50800" w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69" name="Google Shape;169;p3"/>
          <p:cNvGrpSpPr/>
          <p:nvPr/>
        </p:nvGrpSpPr>
        <p:grpSpPr>
          <a:xfrm>
            <a:off x="4621212" y="3007448"/>
            <a:ext cx="203200" cy="50800"/>
            <a:chOff x="4621212" y="3007448"/>
            <a:chExt cx="203200" cy="50800"/>
          </a:xfrm>
        </p:grpSpPr>
        <p:sp>
          <p:nvSpPr>
            <p:cNvPr id="170" name="Google Shape;170;p3"/>
            <p:cNvSpPr/>
            <p:nvPr/>
          </p:nvSpPr>
          <p:spPr>
            <a:xfrm>
              <a:off x="4697413" y="3007448"/>
              <a:ext cx="50800" cy="25400"/>
            </a:xfrm>
            <a:custGeom>
              <a:rect b="b" l="l" r="r" t="t"/>
              <a:pathLst>
                <a:path extrusionOk="0" h="254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25400" w="50800">
                  <a:moveTo>
                    <a:pt x="12700" y="12700"/>
                  </a:moveTo>
                  <a:lnTo>
                    <a:pt x="50800" y="12700"/>
                  </a:lnTo>
                </a:path>
                <a:path extrusionOk="0" h="25400" w="508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4621212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4697413" y="3045548"/>
              <a:ext cx="50800" cy="12700"/>
            </a:xfrm>
            <a:custGeom>
              <a:rect b="b" l="l" r="r" t="t"/>
              <a:pathLst>
                <a:path extrusionOk="0" h="127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12700" w="508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73" name="Google Shape;173;p3"/>
          <p:cNvSpPr/>
          <p:nvPr/>
        </p:nvSpPr>
        <p:spPr>
          <a:xfrm>
            <a:off x="4980331" y="3007448"/>
            <a:ext cx="50800" cy="50800"/>
          </a:xfrm>
          <a:custGeom>
            <a:rect b="b" l="l" r="r" t="t"/>
            <a:pathLst>
              <a:path extrusionOk="0" h="50800" w="50800">
                <a:moveTo>
                  <a:pt x="0" y="0"/>
                </a:moveTo>
                <a:lnTo>
                  <a:pt x="38100" y="0"/>
                </a:lnTo>
              </a:path>
              <a:path extrusionOk="0" h="50800" w="50800">
                <a:moveTo>
                  <a:pt x="12700" y="12700"/>
                </a:moveTo>
                <a:lnTo>
                  <a:pt x="50800" y="12700"/>
                </a:lnTo>
              </a:path>
              <a:path extrusionOk="0" h="50800" w="50800">
                <a:moveTo>
                  <a:pt x="12700" y="25400"/>
                </a:moveTo>
                <a:lnTo>
                  <a:pt x="50800" y="25400"/>
                </a:lnTo>
              </a:path>
              <a:path extrusionOk="0" h="50800" w="50800">
                <a:moveTo>
                  <a:pt x="0" y="38100"/>
                </a:moveTo>
                <a:lnTo>
                  <a:pt x="38100" y="38100"/>
                </a:lnTo>
              </a:path>
              <a:path extrusionOk="0" h="50800" w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174" name="Google Shape;174;p3"/>
          <p:cNvGrpSpPr/>
          <p:nvPr/>
        </p:nvGrpSpPr>
        <p:grpSpPr>
          <a:xfrm>
            <a:off x="5171821" y="3007448"/>
            <a:ext cx="233679" cy="50800"/>
            <a:chOff x="5171821" y="3007448"/>
            <a:chExt cx="233679" cy="50800"/>
          </a:xfrm>
        </p:grpSpPr>
        <p:sp>
          <p:nvSpPr>
            <p:cNvPr id="175" name="Google Shape;175;p3"/>
            <p:cNvSpPr/>
            <p:nvPr/>
          </p:nvSpPr>
          <p:spPr>
            <a:xfrm>
              <a:off x="5293742" y="3037928"/>
              <a:ext cx="20320" cy="20320"/>
            </a:xfrm>
            <a:custGeom>
              <a:rect b="b" l="l" r="r" t="t"/>
              <a:pathLst>
                <a:path extrusionOk="0" h="20319" w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5266678" y="3011433"/>
              <a:ext cx="30480" cy="30480"/>
            </a:xfrm>
            <a:custGeom>
              <a:rect b="b" l="l" r="r" t="t"/>
              <a:pathLst>
                <a:path extrusionOk="0" h="30480" w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5171821" y="3007448"/>
              <a:ext cx="233679" cy="50800"/>
            </a:xfrm>
            <a:custGeom>
              <a:rect b="b" l="l" r="r" t="t"/>
              <a:pathLst>
                <a:path extrusionOk="0" h="50800" w="233679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extrusionOk="0" h="50800" w="233679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extrusionOk="0" h="50800" w="233679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extrusionOk="0" h="50800" w="233679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178" name="Google Shape;17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59996" cy="48082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"/>
          <p:cNvSpPr txBox="1"/>
          <p:nvPr/>
        </p:nvSpPr>
        <p:spPr>
          <a:xfrm>
            <a:off x="347294" y="1009581"/>
            <a:ext cx="506603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300">
            <a:spAutoFit/>
          </a:bodyPr>
          <a:lstStyle/>
          <a:p>
            <a:pPr indent="0" lvl="0" marL="12700" marR="5080" rtl="0" algn="l">
              <a:lnSpc>
                <a:spcPct val="79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00">
                <a:latin typeface="Times New Roman"/>
                <a:ea typeface="Times New Roman"/>
                <a:cs typeface="Times New Roman"/>
                <a:sym typeface="Times New Roman"/>
              </a:rPr>
              <a:t>Let us look at something better than our “guess work” algorithm....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80" name="Google Shape;180;p3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81" name="Google Shape;181;p3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83" name="Google Shape;183;p3"/>
          <p:cNvSpPr txBox="1"/>
          <p:nvPr>
            <p:ph idx="12" type="sldNum"/>
          </p:nvPr>
        </p:nvSpPr>
        <p:spPr>
          <a:xfrm>
            <a:off x="5423001" y="3007598"/>
            <a:ext cx="3143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84455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 / 89</a:t>
            </a:r>
            <a:endParaRPr/>
          </a:p>
        </p:txBody>
      </p:sp>
      <p:sp>
        <p:nvSpPr>
          <p:cNvPr id="184" name="Google Shape;184;p3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85" name="Google Shape;185;p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2" name="Google Shape;722;p30"/>
          <p:cNvGrpSpPr/>
          <p:nvPr/>
        </p:nvGrpSpPr>
        <p:grpSpPr>
          <a:xfrm>
            <a:off x="452247" y="18745"/>
            <a:ext cx="5307749" cy="2750820"/>
            <a:chOff x="452247" y="18745"/>
            <a:chExt cx="5307749" cy="2750820"/>
          </a:xfrm>
        </p:grpSpPr>
        <p:pic>
          <p:nvPicPr>
            <p:cNvPr id="723" name="Google Shape;723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52247" y="18745"/>
              <a:ext cx="2095500" cy="2750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4" name="Google Shape;724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99994" y="31368"/>
              <a:ext cx="2760002" cy="22768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25" name="Google Shape;725;p30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726" name="Google Shape;726;p30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7" name="Google Shape;727;p30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728" name="Google Shape;728;p30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22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29" name="Google Shape;729;p30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730" name="Google Shape;730;p3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5" name="Google Shape;735;p31"/>
          <p:cNvGrpSpPr/>
          <p:nvPr/>
        </p:nvGrpSpPr>
        <p:grpSpPr>
          <a:xfrm>
            <a:off x="896729" y="2536451"/>
            <a:ext cx="1863476" cy="38100"/>
            <a:chOff x="896729" y="2536451"/>
            <a:chExt cx="1863476" cy="38100"/>
          </a:xfrm>
        </p:grpSpPr>
        <p:sp>
          <p:nvSpPr>
            <p:cNvPr id="736" name="Google Shape;736;p31"/>
            <p:cNvSpPr/>
            <p:nvPr/>
          </p:nvSpPr>
          <p:spPr>
            <a:xfrm>
              <a:off x="896729" y="2555430"/>
              <a:ext cx="1818005" cy="0"/>
            </a:xfrm>
            <a:custGeom>
              <a:rect b="b" l="l" r="r" t="t"/>
              <a:pathLst>
                <a:path extrusionOk="0" h="120000" w="1818005">
                  <a:moveTo>
                    <a:pt x="0" y="0"/>
                  </a:moveTo>
                  <a:lnTo>
                    <a:pt x="1817736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2709405" y="2536451"/>
              <a:ext cx="50800" cy="38100"/>
            </a:xfrm>
            <a:custGeom>
              <a:rect b="b" l="l" r="r" t="t"/>
              <a:pathLst>
                <a:path extrusionOk="0" h="38100" w="50800">
                  <a:moveTo>
                    <a:pt x="0" y="0"/>
                  </a:moveTo>
                  <a:lnTo>
                    <a:pt x="0" y="37957"/>
                  </a:lnTo>
                  <a:lnTo>
                    <a:pt x="12415" y="31611"/>
                  </a:lnTo>
                  <a:lnTo>
                    <a:pt x="25937" y="26095"/>
                  </a:lnTo>
                  <a:lnTo>
                    <a:pt x="39143" y="21766"/>
                  </a:lnTo>
                  <a:lnTo>
                    <a:pt x="50609" y="18978"/>
                  </a:lnTo>
                  <a:lnTo>
                    <a:pt x="39143" y="16191"/>
                  </a:lnTo>
                  <a:lnTo>
                    <a:pt x="25937" y="11861"/>
                  </a:lnTo>
                  <a:lnTo>
                    <a:pt x="12415" y="6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738" name="Google Shape;738;p31"/>
          <p:cNvGrpSpPr/>
          <p:nvPr/>
        </p:nvGrpSpPr>
        <p:grpSpPr>
          <a:xfrm>
            <a:off x="599988" y="2530125"/>
            <a:ext cx="202565" cy="50800"/>
            <a:chOff x="599988" y="2530125"/>
            <a:chExt cx="202565" cy="50800"/>
          </a:xfrm>
        </p:grpSpPr>
        <p:sp>
          <p:nvSpPr>
            <p:cNvPr id="739" name="Google Shape;739;p31"/>
            <p:cNvSpPr/>
            <p:nvPr/>
          </p:nvSpPr>
          <p:spPr>
            <a:xfrm>
              <a:off x="599988" y="2555430"/>
              <a:ext cx="202565" cy="0"/>
            </a:xfrm>
            <a:custGeom>
              <a:rect b="b" l="l" r="r" t="t"/>
              <a:pathLst>
                <a:path extrusionOk="0" h="120000" w="202565">
                  <a:moveTo>
                    <a:pt x="0" y="0"/>
                  </a:moveTo>
                  <a:lnTo>
                    <a:pt x="202161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599988" y="2530125"/>
              <a:ext cx="0" cy="50800"/>
            </a:xfrm>
            <a:custGeom>
              <a:rect b="b" l="l" r="r" t="t"/>
              <a:pathLst>
                <a:path extrusionOk="0" h="50800" w="120000">
                  <a:moveTo>
                    <a:pt x="0" y="0"/>
                  </a:moveTo>
                  <a:lnTo>
                    <a:pt x="0" y="5061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741" name="Google Shape;741;p31"/>
          <p:cNvSpPr txBox="1"/>
          <p:nvPr/>
        </p:nvSpPr>
        <p:spPr>
          <a:xfrm>
            <a:off x="2707703" y="2514446"/>
            <a:ext cx="10477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x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742" name="Google Shape;742;p31"/>
          <p:cNvGrpSpPr/>
          <p:nvPr/>
        </p:nvGrpSpPr>
        <p:grpSpPr>
          <a:xfrm>
            <a:off x="934687" y="215401"/>
            <a:ext cx="1465485" cy="2365524"/>
            <a:chOff x="934687" y="215401"/>
            <a:chExt cx="1465485" cy="2365524"/>
          </a:xfrm>
        </p:grpSpPr>
        <p:sp>
          <p:nvSpPr>
            <p:cNvPr id="743" name="Google Shape;743;p31"/>
            <p:cNvSpPr/>
            <p:nvPr/>
          </p:nvSpPr>
          <p:spPr>
            <a:xfrm>
              <a:off x="959992" y="2530125"/>
              <a:ext cx="1440180" cy="50800"/>
            </a:xfrm>
            <a:custGeom>
              <a:rect b="b" l="l" r="r" t="t"/>
              <a:pathLst>
                <a:path extrusionOk="0" h="50800" w="1440180">
                  <a:moveTo>
                    <a:pt x="0" y="0"/>
                  </a:moveTo>
                  <a:lnTo>
                    <a:pt x="0" y="50610"/>
                  </a:lnTo>
                </a:path>
                <a:path extrusionOk="0" h="50800" w="1440180">
                  <a:moveTo>
                    <a:pt x="360004" y="0"/>
                  </a:moveTo>
                  <a:lnTo>
                    <a:pt x="360004" y="50610"/>
                  </a:lnTo>
                </a:path>
                <a:path extrusionOk="0" h="50800" w="1440180">
                  <a:moveTo>
                    <a:pt x="720008" y="0"/>
                  </a:moveTo>
                  <a:lnTo>
                    <a:pt x="720008" y="50610"/>
                  </a:lnTo>
                </a:path>
                <a:path extrusionOk="0" h="50800" w="1440180">
                  <a:moveTo>
                    <a:pt x="1080013" y="0"/>
                  </a:moveTo>
                  <a:lnTo>
                    <a:pt x="1080013" y="50610"/>
                  </a:lnTo>
                </a:path>
                <a:path extrusionOk="0" h="50800" w="1440180">
                  <a:moveTo>
                    <a:pt x="1440017" y="0"/>
                  </a:moveTo>
                  <a:lnTo>
                    <a:pt x="1440017" y="5061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959992" y="260950"/>
              <a:ext cx="0" cy="2294890"/>
            </a:xfrm>
            <a:custGeom>
              <a:rect b="b" l="l" r="r" t="t"/>
              <a:pathLst>
                <a:path extrusionOk="0" h="2294890" w="120000">
                  <a:moveTo>
                    <a:pt x="0" y="229447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941014" y="215401"/>
              <a:ext cx="38100" cy="50800"/>
            </a:xfrm>
            <a:custGeom>
              <a:rect b="b" l="l" r="r" t="t"/>
              <a:pathLst>
                <a:path extrusionOk="0" h="50800" w="38100">
                  <a:moveTo>
                    <a:pt x="0" y="50609"/>
                  </a:moveTo>
                  <a:lnTo>
                    <a:pt x="37957" y="50609"/>
                  </a:lnTo>
                  <a:lnTo>
                    <a:pt x="31611" y="38194"/>
                  </a:lnTo>
                  <a:lnTo>
                    <a:pt x="26095" y="24672"/>
                  </a:lnTo>
                  <a:lnTo>
                    <a:pt x="21766" y="11466"/>
                  </a:lnTo>
                  <a:lnTo>
                    <a:pt x="18978" y="0"/>
                  </a:lnTo>
                  <a:lnTo>
                    <a:pt x="16191" y="11466"/>
                  </a:lnTo>
                  <a:lnTo>
                    <a:pt x="11861" y="24672"/>
                  </a:lnTo>
                  <a:lnTo>
                    <a:pt x="6345" y="38194"/>
                  </a:lnTo>
                  <a:lnTo>
                    <a:pt x="0" y="506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934687" y="395403"/>
              <a:ext cx="50800" cy="2160270"/>
            </a:xfrm>
            <a:custGeom>
              <a:rect b="b" l="l" r="r" t="t"/>
              <a:pathLst>
                <a:path extrusionOk="0" h="2160270" w="50800">
                  <a:moveTo>
                    <a:pt x="50610" y="2160026"/>
                  </a:moveTo>
                  <a:lnTo>
                    <a:pt x="0" y="2160026"/>
                  </a:lnTo>
                </a:path>
                <a:path extrusionOk="0" h="2160270" w="50800">
                  <a:moveTo>
                    <a:pt x="50610" y="1800022"/>
                  </a:moveTo>
                  <a:lnTo>
                    <a:pt x="0" y="1800022"/>
                  </a:lnTo>
                </a:path>
                <a:path extrusionOk="0" h="2160270" w="50800">
                  <a:moveTo>
                    <a:pt x="50610" y="1440017"/>
                  </a:moveTo>
                  <a:lnTo>
                    <a:pt x="0" y="1440017"/>
                  </a:lnTo>
                </a:path>
                <a:path extrusionOk="0" h="2160270" w="50800">
                  <a:moveTo>
                    <a:pt x="50610" y="1080013"/>
                  </a:moveTo>
                  <a:lnTo>
                    <a:pt x="0" y="1080013"/>
                  </a:lnTo>
                </a:path>
                <a:path extrusionOk="0" h="2160270" w="50800">
                  <a:moveTo>
                    <a:pt x="50610" y="720008"/>
                  </a:moveTo>
                  <a:lnTo>
                    <a:pt x="0" y="720008"/>
                  </a:lnTo>
                </a:path>
                <a:path extrusionOk="0" h="2160270" w="50800">
                  <a:moveTo>
                    <a:pt x="50610" y="360004"/>
                  </a:moveTo>
                  <a:lnTo>
                    <a:pt x="0" y="360004"/>
                  </a:lnTo>
                </a:path>
                <a:path extrusionOk="0" h="2160270" w="50800">
                  <a:moveTo>
                    <a:pt x="5061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747" name="Google Shape;747;p31"/>
          <p:cNvSpPr txBox="1"/>
          <p:nvPr/>
        </p:nvSpPr>
        <p:spPr>
          <a:xfrm>
            <a:off x="498779" y="2448825"/>
            <a:ext cx="1948814" cy="312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15595" rtl="0" algn="l">
              <a:lnSpc>
                <a:spcPct val="103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0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rtl="0" algn="l">
              <a:lnSpc>
                <a:spcPct val="103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−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1	0	1	2	3	4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48" name="Google Shape;748;p31"/>
          <p:cNvSpPr txBox="1"/>
          <p:nvPr/>
        </p:nvSpPr>
        <p:spPr>
          <a:xfrm>
            <a:off x="802106" y="2088818"/>
            <a:ext cx="9525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1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49" name="Google Shape;749;p31"/>
          <p:cNvSpPr txBox="1"/>
          <p:nvPr/>
        </p:nvSpPr>
        <p:spPr>
          <a:xfrm>
            <a:off x="802106" y="1728824"/>
            <a:ext cx="9525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2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50" name="Google Shape;750;p31"/>
          <p:cNvSpPr txBox="1"/>
          <p:nvPr/>
        </p:nvSpPr>
        <p:spPr>
          <a:xfrm>
            <a:off x="802106" y="1368817"/>
            <a:ext cx="9525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3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51" name="Google Shape;751;p31"/>
          <p:cNvSpPr txBox="1"/>
          <p:nvPr/>
        </p:nvSpPr>
        <p:spPr>
          <a:xfrm>
            <a:off x="802106" y="1008823"/>
            <a:ext cx="9525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4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52" name="Google Shape;752;p31"/>
          <p:cNvSpPr txBox="1"/>
          <p:nvPr/>
        </p:nvSpPr>
        <p:spPr>
          <a:xfrm>
            <a:off x="802106" y="648816"/>
            <a:ext cx="9525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5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53" name="Google Shape;753;p31"/>
          <p:cNvSpPr txBox="1"/>
          <p:nvPr/>
        </p:nvSpPr>
        <p:spPr>
          <a:xfrm>
            <a:off x="802106" y="38516"/>
            <a:ext cx="115570" cy="4419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325">
            <a:spAutoFit/>
          </a:bodyPr>
          <a:lstStyle/>
          <a:p>
            <a:pPr indent="0" lvl="0" marL="3429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y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6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754" name="Google Shape;754;p31"/>
          <p:cNvGrpSpPr/>
          <p:nvPr/>
        </p:nvGrpSpPr>
        <p:grpSpPr>
          <a:xfrm>
            <a:off x="599988" y="274153"/>
            <a:ext cx="1812879" cy="1921368"/>
            <a:chOff x="599988" y="274153"/>
            <a:chExt cx="1812879" cy="1921368"/>
          </a:xfrm>
        </p:grpSpPr>
        <p:sp>
          <p:nvSpPr>
            <p:cNvPr id="755" name="Google Shape;755;p31"/>
            <p:cNvSpPr/>
            <p:nvPr/>
          </p:nvSpPr>
          <p:spPr>
            <a:xfrm>
              <a:off x="599988" y="453082"/>
              <a:ext cx="1152525" cy="1742439"/>
            </a:xfrm>
            <a:custGeom>
              <a:rect b="b" l="l" r="r" t="t"/>
              <a:pathLst>
                <a:path extrusionOk="0" h="1742439" w="1152525">
                  <a:moveTo>
                    <a:pt x="0" y="1382338"/>
                  </a:moveTo>
                  <a:lnTo>
                    <a:pt x="19005" y="1418481"/>
                  </a:lnTo>
                  <a:lnTo>
                    <a:pt x="47999" y="1471939"/>
                  </a:lnTo>
                  <a:lnTo>
                    <a:pt x="71999" y="1511671"/>
                  </a:lnTo>
                  <a:lnTo>
                    <a:pt x="95999" y="1548739"/>
                  </a:lnTo>
                  <a:lnTo>
                    <a:pt x="119999" y="1582072"/>
                  </a:lnTo>
                  <a:lnTo>
                    <a:pt x="143999" y="1612741"/>
                  </a:lnTo>
                  <a:lnTo>
                    <a:pt x="180753" y="1652946"/>
                  </a:lnTo>
                  <a:lnTo>
                    <a:pt x="215999" y="1684474"/>
                  </a:lnTo>
                  <a:lnTo>
                    <a:pt x="251245" y="1709339"/>
                  </a:lnTo>
                  <a:lnTo>
                    <a:pt x="287999" y="1727945"/>
                  </a:lnTo>
                  <a:lnTo>
                    <a:pt x="324752" y="1738745"/>
                  </a:lnTo>
                  <a:lnTo>
                    <a:pt x="359998" y="1742076"/>
                  </a:lnTo>
                  <a:lnTo>
                    <a:pt x="372752" y="1741743"/>
                  </a:lnTo>
                  <a:lnTo>
                    <a:pt x="420752" y="1731947"/>
                  </a:lnTo>
                  <a:lnTo>
                    <a:pt x="455998" y="1716484"/>
                  </a:lnTo>
                  <a:lnTo>
                    <a:pt x="491244" y="1694355"/>
                  </a:lnTo>
                  <a:lnTo>
                    <a:pt x="527998" y="1663955"/>
                  </a:lnTo>
                  <a:lnTo>
                    <a:pt x="564751" y="1625747"/>
                  </a:lnTo>
                  <a:lnTo>
                    <a:pt x="599997" y="1582086"/>
                  </a:lnTo>
                  <a:lnTo>
                    <a:pt x="623997" y="1548756"/>
                  </a:lnTo>
                  <a:lnTo>
                    <a:pt x="647997" y="1511690"/>
                  </a:lnTo>
                  <a:lnTo>
                    <a:pt x="671997" y="1471961"/>
                  </a:lnTo>
                  <a:lnTo>
                    <a:pt x="695997" y="1428492"/>
                  </a:lnTo>
                  <a:lnTo>
                    <a:pt x="719997" y="1382360"/>
                  </a:lnTo>
                  <a:lnTo>
                    <a:pt x="743997" y="1332495"/>
                  </a:lnTo>
                  <a:lnTo>
                    <a:pt x="767997" y="1279967"/>
                  </a:lnTo>
                  <a:lnTo>
                    <a:pt x="791997" y="1223699"/>
                  </a:lnTo>
                  <a:lnTo>
                    <a:pt x="815997" y="1164768"/>
                  </a:lnTo>
                  <a:lnTo>
                    <a:pt x="839997" y="1102104"/>
                  </a:lnTo>
                  <a:lnTo>
                    <a:pt x="863997" y="1036776"/>
                  </a:lnTo>
                  <a:lnTo>
                    <a:pt x="887997" y="967709"/>
                  </a:lnTo>
                  <a:lnTo>
                    <a:pt x="900750" y="929966"/>
                  </a:lnTo>
                  <a:lnTo>
                    <a:pt x="923243" y="860991"/>
                  </a:lnTo>
                  <a:lnTo>
                    <a:pt x="935997" y="820512"/>
                  </a:lnTo>
                  <a:lnTo>
                    <a:pt x="948750" y="779368"/>
                  </a:lnTo>
                  <a:lnTo>
                    <a:pt x="959997" y="742382"/>
                  </a:lnTo>
                  <a:lnTo>
                    <a:pt x="971243" y="704396"/>
                  </a:lnTo>
                  <a:lnTo>
                    <a:pt x="983996" y="660517"/>
                  </a:lnTo>
                  <a:lnTo>
                    <a:pt x="996750" y="615972"/>
                  </a:lnTo>
                  <a:lnTo>
                    <a:pt x="1007996" y="575987"/>
                  </a:lnTo>
                  <a:lnTo>
                    <a:pt x="1019242" y="535001"/>
                  </a:lnTo>
                  <a:lnTo>
                    <a:pt x="1031996" y="487721"/>
                  </a:lnTo>
                  <a:lnTo>
                    <a:pt x="1044750" y="439776"/>
                  </a:lnTo>
                  <a:lnTo>
                    <a:pt x="1055996" y="396792"/>
                  </a:lnTo>
                  <a:lnTo>
                    <a:pt x="1067242" y="352808"/>
                  </a:lnTo>
                  <a:lnTo>
                    <a:pt x="1079996" y="302127"/>
                  </a:lnTo>
                  <a:lnTo>
                    <a:pt x="1092750" y="250781"/>
                  </a:lnTo>
                  <a:lnTo>
                    <a:pt x="1103996" y="204798"/>
                  </a:lnTo>
                  <a:lnTo>
                    <a:pt x="1117115" y="149572"/>
                  </a:lnTo>
                  <a:lnTo>
                    <a:pt x="1132991" y="81754"/>
                  </a:lnTo>
                  <a:lnTo>
                    <a:pt x="1146369" y="24257"/>
                  </a:lnTo>
                  <a:lnTo>
                    <a:pt x="1151996" y="0"/>
                  </a:ln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1487673" y="274153"/>
              <a:ext cx="925194" cy="242570"/>
            </a:xfrm>
            <a:custGeom>
              <a:rect b="b" l="l" r="r" t="t"/>
              <a:pathLst>
                <a:path extrusionOk="0" h="242570" w="925194">
                  <a:moveTo>
                    <a:pt x="924663" y="0"/>
                  </a:moveTo>
                  <a:lnTo>
                    <a:pt x="0" y="0"/>
                  </a:lnTo>
                  <a:lnTo>
                    <a:pt x="0" y="242500"/>
                  </a:lnTo>
                  <a:lnTo>
                    <a:pt x="924663" y="242500"/>
                  </a:lnTo>
                  <a:lnTo>
                    <a:pt x="924663" y="0"/>
                  </a:lnTo>
                  <a:close/>
                </a:path>
              </a:pathLst>
            </a:custGeom>
            <a:solidFill>
              <a:srgbClr val="FFCC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57" name="Google Shape;757;p31"/>
            <p:cNvSpPr/>
            <p:nvPr/>
          </p:nvSpPr>
          <p:spPr>
            <a:xfrm>
              <a:off x="1487673" y="274153"/>
              <a:ext cx="925194" cy="242570"/>
            </a:xfrm>
            <a:custGeom>
              <a:rect b="b" l="l" r="r" t="t"/>
              <a:pathLst>
                <a:path extrusionOk="0" h="242570" w="925194">
                  <a:moveTo>
                    <a:pt x="0" y="242500"/>
                  </a:moveTo>
                  <a:lnTo>
                    <a:pt x="924663" y="242500"/>
                  </a:lnTo>
                  <a:lnTo>
                    <a:pt x="924663" y="0"/>
                  </a:lnTo>
                  <a:lnTo>
                    <a:pt x="0" y="0"/>
                  </a:lnTo>
                  <a:lnTo>
                    <a:pt x="0" y="242500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758" name="Google Shape;758;p31"/>
          <p:cNvSpPr txBox="1"/>
          <p:nvPr/>
        </p:nvSpPr>
        <p:spPr>
          <a:xfrm>
            <a:off x="1495742" y="284618"/>
            <a:ext cx="90868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i="1"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) = </a:t>
            </a:r>
            <a:r>
              <a:rPr i="1"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30000" lang="en-US" sz="12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2 </a:t>
            </a: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+ 1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759" name="Google Shape;759;p31"/>
          <p:cNvGrpSpPr/>
          <p:nvPr/>
        </p:nvGrpSpPr>
        <p:grpSpPr>
          <a:xfrm>
            <a:off x="1301018" y="736429"/>
            <a:ext cx="398104" cy="1132135"/>
            <a:chOff x="1301018" y="736429"/>
            <a:chExt cx="398104" cy="1132135"/>
          </a:xfrm>
        </p:grpSpPr>
        <p:sp>
          <p:nvSpPr>
            <p:cNvPr id="760" name="Google Shape;760;p31"/>
            <p:cNvSpPr/>
            <p:nvPr/>
          </p:nvSpPr>
          <p:spPr>
            <a:xfrm>
              <a:off x="1301018" y="1816442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18979" y="0"/>
                  </a:moveTo>
                  <a:lnTo>
                    <a:pt x="11591" y="1491"/>
                  </a:lnTo>
                  <a:lnTo>
                    <a:pt x="5558" y="5558"/>
                  </a:lnTo>
                  <a:lnTo>
                    <a:pt x="1491" y="11591"/>
                  </a:lnTo>
                  <a:lnTo>
                    <a:pt x="0" y="18979"/>
                  </a:lnTo>
                  <a:lnTo>
                    <a:pt x="1491" y="26366"/>
                  </a:lnTo>
                  <a:lnTo>
                    <a:pt x="5558" y="32399"/>
                  </a:lnTo>
                  <a:lnTo>
                    <a:pt x="11591" y="36466"/>
                  </a:lnTo>
                  <a:lnTo>
                    <a:pt x="18979" y="37958"/>
                  </a:lnTo>
                  <a:lnTo>
                    <a:pt x="26366" y="36466"/>
                  </a:lnTo>
                  <a:lnTo>
                    <a:pt x="32399" y="32399"/>
                  </a:lnTo>
                  <a:lnTo>
                    <a:pt x="36466" y="26366"/>
                  </a:lnTo>
                  <a:lnTo>
                    <a:pt x="37958" y="18979"/>
                  </a:lnTo>
                  <a:lnTo>
                    <a:pt x="36466" y="11591"/>
                  </a:lnTo>
                  <a:lnTo>
                    <a:pt x="32399" y="5558"/>
                  </a:lnTo>
                  <a:lnTo>
                    <a:pt x="26366" y="1491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1" name="Google Shape;761;p31"/>
            <p:cNvSpPr/>
            <p:nvPr/>
          </p:nvSpPr>
          <p:spPr>
            <a:xfrm>
              <a:off x="1301018" y="1816442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37958" y="18979"/>
                  </a:moveTo>
                  <a:lnTo>
                    <a:pt x="36466" y="11591"/>
                  </a:lnTo>
                  <a:lnTo>
                    <a:pt x="32399" y="5558"/>
                  </a:lnTo>
                  <a:lnTo>
                    <a:pt x="26366" y="1491"/>
                  </a:lnTo>
                  <a:lnTo>
                    <a:pt x="18979" y="0"/>
                  </a:lnTo>
                  <a:lnTo>
                    <a:pt x="11591" y="1491"/>
                  </a:lnTo>
                  <a:lnTo>
                    <a:pt x="5558" y="5558"/>
                  </a:lnTo>
                  <a:lnTo>
                    <a:pt x="1491" y="11591"/>
                  </a:lnTo>
                  <a:lnTo>
                    <a:pt x="0" y="18979"/>
                  </a:lnTo>
                  <a:lnTo>
                    <a:pt x="1491" y="26366"/>
                  </a:lnTo>
                  <a:lnTo>
                    <a:pt x="5558" y="32399"/>
                  </a:lnTo>
                  <a:lnTo>
                    <a:pt x="11591" y="36466"/>
                  </a:lnTo>
                  <a:lnTo>
                    <a:pt x="18979" y="37958"/>
                  </a:lnTo>
                  <a:lnTo>
                    <a:pt x="26366" y="36466"/>
                  </a:lnTo>
                  <a:lnTo>
                    <a:pt x="32399" y="32399"/>
                  </a:lnTo>
                  <a:lnTo>
                    <a:pt x="36466" y="26366"/>
                  </a:lnTo>
                  <a:lnTo>
                    <a:pt x="37958" y="18979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2" name="Google Shape;762;p31"/>
            <p:cNvSpPr/>
            <p:nvPr/>
          </p:nvSpPr>
          <p:spPr>
            <a:xfrm>
              <a:off x="1661022" y="736429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18979" y="0"/>
                  </a:moveTo>
                  <a:lnTo>
                    <a:pt x="11591" y="1491"/>
                  </a:lnTo>
                  <a:lnTo>
                    <a:pt x="5558" y="5558"/>
                  </a:lnTo>
                  <a:lnTo>
                    <a:pt x="1491" y="11591"/>
                  </a:lnTo>
                  <a:lnTo>
                    <a:pt x="0" y="18979"/>
                  </a:lnTo>
                  <a:lnTo>
                    <a:pt x="1491" y="26366"/>
                  </a:lnTo>
                  <a:lnTo>
                    <a:pt x="5558" y="32399"/>
                  </a:lnTo>
                  <a:lnTo>
                    <a:pt x="11591" y="36466"/>
                  </a:lnTo>
                  <a:lnTo>
                    <a:pt x="18979" y="37958"/>
                  </a:lnTo>
                  <a:lnTo>
                    <a:pt x="26366" y="36466"/>
                  </a:lnTo>
                  <a:lnTo>
                    <a:pt x="32399" y="32399"/>
                  </a:lnTo>
                  <a:lnTo>
                    <a:pt x="36466" y="26366"/>
                  </a:lnTo>
                  <a:lnTo>
                    <a:pt x="37958" y="18979"/>
                  </a:lnTo>
                  <a:lnTo>
                    <a:pt x="36466" y="11591"/>
                  </a:lnTo>
                  <a:lnTo>
                    <a:pt x="32399" y="5558"/>
                  </a:lnTo>
                  <a:lnTo>
                    <a:pt x="26366" y="1491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3" name="Google Shape;763;p31"/>
            <p:cNvSpPr/>
            <p:nvPr/>
          </p:nvSpPr>
          <p:spPr>
            <a:xfrm>
              <a:off x="1323793" y="736429"/>
              <a:ext cx="375285" cy="1099185"/>
            </a:xfrm>
            <a:custGeom>
              <a:rect b="b" l="l" r="r" t="t"/>
              <a:pathLst>
                <a:path extrusionOk="0" h="1099185" w="375285">
                  <a:moveTo>
                    <a:pt x="375187" y="18979"/>
                  </a:moveTo>
                  <a:lnTo>
                    <a:pt x="373696" y="11591"/>
                  </a:lnTo>
                  <a:lnTo>
                    <a:pt x="369628" y="5558"/>
                  </a:lnTo>
                  <a:lnTo>
                    <a:pt x="363596" y="1491"/>
                  </a:lnTo>
                  <a:lnTo>
                    <a:pt x="356208" y="0"/>
                  </a:lnTo>
                  <a:lnTo>
                    <a:pt x="348821" y="1491"/>
                  </a:lnTo>
                  <a:lnTo>
                    <a:pt x="342788" y="5558"/>
                  </a:lnTo>
                  <a:lnTo>
                    <a:pt x="338721" y="11591"/>
                  </a:lnTo>
                  <a:lnTo>
                    <a:pt x="337229" y="18979"/>
                  </a:lnTo>
                  <a:lnTo>
                    <a:pt x="338721" y="26366"/>
                  </a:lnTo>
                  <a:lnTo>
                    <a:pt x="342788" y="32399"/>
                  </a:lnTo>
                  <a:lnTo>
                    <a:pt x="348821" y="36466"/>
                  </a:lnTo>
                  <a:lnTo>
                    <a:pt x="356208" y="37958"/>
                  </a:lnTo>
                  <a:lnTo>
                    <a:pt x="363596" y="36466"/>
                  </a:lnTo>
                  <a:lnTo>
                    <a:pt x="369628" y="32399"/>
                  </a:lnTo>
                  <a:lnTo>
                    <a:pt x="373696" y="26366"/>
                  </a:lnTo>
                  <a:lnTo>
                    <a:pt x="375187" y="18979"/>
                  </a:lnTo>
                  <a:close/>
                </a:path>
                <a:path extrusionOk="0" h="1099185" w="375285">
                  <a:moveTo>
                    <a:pt x="0" y="1098992"/>
                  </a:moveTo>
                  <a:lnTo>
                    <a:pt x="352413" y="1098992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4" name="Google Shape;764;p31"/>
            <p:cNvSpPr/>
            <p:nvPr/>
          </p:nvSpPr>
          <p:spPr>
            <a:xfrm>
              <a:off x="1322528" y="1802524"/>
              <a:ext cx="0" cy="66040"/>
            </a:xfrm>
            <a:custGeom>
              <a:rect b="b" l="l" r="r" t="t"/>
              <a:pathLst>
                <a:path extrusionOk="0" h="66039" w="120000">
                  <a:moveTo>
                    <a:pt x="0" y="0"/>
                  </a:moveTo>
                  <a:lnTo>
                    <a:pt x="0" y="6579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5" name="Google Shape;765;p31"/>
            <p:cNvSpPr/>
            <p:nvPr/>
          </p:nvSpPr>
          <p:spPr>
            <a:xfrm>
              <a:off x="1677471" y="1802524"/>
              <a:ext cx="0" cy="66040"/>
            </a:xfrm>
            <a:custGeom>
              <a:rect b="b" l="l" r="r" t="t"/>
              <a:pathLst>
                <a:path extrusionOk="0" h="66039" w="120000">
                  <a:moveTo>
                    <a:pt x="0" y="65793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6" name="Google Shape;766;p31"/>
            <p:cNvSpPr/>
            <p:nvPr/>
          </p:nvSpPr>
          <p:spPr>
            <a:xfrm>
              <a:off x="1326451" y="1625080"/>
              <a:ext cx="347345" cy="208279"/>
            </a:xfrm>
            <a:custGeom>
              <a:rect b="b" l="l" r="r" t="t"/>
              <a:pathLst>
                <a:path extrusionOk="0" h="208280" w="347344">
                  <a:moveTo>
                    <a:pt x="347095" y="0"/>
                  </a:moveTo>
                  <a:lnTo>
                    <a:pt x="0" y="0"/>
                  </a:lnTo>
                  <a:lnTo>
                    <a:pt x="0" y="207810"/>
                  </a:lnTo>
                  <a:lnTo>
                    <a:pt x="347095" y="207810"/>
                  </a:lnTo>
                  <a:lnTo>
                    <a:pt x="3470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767" name="Google Shape;767;p31"/>
          <p:cNvSpPr txBox="1"/>
          <p:nvPr/>
        </p:nvSpPr>
        <p:spPr>
          <a:xfrm>
            <a:off x="1334528" y="1614689"/>
            <a:ext cx="32512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∆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lang="en-US" sz="1200">
                <a:latin typeface="Georgia"/>
                <a:ea typeface="Georgia"/>
                <a:cs typeface="Georgia"/>
                <a:sym typeface="Georgia"/>
              </a:rPr>
              <a:t>1</a:t>
            </a:r>
            <a:endParaRPr baseline="-25000" sz="12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768" name="Google Shape;768;p31"/>
          <p:cNvGrpSpPr/>
          <p:nvPr/>
        </p:nvGrpSpPr>
        <p:grpSpPr>
          <a:xfrm>
            <a:off x="1647105" y="757938"/>
            <a:ext cx="371342" cy="1074953"/>
            <a:chOff x="1647105" y="757938"/>
            <a:chExt cx="371342" cy="1074953"/>
          </a:xfrm>
        </p:grpSpPr>
        <p:sp>
          <p:nvSpPr>
            <p:cNvPr id="769" name="Google Shape;769;p31"/>
            <p:cNvSpPr/>
            <p:nvPr/>
          </p:nvSpPr>
          <p:spPr>
            <a:xfrm>
              <a:off x="1680001" y="759203"/>
              <a:ext cx="0" cy="1072515"/>
            </a:xfrm>
            <a:custGeom>
              <a:rect b="b" l="l" r="r" t="t"/>
              <a:pathLst>
                <a:path extrusionOk="0" h="1072514" w="120000">
                  <a:moveTo>
                    <a:pt x="0" y="1072422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1647105" y="1832891"/>
              <a:ext cx="66040" cy="0"/>
            </a:xfrm>
            <a:custGeom>
              <a:rect b="b" l="l" r="r" t="t"/>
              <a:pathLst>
                <a:path extrusionOk="0" h="120000" w="66039">
                  <a:moveTo>
                    <a:pt x="0" y="0"/>
                  </a:moveTo>
                  <a:lnTo>
                    <a:pt x="65793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1647105" y="757938"/>
              <a:ext cx="66040" cy="0"/>
            </a:xfrm>
            <a:custGeom>
              <a:rect b="b" l="l" r="r" t="t"/>
              <a:pathLst>
                <a:path extrusionOk="0" h="120000" w="66039">
                  <a:moveTo>
                    <a:pt x="65793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1682532" y="1188430"/>
              <a:ext cx="335915" cy="213995"/>
            </a:xfrm>
            <a:custGeom>
              <a:rect b="b" l="l" r="r" t="t"/>
              <a:pathLst>
                <a:path extrusionOk="0" h="213994" w="335914">
                  <a:moveTo>
                    <a:pt x="335839" y="0"/>
                  </a:moveTo>
                  <a:lnTo>
                    <a:pt x="0" y="0"/>
                  </a:lnTo>
                  <a:lnTo>
                    <a:pt x="0" y="213968"/>
                  </a:lnTo>
                  <a:lnTo>
                    <a:pt x="335839" y="213968"/>
                  </a:lnTo>
                  <a:lnTo>
                    <a:pt x="3358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773" name="Google Shape;773;p31"/>
          <p:cNvSpPr txBox="1"/>
          <p:nvPr/>
        </p:nvSpPr>
        <p:spPr>
          <a:xfrm>
            <a:off x="1690598" y="1178050"/>
            <a:ext cx="31369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∆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y</a:t>
            </a:r>
            <a:r>
              <a:rPr baseline="-25000" lang="en-US" sz="1200">
                <a:latin typeface="Georgia"/>
                <a:ea typeface="Georgia"/>
                <a:cs typeface="Georgia"/>
                <a:sym typeface="Georgia"/>
              </a:rPr>
              <a:t>1</a:t>
            </a:r>
            <a:endParaRPr baseline="-25000" sz="12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774" name="Google Shape;774;p31"/>
          <p:cNvGrpSpPr/>
          <p:nvPr/>
        </p:nvGrpSpPr>
        <p:grpSpPr>
          <a:xfrm>
            <a:off x="599988" y="453082"/>
            <a:ext cx="1152525" cy="1953153"/>
            <a:chOff x="599988" y="453082"/>
            <a:chExt cx="1152525" cy="1953153"/>
          </a:xfrm>
        </p:grpSpPr>
        <p:sp>
          <p:nvSpPr>
            <p:cNvPr id="775" name="Google Shape;775;p31"/>
            <p:cNvSpPr/>
            <p:nvPr/>
          </p:nvSpPr>
          <p:spPr>
            <a:xfrm>
              <a:off x="599988" y="453082"/>
              <a:ext cx="1152525" cy="1742439"/>
            </a:xfrm>
            <a:custGeom>
              <a:rect b="b" l="l" r="r" t="t"/>
              <a:pathLst>
                <a:path extrusionOk="0" h="1742439" w="1152525">
                  <a:moveTo>
                    <a:pt x="0" y="1382338"/>
                  </a:moveTo>
                  <a:lnTo>
                    <a:pt x="19005" y="1418481"/>
                  </a:lnTo>
                  <a:lnTo>
                    <a:pt x="47999" y="1471939"/>
                  </a:lnTo>
                  <a:lnTo>
                    <a:pt x="71999" y="1511671"/>
                  </a:lnTo>
                  <a:lnTo>
                    <a:pt x="95999" y="1548739"/>
                  </a:lnTo>
                  <a:lnTo>
                    <a:pt x="119999" y="1582072"/>
                  </a:lnTo>
                  <a:lnTo>
                    <a:pt x="143999" y="1612741"/>
                  </a:lnTo>
                  <a:lnTo>
                    <a:pt x="180753" y="1652946"/>
                  </a:lnTo>
                  <a:lnTo>
                    <a:pt x="215999" y="1684474"/>
                  </a:lnTo>
                  <a:lnTo>
                    <a:pt x="251245" y="1709339"/>
                  </a:lnTo>
                  <a:lnTo>
                    <a:pt x="287999" y="1727945"/>
                  </a:lnTo>
                  <a:lnTo>
                    <a:pt x="324752" y="1738745"/>
                  </a:lnTo>
                  <a:lnTo>
                    <a:pt x="359998" y="1742076"/>
                  </a:lnTo>
                  <a:lnTo>
                    <a:pt x="372752" y="1741743"/>
                  </a:lnTo>
                  <a:lnTo>
                    <a:pt x="420752" y="1731947"/>
                  </a:lnTo>
                  <a:lnTo>
                    <a:pt x="455998" y="1716484"/>
                  </a:lnTo>
                  <a:lnTo>
                    <a:pt x="491244" y="1694355"/>
                  </a:lnTo>
                  <a:lnTo>
                    <a:pt x="527998" y="1663955"/>
                  </a:lnTo>
                  <a:lnTo>
                    <a:pt x="564751" y="1625747"/>
                  </a:lnTo>
                  <a:lnTo>
                    <a:pt x="599997" y="1582086"/>
                  </a:lnTo>
                  <a:lnTo>
                    <a:pt x="623997" y="1548756"/>
                  </a:lnTo>
                  <a:lnTo>
                    <a:pt x="647997" y="1511690"/>
                  </a:lnTo>
                  <a:lnTo>
                    <a:pt x="671997" y="1471961"/>
                  </a:lnTo>
                  <a:lnTo>
                    <a:pt x="695997" y="1428492"/>
                  </a:lnTo>
                  <a:lnTo>
                    <a:pt x="719997" y="1382360"/>
                  </a:lnTo>
                  <a:lnTo>
                    <a:pt x="743997" y="1332495"/>
                  </a:lnTo>
                  <a:lnTo>
                    <a:pt x="767997" y="1279967"/>
                  </a:lnTo>
                  <a:lnTo>
                    <a:pt x="791997" y="1223699"/>
                  </a:lnTo>
                  <a:lnTo>
                    <a:pt x="815997" y="1164768"/>
                  </a:lnTo>
                  <a:lnTo>
                    <a:pt x="839997" y="1102104"/>
                  </a:lnTo>
                  <a:lnTo>
                    <a:pt x="863997" y="1036776"/>
                  </a:lnTo>
                  <a:lnTo>
                    <a:pt x="887997" y="967709"/>
                  </a:lnTo>
                  <a:lnTo>
                    <a:pt x="900750" y="929966"/>
                  </a:lnTo>
                  <a:lnTo>
                    <a:pt x="923243" y="860991"/>
                  </a:lnTo>
                  <a:lnTo>
                    <a:pt x="935997" y="820512"/>
                  </a:lnTo>
                  <a:lnTo>
                    <a:pt x="948750" y="779368"/>
                  </a:lnTo>
                  <a:lnTo>
                    <a:pt x="959997" y="742382"/>
                  </a:lnTo>
                  <a:lnTo>
                    <a:pt x="971243" y="704396"/>
                  </a:lnTo>
                  <a:lnTo>
                    <a:pt x="983996" y="660517"/>
                  </a:lnTo>
                  <a:lnTo>
                    <a:pt x="996750" y="615972"/>
                  </a:lnTo>
                  <a:lnTo>
                    <a:pt x="1007996" y="575987"/>
                  </a:lnTo>
                  <a:lnTo>
                    <a:pt x="1019242" y="535001"/>
                  </a:lnTo>
                  <a:lnTo>
                    <a:pt x="1031996" y="487721"/>
                  </a:lnTo>
                  <a:lnTo>
                    <a:pt x="1044750" y="439776"/>
                  </a:lnTo>
                  <a:lnTo>
                    <a:pt x="1055996" y="396792"/>
                  </a:lnTo>
                  <a:lnTo>
                    <a:pt x="1067242" y="352808"/>
                  </a:lnTo>
                  <a:lnTo>
                    <a:pt x="1079996" y="302127"/>
                  </a:lnTo>
                  <a:lnTo>
                    <a:pt x="1092750" y="250781"/>
                  </a:lnTo>
                  <a:lnTo>
                    <a:pt x="1103996" y="204798"/>
                  </a:lnTo>
                  <a:lnTo>
                    <a:pt x="1117115" y="149572"/>
                  </a:lnTo>
                  <a:lnTo>
                    <a:pt x="1132991" y="81754"/>
                  </a:lnTo>
                  <a:lnTo>
                    <a:pt x="1146369" y="24257"/>
                  </a:lnTo>
                  <a:lnTo>
                    <a:pt x="1151996" y="0"/>
                  </a:ln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941013" y="2176446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18979" y="0"/>
                  </a:moveTo>
                  <a:lnTo>
                    <a:pt x="11591" y="1491"/>
                  </a:lnTo>
                  <a:lnTo>
                    <a:pt x="5558" y="5558"/>
                  </a:lnTo>
                  <a:lnTo>
                    <a:pt x="1491" y="11591"/>
                  </a:lnTo>
                  <a:lnTo>
                    <a:pt x="0" y="18979"/>
                  </a:lnTo>
                  <a:lnTo>
                    <a:pt x="1491" y="26366"/>
                  </a:lnTo>
                  <a:lnTo>
                    <a:pt x="5558" y="32399"/>
                  </a:lnTo>
                  <a:lnTo>
                    <a:pt x="11591" y="36466"/>
                  </a:lnTo>
                  <a:lnTo>
                    <a:pt x="18979" y="37958"/>
                  </a:lnTo>
                  <a:lnTo>
                    <a:pt x="26366" y="36466"/>
                  </a:lnTo>
                  <a:lnTo>
                    <a:pt x="32399" y="32399"/>
                  </a:lnTo>
                  <a:lnTo>
                    <a:pt x="36466" y="26366"/>
                  </a:lnTo>
                  <a:lnTo>
                    <a:pt x="37958" y="18979"/>
                  </a:lnTo>
                  <a:lnTo>
                    <a:pt x="36466" y="11591"/>
                  </a:lnTo>
                  <a:lnTo>
                    <a:pt x="32399" y="5558"/>
                  </a:lnTo>
                  <a:lnTo>
                    <a:pt x="26366" y="1491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941013" y="2176446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37958" y="18979"/>
                  </a:moveTo>
                  <a:lnTo>
                    <a:pt x="36466" y="11591"/>
                  </a:lnTo>
                  <a:lnTo>
                    <a:pt x="32399" y="5558"/>
                  </a:lnTo>
                  <a:lnTo>
                    <a:pt x="26366" y="1491"/>
                  </a:lnTo>
                  <a:lnTo>
                    <a:pt x="18979" y="0"/>
                  </a:lnTo>
                  <a:lnTo>
                    <a:pt x="11591" y="1491"/>
                  </a:lnTo>
                  <a:lnTo>
                    <a:pt x="5558" y="5558"/>
                  </a:lnTo>
                  <a:lnTo>
                    <a:pt x="1491" y="11591"/>
                  </a:lnTo>
                  <a:lnTo>
                    <a:pt x="0" y="18979"/>
                  </a:lnTo>
                  <a:lnTo>
                    <a:pt x="1491" y="26366"/>
                  </a:lnTo>
                  <a:lnTo>
                    <a:pt x="5558" y="32399"/>
                  </a:lnTo>
                  <a:lnTo>
                    <a:pt x="11591" y="36466"/>
                  </a:lnTo>
                  <a:lnTo>
                    <a:pt x="18979" y="37958"/>
                  </a:lnTo>
                  <a:lnTo>
                    <a:pt x="26366" y="36466"/>
                  </a:lnTo>
                  <a:lnTo>
                    <a:pt x="32399" y="32399"/>
                  </a:lnTo>
                  <a:lnTo>
                    <a:pt x="36466" y="26366"/>
                  </a:lnTo>
                  <a:lnTo>
                    <a:pt x="37958" y="18979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1301018" y="1816442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18979" y="0"/>
                  </a:moveTo>
                  <a:lnTo>
                    <a:pt x="11591" y="1491"/>
                  </a:lnTo>
                  <a:lnTo>
                    <a:pt x="5558" y="5558"/>
                  </a:lnTo>
                  <a:lnTo>
                    <a:pt x="1491" y="11591"/>
                  </a:lnTo>
                  <a:lnTo>
                    <a:pt x="0" y="18979"/>
                  </a:lnTo>
                  <a:lnTo>
                    <a:pt x="1491" y="26366"/>
                  </a:lnTo>
                  <a:lnTo>
                    <a:pt x="5558" y="32399"/>
                  </a:lnTo>
                  <a:lnTo>
                    <a:pt x="11591" y="36466"/>
                  </a:lnTo>
                  <a:lnTo>
                    <a:pt x="18979" y="37958"/>
                  </a:lnTo>
                  <a:lnTo>
                    <a:pt x="26366" y="36466"/>
                  </a:lnTo>
                  <a:lnTo>
                    <a:pt x="32399" y="32399"/>
                  </a:lnTo>
                  <a:lnTo>
                    <a:pt x="36466" y="26366"/>
                  </a:lnTo>
                  <a:lnTo>
                    <a:pt x="37958" y="18979"/>
                  </a:lnTo>
                  <a:lnTo>
                    <a:pt x="36466" y="11591"/>
                  </a:lnTo>
                  <a:lnTo>
                    <a:pt x="32399" y="5558"/>
                  </a:lnTo>
                  <a:lnTo>
                    <a:pt x="26366" y="1491"/>
                  </a:lnTo>
                  <a:lnTo>
                    <a:pt x="18979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963788" y="1816442"/>
              <a:ext cx="375285" cy="379095"/>
            </a:xfrm>
            <a:custGeom>
              <a:rect b="b" l="l" r="r" t="t"/>
              <a:pathLst>
                <a:path extrusionOk="0" h="379094" w="375284">
                  <a:moveTo>
                    <a:pt x="375187" y="18979"/>
                  </a:moveTo>
                  <a:lnTo>
                    <a:pt x="373696" y="11591"/>
                  </a:lnTo>
                  <a:lnTo>
                    <a:pt x="369629" y="5558"/>
                  </a:lnTo>
                  <a:lnTo>
                    <a:pt x="363596" y="1491"/>
                  </a:lnTo>
                  <a:lnTo>
                    <a:pt x="356208" y="0"/>
                  </a:lnTo>
                  <a:lnTo>
                    <a:pt x="348821" y="1491"/>
                  </a:lnTo>
                  <a:lnTo>
                    <a:pt x="342788" y="5558"/>
                  </a:lnTo>
                  <a:lnTo>
                    <a:pt x="338721" y="11591"/>
                  </a:lnTo>
                  <a:lnTo>
                    <a:pt x="337229" y="18979"/>
                  </a:lnTo>
                  <a:lnTo>
                    <a:pt x="338721" y="26366"/>
                  </a:lnTo>
                  <a:lnTo>
                    <a:pt x="342788" y="32399"/>
                  </a:lnTo>
                  <a:lnTo>
                    <a:pt x="348821" y="36466"/>
                  </a:lnTo>
                  <a:lnTo>
                    <a:pt x="356208" y="37958"/>
                  </a:lnTo>
                  <a:lnTo>
                    <a:pt x="363596" y="36466"/>
                  </a:lnTo>
                  <a:lnTo>
                    <a:pt x="369629" y="32399"/>
                  </a:lnTo>
                  <a:lnTo>
                    <a:pt x="373696" y="26366"/>
                  </a:lnTo>
                  <a:lnTo>
                    <a:pt x="375187" y="18979"/>
                  </a:lnTo>
                  <a:close/>
                </a:path>
                <a:path extrusionOk="0" h="379094" w="375284">
                  <a:moveTo>
                    <a:pt x="0" y="378983"/>
                  </a:moveTo>
                  <a:lnTo>
                    <a:pt x="352413" y="37898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0" name="Google Shape;780;p31"/>
            <p:cNvSpPr/>
            <p:nvPr/>
          </p:nvSpPr>
          <p:spPr>
            <a:xfrm>
              <a:off x="962523" y="2162529"/>
              <a:ext cx="0" cy="66040"/>
            </a:xfrm>
            <a:custGeom>
              <a:rect b="b" l="l" r="r" t="t"/>
              <a:pathLst>
                <a:path extrusionOk="0" h="66039" w="120000">
                  <a:moveTo>
                    <a:pt x="0" y="0"/>
                  </a:moveTo>
                  <a:lnTo>
                    <a:pt x="0" y="65793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1" name="Google Shape;781;p31"/>
            <p:cNvSpPr/>
            <p:nvPr/>
          </p:nvSpPr>
          <p:spPr>
            <a:xfrm>
              <a:off x="1317466" y="2162529"/>
              <a:ext cx="0" cy="66040"/>
            </a:xfrm>
            <a:custGeom>
              <a:rect b="b" l="l" r="r" t="t"/>
              <a:pathLst>
                <a:path extrusionOk="0" h="66039" w="120000">
                  <a:moveTo>
                    <a:pt x="0" y="65793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2" name="Google Shape;782;p31"/>
            <p:cNvSpPr/>
            <p:nvPr/>
          </p:nvSpPr>
          <p:spPr>
            <a:xfrm>
              <a:off x="966447" y="2197956"/>
              <a:ext cx="347345" cy="208279"/>
            </a:xfrm>
            <a:custGeom>
              <a:rect b="b" l="l" r="r" t="t"/>
              <a:pathLst>
                <a:path extrusionOk="0" h="208280" w="347344">
                  <a:moveTo>
                    <a:pt x="347095" y="0"/>
                  </a:moveTo>
                  <a:lnTo>
                    <a:pt x="0" y="0"/>
                  </a:lnTo>
                  <a:lnTo>
                    <a:pt x="0" y="207810"/>
                  </a:lnTo>
                  <a:lnTo>
                    <a:pt x="347095" y="207810"/>
                  </a:lnTo>
                  <a:lnTo>
                    <a:pt x="3470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783" name="Google Shape;783;p31"/>
          <p:cNvSpPr txBox="1"/>
          <p:nvPr/>
        </p:nvSpPr>
        <p:spPr>
          <a:xfrm>
            <a:off x="974521" y="2187561"/>
            <a:ext cx="32512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∆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lang="en-US" sz="1200">
                <a:latin typeface="Georgia"/>
                <a:ea typeface="Georgia"/>
                <a:cs typeface="Georgia"/>
                <a:sym typeface="Georgia"/>
              </a:rPr>
              <a:t>2</a:t>
            </a:r>
            <a:endParaRPr baseline="-25000" sz="12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784" name="Google Shape;784;p31"/>
          <p:cNvGrpSpPr/>
          <p:nvPr/>
        </p:nvGrpSpPr>
        <p:grpSpPr>
          <a:xfrm>
            <a:off x="1287100" y="1837952"/>
            <a:ext cx="371342" cy="354943"/>
            <a:chOff x="1287100" y="1837952"/>
            <a:chExt cx="371342" cy="354943"/>
          </a:xfrm>
        </p:grpSpPr>
        <p:sp>
          <p:nvSpPr>
            <p:cNvPr id="785" name="Google Shape;785;p31"/>
            <p:cNvSpPr/>
            <p:nvPr/>
          </p:nvSpPr>
          <p:spPr>
            <a:xfrm>
              <a:off x="1319997" y="1839217"/>
              <a:ext cx="0" cy="352425"/>
            </a:xfrm>
            <a:custGeom>
              <a:rect b="b" l="l" r="r" t="t"/>
              <a:pathLst>
                <a:path extrusionOk="0" h="352425" w="120000">
                  <a:moveTo>
                    <a:pt x="0" y="352413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6" name="Google Shape;786;p31"/>
            <p:cNvSpPr/>
            <p:nvPr/>
          </p:nvSpPr>
          <p:spPr>
            <a:xfrm>
              <a:off x="1287100" y="2192895"/>
              <a:ext cx="66040" cy="0"/>
            </a:xfrm>
            <a:custGeom>
              <a:rect b="b" l="l" r="r" t="t"/>
              <a:pathLst>
                <a:path extrusionOk="0" h="120000" w="66040">
                  <a:moveTo>
                    <a:pt x="0" y="0"/>
                  </a:moveTo>
                  <a:lnTo>
                    <a:pt x="65793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7" name="Google Shape;787;p31"/>
            <p:cNvSpPr/>
            <p:nvPr/>
          </p:nvSpPr>
          <p:spPr>
            <a:xfrm>
              <a:off x="1287100" y="1837952"/>
              <a:ext cx="66040" cy="0"/>
            </a:xfrm>
            <a:custGeom>
              <a:rect b="b" l="l" r="r" t="t"/>
              <a:pathLst>
                <a:path extrusionOk="0" h="120000" w="66040">
                  <a:moveTo>
                    <a:pt x="65793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8" name="Google Shape;788;p31"/>
            <p:cNvSpPr/>
            <p:nvPr/>
          </p:nvSpPr>
          <p:spPr>
            <a:xfrm>
              <a:off x="1322527" y="1908439"/>
              <a:ext cx="335915" cy="213995"/>
            </a:xfrm>
            <a:custGeom>
              <a:rect b="b" l="l" r="r" t="t"/>
              <a:pathLst>
                <a:path extrusionOk="0" h="213994" w="335914">
                  <a:moveTo>
                    <a:pt x="335839" y="0"/>
                  </a:moveTo>
                  <a:lnTo>
                    <a:pt x="0" y="0"/>
                  </a:lnTo>
                  <a:lnTo>
                    <a:pt x="0" y="213968"/>
                  </a:lnTo>
                  <a:lnTo>
                    <a:pt x="335839" y="213968"/>
                  </a:lnTo>
                  <a:lnTo>
                    <a:pt x="3358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789" name="Google Shape;789;p31"/>
          <p:cNvSpPr txBox="1"/>
          <p:nvPr/>
        </p:nvSpPr>
        <p:spPr>
          <a:xfrm>
            <a:off x="1330604" y="1898051"/>
            <a:ext cx="31369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∆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y</a:t>
            </a:r>
            <a:r>
              <a:rPr baseline="-25000" lang="en-US" sz="1200">
                <a:latin typeface="Georgia"/>
                <a:ea typeface="Georgia"/>
                <a:cs typeface="Georgia"/>
                <a:sym typeface="Georgia"/>
              </a:rPr>
              <a:t>2</a:t>
            </a:r>
            <a:endParaRPr baseline="-25000" sz="12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90" name="Google Shape;79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583" y="188302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31"/>
          <p:cNvSpPr txBox="1"/>
          <p:nvPr>
            <p:ph type="title"/>
          </p:nvPr>
        </p:nvSpPr>
        <p:spPr>
          <a:xfrm>
            <a:off x="3264382" y="102817"/>
            <a:ext cx="226822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When the curve is steep the gradient</a:t>
            </a:r>
            <a:endParaRPr/>
          </a:p>
        </p:txBody>
      </p:sp>
      <p:sp>
        <p:nvSpPr>
          <p:cNvPr id="792" name="Google Shape;792;p31"/>
          <p:cNvSpPr txBox="1"/>
          <p:nvPr/>
        </p:nvSpPr>
        <p:spPr>
          <a:xfrm>
            <a:off x="3238982" y="274890"/>
            <a:ext cx="89598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( </a:t>
            </a:r>
            <a:r>
              <a:rPr baseline="30000" lang="en-US" sz="1200" u="sng">
                <a:latin typeface="Georgia"/>
                <a:ea typeface="Georgia"/>
                <a:cs typeface="Georgia"/>
                <a:sym typeface="Georgia"/>
              </a:rPr>
              <a:t>∆</a:t>
            </a:r>
            <a:r>
              <a:rPr baseline="30000" i="1" lang="en-US" sz="1200" u="sng">
                <a:latin typeface="Georgia"/>
                <a:ea typeface="Georgia"/>
                <a:cs typeface="Georgia"/>
                <a:sym typeface="Georgia"/>
              </a:rPr>
              <a:t>y</a:t>
            </a:r>
            <a:r>
              <a:rPr baseline="30000" lang="en-US" sz="900" u="sng">
                <a:latin typeface="Georgia"/>
                <a:ea typeface="Georgia"/>
                <a:cs typeface="Georgia"/>
                <a:sym typeface="Georgia"/>
              </a:rPr>
              <a:t>1</a:t>
            </a:r>
            <a:r>
              <a:rPr baseline="30000" lang="en-US" sz="9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) is large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93" name="Google Shape;793;p31"/>
          <p:cNvSpPr txBox="1"/>
          <p:nvPr/>
        </p:nvSpPr>
        <p:spPr>
          <a:xfrm>
            <a:off x="3238982" y="359992"/>
            <a:ext cx="2319655" cy="316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066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Georgia"/>
                <a:ea typeface="Georgia"/>
                <a:cs typeface="Georgia"/>
                <a:sym typeface="Georgia"/>
              </a:rPr>
              <a:t>∆</a:t>
            </a:r>
            <a:r>
              <a:rPr i="1" lang="en-US" sz="8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lang="en-US" sz="900">
                <a:latin typeface="Georgia"/>
                <a:ea typeface="Georgia"/>
                <a:cs typeface="Georgia"/>
                <a:sym typeface="Georgia"/>
              </a:rPr>
              <a:t>1</a:t>
            </a:r>
            <a:endParaRPr baseline="-25000" sz="900">
              <a:latin typeface="Georgia"/>
              <a:ea typeface="Georgia"/>
              <a:cs typeface="Georgia"/>
              <a:sym typeface="Georgia"/>
            </a:endParaRPr>
          </a:p>
          <a:p>
            <a:pPr indent="0" lvl="0" marL="3810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When the curve is gentle the gradient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94" name="Google Shape;79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570407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31"/>
          <p:cNvSpPr txBox="1"/>
          <p:nvPr/>
        </p:nvSpPr>
        <p:spPr>
          <a:xfrm>
            <a:off x="3238982" y="656995"/>
            <a:ext cx="91948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( </a:t>
            </a:r>
            <a:r>
              <a:rPr baseline="30000" lang="en-US" sz="1200" u="sng">
                <a:latin typeface="Georgia"/>
                <a:ea typeface="Georgia"/>
                <a:cs typeface="Georgia"/>
                <a:sym typeface="Georgia"/>
              </a:rPr>
              <a:t>∆</a:t>
            </a:r>
            <a:r>
              <a:rPr baseline="30000" i="1" lang="en-US" sz="1200" u="sng">
                <a:latin typeface="Georgia"/>
                <a:ea typeface="Georgia"/>
                <a:cs typeface="Georgia"/>
                <a:sym typeface="Georgia"/>
              </a:rPr>
              <a:t>y</a:t>
            </a:r>
            <a:r>
              <a:rPr baseline="30000" lang="en-US" sz="900" u="sng">
                <a:latin typeface="Georgia"/>
                <a:ea typeface="Georgia"/>
                <a:cs typeface="Georgia"/>
                <a:sym typeface="Georgia"/>
              </a:rPr>
              <a:t>2</a:t>
            </a:r>
            <a:r>
              <a:rPr baseline="30000" lang="en-US" sz="9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) is small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96" name="Google Shape;796;p31"/>
          <p:cNvSpPr txBox="1"/>
          <p:nvPr/>
        </p:nvSpPr>
        <p:spPr>
          <a:xfrm>
            <a:off x="3238982" y="742097"/>
            <a:ext cx="2320290" cy="316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066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Georgia"/>
                <a:ea typeface="Georgia"/>
                <a:cs typeface="Georgia"/>
                <a:sym typeface="Georgia"/>
              </a:rPr>
              <a:t>∆</a:t>
            </a:r>
            <a:r>
              <a:rPr i="1" lang="en-US" sz="8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lang="en-US" sz="900">
                <a:latin typeface="Georgia"/>
                <a:ea typeface="Georgia"/>
                <a:cs typeface="Georgia"/>
                <a:sym typeface="Georgia"/>
              </a:rPr>
              <a:t>2</a:t>
            </a:r>
            <a:endParaRPr baseline="-25000" sz="900">
              <a:latin typeface="Georgia"/>
              <a:ea typeface="Georgia"/>
              <a:cs typeface="Georgia"/>
              <a:sym typeface="Georgia"/>
            </a:endParaRPr>
          </a:p>
          <a:p>
            <a:pPr indent="0" lvl="0" marL="3810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Recall that our weight updates are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97" name="Google Shape;797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44583" y="952512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31"/>
          <p:cNvSpPr txBox="1"/>
          <p:nvPr/>
        </p:nvSpPr>
        <p:spPr>
          <a:xfrm>
            <a:off x="3264382" y="1039099"/>
            <a:ext cx="2268855" cy="1090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proportional to the gradient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−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η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508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Hence in the areas where the curve is gentle the updates are small whereas in the areas where the curve is steep the updates are large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99" name="Google Shape;799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44583" y="1506689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0" name="Google Shape;800;p31"/>
          <p:cNvGrpSpPr/>
          <p:nvPr/>
        </p:nvGrpSpPr>
        <p:grpSpPr>
          <a:xfrm>
            <a:off x="0" y="3121507"/>
            <a:ext cx="5760351" cy="118745"/>
            <a:chOff x="0" y="3121507"/>
            <a:chExt cx="5760351" cy="118745"/>
          </a:xfrm>
        </p:grpSpPr>
        <p:sp>
          <p:nvSpPr>
            <p:cNvPr id="801" name="Google Shape;801;p31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2" name="Google Shape;802;p31"/>
            <p:cNvSpPr/>
            <p:nvPr/>
          </p:nvSpPr>
          <p:spPr>
            <a:xfrm>
              <a:off x="2879991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803" name="Google Shape;803;p31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23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04" name="Google Shape;804;p31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805" name="Google Shape;805;p31"/>
          <p:cNvSpPr txBox="1"/>
          <p:nvPr/>
        </p:nvSpPr>
        <p:spPr>
          <a:xfrm>
            <a:off x="2975292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Google Shape;81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583" y="119437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32"/>
          <p:cNvSpPr txBox="1"/>
          <p:nvPr/>
        </p:nvSpPr>
        <p:spPr>
          <a:xfrm>
            <a:off x="624395" y="1028796"/>
            <a:ext cx="4788535" cy="4851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450">
            <a:spAutoFit/>
          </a:bodyPr>
          <a:lstStyle/>
          <a:p>
            <a:pPr indent="0" lvl="0" marL="12700" marR="5080" rtl="0" algn="l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00">
                <a:latin typeface="Times New Roman"/>
                <a:ea typeface="Times New Roman"/>
                <a:cs typeface="Times New Roman"/>
                <a:sym typeface="Times New Roman"/>
              </a:rPr>
              <a:t>Let’s see what happens when we start from a differ- ent point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812" name="Google Shape;812;p32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813" name="Google Shape;813;p32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14" name="Google Shape;814;p32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815" name="Google Shape;815;p32"/>
          <p:cNvSpPr txBox="1"/>
          <p:nvPr>
            <p:ph idx="12" type="sldNum"/>
          </p:nvPr>
        </p:nvSpPr>
        <p:spPr>
          <a:xfrm>
            <a:off x="5423001" y="3007598"/>
            <a:ext cx="3143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24 / 89</a:t>
            </a:r>
            <a:endParaRPr/>
          </a:p>
        </p:txBody>
      </p:sp>
      <p:sp>
        <p:nvSpPr>
          <p:cNvPr id="816" name="Google Shape;816;p32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817" name="Google Shape;817;p3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" name="Google Shape;82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9994" y="31368"/>
            <a:ext cx="2760002" cy="2276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594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33"/>
          <p:cNvSpPr txBox="1"/>
          <p:nvPr/>
        </p:nvSpPr>
        <p:spPr>
          <a:xfrm>
            <a:off x="504393" y="100849"/>
            <a:ext cx="2268855" cy="5359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Irrespective of where we start from once we hit a surface which has a gentle slope, the progress slows down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825" name="Google Shape;825;p33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826" name="Google Shape;826;p33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7" name="Google Shape;827;p33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828" name="Google Shape;828;p33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25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29" name="Google Shape;829;p33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830" name="Google Shape;830;p3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Google Shape;83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9994" y="31368"/>
            <a:ext cx="2760002" cy="2276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594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34"/>
          <p:cNvSpPr txBox="1"/>
          <p:nvPr/>
        </p:nvSpPr>
        <p:spPr>
          <a:xfrm>
            <a:off x="504393" y="100849"/>
            <a:ext cx="2268855" cy="5359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Irrespective of where we start from once we hit a surface which has a gentle slope, the progress slows down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838" name="Google Shape;838;p34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839" name="Google Shape;839;p34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0" name="Google Shape;840;p34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841" name="Google Shape;841;p34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25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42" name="Google Shape;842;p34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843" name="Google Shape;843;p3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8" name="Google Shape;84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9994" y="31368"/>
            <a:ext cx="2760002" cy="2276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594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35"/>
          <p:cNvSpPr txBox="1"/>
          <p:nvPr/>
        </p:nvSpPr>
        <p:spPr>
          <a:xfrm>
            <a:off x="504393" y="100849"/>
            <a:ext cx="2268855" cy="5359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Irrespective of where we start from once we hit a surface which has a gentle slope, the progress slows down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851" name="Google Shape;851;p35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852" name="Google Shape;852;p35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53" name="Google Shape;853;p35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854" name="Google Shape;854;p35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25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55" name="Google Shape;855;p35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856" name="Google Shape;856;p35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Google Shape;86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9994" y="31368"/>
            <a:ext cx="2760002" cy="2276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594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36"/>
          <p:cNvSpPr txBox="1"/>
          <p:nvPr/>
        </p:nvSpPr>
        <p:spPr>
          <a:xfrm>
            <a:off x="504393" y="100849"/>
            <a:ext cx="2268855" cy="5359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Irrespective of where we start from once we hit a surface which has a gentle slope, the progress slows down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864" name="Google Shape;864;p36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865" name="Google Shape;865;p36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66" name="Google Shape;866;p36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867" name="Google Shape;867;p36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25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68" name="Google Shape;868;p36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869" name="Google Shape;869;p3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4" name="Google Shape;87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9994" y="31368"/>
            <a:ext cx="2760002" cy="2276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594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37"/>
          <p:cNvSpPr txBox="1"/>
          <p:nvPr/>
        </p:nvSpPr>
        <p:spPr>
          <a:xfrm>
            <a:off x="504393" y="100849"/>
            <a:ext cx="2268855" cy="5359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Irrespective of where we start from once we hit a surface which has a gentle slope, the progress slows down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877" name="Google Shape;877;p37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878" name="Google Shape;878;p37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79" name="Google Shape;879;p37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880" name="Google Shape;880;p37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25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81" name="Google Shape;881;p37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882" name="Google Shape;882;p37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7" name="Google Shape;88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9994" y="31368"/>
            <a:ext cx="2760002" cy="2276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594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38"/>
          <p:cNvSpPr txBox="1"/>
          <p:nvPr/>
        </p:nvSpPr>
        <p:spPr>
          <a:xfrm>
            <a:off x="504393" y="100849"/>
            <a:ext cx="2268855" cy="5359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Irrespective of where we start from once we hit a surface which has a gentle slope, the progress slows down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890" name="Google Shape;890;p38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891" name="Google Shape;891;p38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92" name="Google Shape;892;p38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893" name="Google Shape;893;p38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25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94" name="Google Shape;894;p38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895" name="Google Shape;895;p3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0" name="Google Shape;90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9994" y="31368"/>
            <a:ext cx="2760002" cy="2276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594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39"/>
          <p:cNvSpPr txBox="1"/>
          <p:nvPr/>
        </p:nvSpPr>
        <p:spPr>
          <a:xfrm>
            <a:off x="504393" y="100849"/>
            <a:ext cx="2268855" cy="5359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Irrespective of where we start from once we hit a surface which has a gentle slope, the progress slows down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903" name="Google Shape;903;p39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904" name="Google Shape;904;p39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5" name="Google Shape;905;p39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906" name="Google Shape;906;p39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25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07" name="Google Shape;907;p39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908" name="Google Shape;908;p3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"/>
          <p:cNvSpPr/>
          <p:nvPr/>
        </p:nvSpPr>
        <p:spPr>
          <a:xfrm>
            <a:off x="3852050" y="3017760"/>
            <a:ext cx="43180" cy="30480"/>
          </a:xfrm>
          <a:custGeom>
            <a:rect b="b" l="l" r="r" t="t"/>
            <a:pathLst>
              <a:path extrusionOk="0" h="30480" w="431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1" name="Google Shape;191;p4"/>
          <p:cNvSpPr/>
          <p:nvPr/>
        </p:nvSpPr>
        <p:spPr>
          <a:xfrm>
            <a:off x="3772433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2" name="Google Shape;192;p4"/>
          <p:cNvSpPr/>
          <p:nvPr/>
        </p:nvSpPr>
        <p:spPr>
          <a:xfrm>
            <a:off x="3950236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193" name="Google Shape;193;p4"/>
          <p:cNvGrpSpPr/>
          <p:nvPr/>
        </p:nvGrpSpPr>
        <p:grpSpPr>
          <a:xfrm>
            <a:off x="4055351" y="3007448"/>
            <a:ext cx="203200" cy="50800"/>
            <a:chOff x="4055351" y="3007448"/>
            <a:chExt cx="203200" cy="50800"/>
          </a:xfrm>
        </p:grpSpPr>
        <p:sp>
          <p:nvSpPr>
            <p:cNvPr id="194" name="Google Shape;194;p4"/>
            <p:cNvSpPr/>
            <p:nvPr/>
          </p:nvSpPr>
          <p:spPr>
            <a:xfrm>
              <a:off x="4118520" y="3007448"/>
              <a:ext cx="64135" cy="50800"/>
            </a:xfrm>
            <a:custGeom>
              <a:rect b="b" l="l" r="r" t="t"/>
              <a:pathLst>
                <a:path extrusionOk="0" h="50800" w="64135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extrusionOk="0" h="50800" w="64135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extrusionOk="0" h="50800" w="64135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4055351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96" name="Google Shape;196;p4"/>
          <p:cNvGrpSpPr/>
          <p:nvPr/>
        </p:nvGrpSpPr>
        <p:grpSpPr>
          <a:xfrm>
            <a:off x="4338282" y="3007448"/>
            <a:ext cx="203200" cy="50800"/>
            <a:chOff x="4338282" y="3007448"/>
            <a:chExt cx="203200" cy="50800"/>
          </a:xfrm>
        </p:grpSpPr>
        <p:sp>
          <p:nvSpPr>
            <p:cNvPr id="197" name="Google Shape;197;p4"/>
            <p:cNvSpPr/>
            <p:nvPr/>
          </p:nvSpPr>
          <p:spPr>
            <a:xfrm>
              <a:off x="4427182" y="3020148"/>
              <a:ext cx="38100" cy="0"/>
            </a:xfrm>
            <a:custGeom>
              <a:rect b="b" l="l" r="r" t="t"/>
              <a:pathLst>
                <a:path extrusionOk="0" h="120000"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4338282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4414482" y="3007448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50800" w="50800">
                  <a:moveTo>
                    <a:pt x="12700" y="25400"/>
                  </a:moveTo>
                  <a:lnTo>
                    <a:pt x="50800" y="25400"/>
                  </a:lnTo>
                </a:path>
                <a:path extrusionOk="0" h="50800" w="50800">
                  <a:moveTo>
                    <a:pt x="0" y="38100"/>
                  </a:moveTo>
                  <a:lnTo>
                    <a:pt x="38100" y="38100"/>
                  </a:lnTo>
                </a:path>
                <a:path extrusionOk="0" h="50800" w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00" name="Google Shape;200;p4"/>
          <p:cNvGrpSpPr/>
          <p:nvPr/>
        </p:nvGrpSpPr>
        <p:grpSpPr>
          <a:xfrm>
            <a:off x="4621212" y="3007448"/>
            <a:ext cx="203200" cy="50800"/>
            <a:chOff x="4621212" y="3007448"/>
            <a:chExt cx="203200" cy="50800"/>
          </a:xfrm>
        </p:grpSpPr>
        <p:sp>
          <p:nvSpPr>
            <p:cNvPr id="201" name="Google Shape;201;p4"/>
            <p:cNvSpPr/>
            <p:nvPr/>
          </p:nvSpPr>
          <p:spPr>
            <a:xfrm>
              <a:off x="4697413" y="3007448"/>
              <a:ext cx="50800" cy="25400"/>
            </a:xfrm>
            <a:custGeom>
              <a:rect b="b" l="l" r="r" t="t"/>
              <a:pathLst>
                <a:path extrusionOk="0" h="254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25400" w="50800">
                  <a:moveTo>
                    <a:pt x="12700" y="12700"/>
                  </a:moveTo>
                  <a:lnTo>
                    <a:pt x="50800" y="12700"/>
                  </a:lnTo>
                </a:path>
                <a:path extrusionOk="0" h="25400" w="508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4621212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4697413" y="3045548"/>
              <a:ext cx="50800" cy="12700"/>
            </a:xfrm>
            <a:custGeom>
              <a:rect b="b" l="l" r="r" t="t"/>
              <a:pathLst>
                <a:path extrusionOk="0" h="127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12700" w="508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04" name="Google Shape;204;p4"/>
          <p:cNvSpPr/>
          <p:nvPr/>
        </p:nvSpPr>
        <p:spPr>
          <a:xfrm>
            <a:off x="4980331" y="3007448"/>
            <a:ext cx="50800" cy="50800"/>
          </a:xfrm>
          <a:custGeom>
            <a:rect b="b" l="l" r="r" t="t"/>
            <a:pathLst>
              <a:path extrusionOk="0" h="50800" w="50800">
                <a:moveTo>
                  <a:pt x="0" y="0"/>
                </a:moveTo>
                <a:lnTo>
                  <a:pt x="38100" y="0"/>
                </a:lnTo>
              </a:path>
              <a:path extrusionOk="0" h="50800" w="50800">
                <a:moveTo>
                  <a:pt x="12700" y="12700"/>
                </a:moveTo>
                <a:lnTo>
                  <a:pt x="50800" y="12700"/>
                </a:lnTo>
              </a:path>
              <a:path extrusionOk="0" h="50800" w="50800">
                <a:moveTo>
                  <a:pt x="12700" y="25400"/>
                </a:moveTo>
                <a:lnTo>
                  <a:pt x="50800" y="25400"/>
                </a:lnTo>
              </a:path>
              <a:path extrusionOk="0" h="50800" w="50800">
                <a:moveTo>
                  <a:pt x="0" y="38100"/>
                </a:moveTo>
                <a:lnTo>
                  <a:pt x="38100" y="38100"/>
                </a:lnTo>
              </a:path>
              <a:path extrusionOk="0" h="50800" w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205" name="Google Shape;205;p4"/>
          <p:cNvGrpSpPr/>
          <p:nvPr/>
        </p:nvGrpSpPr>
        <p:grpSpPr>
          <a:xfrm>
            <a:off x="5171821" y="3007448"/>
            <a:ext cx="233679" cy="50800"/>
            <a:chOff x="5171821" y="3007448"/>
            <a:chExt cx="233679" cy="50800"/>
          </a:xfrm>
        </p:grpSpPr>
        <p:sp>
          <p:nvSpPr>
            <p:cNvPr id="206" name="Google Shape;206;p4"/>
            <p:cNvSpPr/>
            <p:nvPr/>
          </p:nvSpPr>
          <p:spPr>
            <a:xfrm>
              <a:off x="5293742" y="3037928"/>
              <a:ext cx="20320" cy="20320"/>
            </a:xfrm>
            <a:custGeom>
              <a:rect b="b" l="l" r="r" t="t"/>
              <a:pathLst>
                <a:path extrusionOk="0" h="20319" w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5266678" y="3011433"/>
              <a:ext cx="30480" cy="30480"/>
            </a:xfrm>
            <a:custGeom>
              <a:rect b="b" l="l" r="r" t="t"/>
              <a:pathLst>
                <a:path extrusionOk="0" h="30480" w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5171821" y="3007448"/>
              <a:ext cx="233679" cy="50800"/>
            </a:xfrm>
            <a:custGeom>
              <a:rect b="b" l="l" r="r" t="t"/>
              <a:pathLst>
                <a:path extrusionOk="0" h="50800" w="233679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extrusionOk="0" h="50800" w="233679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extrusionOk="0" h="50800" w="233679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extrusionOk="0" h="50800" w="233679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209" name="Google Shape;20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59996" cy="48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583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"/>
          <p:cNvSpPr txBox="1"/>
          <p:nvPr/>
        </p:nvSpPr>
        <p:spPr>
          <a:xfrm>
            <a:off x="3264395" y="100849"/>
            <a:ext cx="2268855" cy="880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Since we have only 2 points and 2 parameters (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b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) we can easily plot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L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w, b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) for different values of (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b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) and pick the one where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L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w, b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) is minimum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12" name="Google Shape;212;p4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13" name="Google Shape;213;p4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15" name="Google Shape;215;p4"/>
          <p:cNvSpPr txBox="1"/>
          <p:nvPr/>
        </p:nvSpPr>
        <p:spPr>
          <a:xfrm>
            <a:off x="5494794" y="3007598"/>
            <a:ext cx="24193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8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6" name="Google Shape;216;p4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17" name="Google Shape;217;p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3" name="Google Shape;91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9994" y="31368"/>
            <a:ext cx="2760002" cy="2276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594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40"/>
          <p:cNvSpPr txBox="1"/>
          <p:nvPr/>
        </p:nvSpPr>
        <p:spPr>
          <a:xfrm>
            <a:off x="504393" y="100849"/>
            <a:ext cx="2268855" cy="5359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Irrespective of where we start from once we hit a surface which has a gentle slope, the progress slows down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916" name="Google Shape;916;p40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917" name="Google Shape;917;p40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8" name="Google Shape;918;p40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919" name="Google Shape;919;p40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25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20" name="Google Shape;920;p40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921" name="Google Shape;921;p4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6" name="Google Shape;92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9994" y="31368"/>
            <a:ext cx="2760002" cy="2276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594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41"/>
          <p:cNvSpPr txBox="1"/>
          <p:nvPr/>
        </p:nvSpPr>
        <p:spPr>
          <a:xfrm>
            <a:off x="504393" y="100849"/>
            <a:ext cx="2268855" cy="5359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Irrespective of where we start from once we hit a surface which has a gentle slope, the progress slows down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929" name="Google Shape;929;p41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930" name="Google Shape;930;p41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31" name="Google Shape;931;p41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932" name="Google Shape;932;p41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25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33" name="Google Shape;933;p41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934" name="Google Shape;934;p4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9" name="Google Shape;93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9994" y="31368"/>
            <a:ext cx="2760002" cy="2276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594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42"/>
          <p:cNvSpPr txBox="1"/>
          <p:nvPr/>
        </p:nvSpPr>
        <p:spPr>
          <a:xfrm>
            <a:off x="504393" y="100849"/>
            <a:ext cx="2268855" cy="5359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Irrespective of where we start from once we hit a surface which has a gentle slope, the progress slows down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942" name="Google Shape;942;p42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943" name="Google Shape;943;p42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44" name="Google Shape;944;p42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945" name="Google Shape;945;p42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25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46" name="Google Shape;946;p42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947" name="Google Shape;947;p4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" name="Google Shape;95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9994" y="31368"/>
            <a:ext cx="2760002" cy="2276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594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43"/>
          <p:cNvSpPr txBox="1"/>
          <p:nvPr/>
        </p:nvSpPr>
        <p:spPr>
          <a:xfrm>
            <a:off x="504393" y="100849"/>
            <a:ext cx="2268855" cy="5359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Irrespective of where we start from once we hit a surface which has a gentle slope, the progress slows down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955" name="Google Shape;955;p43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956" name="Google Shape;956;p43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57" name="Google Shape;957;p43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958" name="Google Shape;958;p43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25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59" name="Google Shape;959;p43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960" name="Google Shape;960;p4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5" name="Google Shape;96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9994" y="31368"/>
            <a:ext cx="2760002" cy="2276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594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44"/>
          <p:cNvSpPr txBox="1"/>
          <p:nvPr/>
        </p:nvSpPr>
        <p:spPr>
          <a:xfrm>
            <a:off x="504393" y="100849"/>
            <a:ext cx="2268855" cy="5359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Irrespective of where we start from once we hit a surface which has a gentle slope, the progress slows down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968" name="Google Shape;968;p44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969" name="Google Shape;969;p44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0" name="Google Shape;970;p44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971" name="Google Shape;971;p44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25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72" name="Google Shape;972;p44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973" name="Google Shape;973;p4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8" name="Google Shape;97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9994" y="31368"/>
            <a:ext cx="2760002" cy="2276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594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45"/>
          <p:cNvSpPr txBox="1"/>
          <p:nvPr/>
        </p:nvSpPr>
        <p:spPr>
          <a:xfrm>
            <a:off x="504393" y="100849"/>
            <a:ext cx="2268855" cy="5359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Irrespective of where we start from once we hit a surface which has a gentle slope, the progress slows down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981" name="Google Shape;981;p45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982" name="Google Shape;982;p45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3" name="Google Shape;983;p45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984" name="Google Shape;984;p45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25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85" name="Google Shape;985;p45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986" name="Google Shape;986;p45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46"/>
          <p:cNvSpPr txBox="1"/>
          <p:nvPr/>
        </p:nvSpPr>
        <p:spPr>
          <a:xfrm>
            <a:off x="347294" y="1226283"/>
            <a:ext cx="2072639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Georgia"/>
                <a:ea typeface="Georgia"/>
                <a:cs typeface="Georgia"/>
                <a:sym typeface="Georgia"/>
              </a:rPr>
              <a:t>Module 5.3 : Contours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992" name="Google Shape;992;p46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993" name="Google Shape;993;p46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4" name="Google Shape;994;p46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995" name="Google Shape;995;p46"/>
          <p:cNvSpPr txBox="1"/>
          <p:nvPr>
            <p:ph idx="12" type="sldNum"/>
          </p:nvPr>
        </p:nvSpPr>
        <p:spPr>
          <a:xfrm>
            <a:off x="5423001" y="3007598"/>
            <a:ext cx="3143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26 / 89</a:t>
            </a:r>
            <a:endParaRPr/>
          </a:p>
        </p:txBody>
      </p:sp>
      <p:sp>
        <p:nvSpPr>
          <p:cNvPr id="996" name="Google Shape;996;p46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997" name="Google Shape;997;p4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583" y="8697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47"/>
          <p:cNvSpPr txBox="1"/>
          <p:nvPr/>
        </p:nvSpPr>
        <p:spPr>
          <a:xfrm>
            <a:off x="624395" y="704146"/>
            <a:ext cx="4788535" cy="1339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300">
            <a:spAutoFit/>
          </a:bodyPr>
          <a:lstStyle/>
          <a:p>
            <a:pPr indent="0" lvl="0" marL="12700" marR="5080" rtl="0" algn="l">
              <a:lnSpc>
                <a:spcPct val="79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00">
                <a:latin typeface="Times New Roman"/>
                <a:ea typeface="Times New Roman"/>
                <a:cs typeface="Times New Roman"/>
                <a:sym typeface="Times New Roman"/>
              </a:rPr>
              <a:t>Visualizing things in 3d can sometimes become a bit cumbersome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rtl="0" algn="l">
              <a:lnSpc>
                <a:spcPct val="817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00">
                <a:latin typeface="Times New Roman"/>
                <a:ea typeface="Times New Roman"/>
                <a:cs typeface="Times New Roman"/>
                <a:sym typeface="Times New Roman"/>
              </a:rPr>
              <a:t>Can we do a 2d visualization of this traversal along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rtl="0" algn="l">
              <a:lnSpc>
                <a:spcPct val="1047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00">
                <a:latin typeface="Times New Roman"/>
                <a:ea typeface="Times New Roman"/>
                <a:cs typeface="Times New Roman"/>
                <a:sym typeface="Times New Roman"/>
              </a:rPr>
              <a:t>the error surface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5080" rtl="0" algn="l">
              <a:lnSpc>
                <a:spcPct val="73200"/>
              </a:lnSpc>
              <a:spcBef>
                <a:spcPts val="490"/>
              </a:spcBef>
              <a:spcAft>
                <a:spcPts val="0"/>
              </a:spcAft>
              <a:buNone/>
            </a:pPr>
            <a:r>
              <a:rPr i="1" lang="en-US" sz="1700">
                <a:latin typeface="Times New Roman"/>
                <a:ea typeface="Times New Roman"/>
                <a:cs typeface="Times New Roman"/>
                <a:sym typeface="Times New Roman"/>
              </a:rPr>
              <a:t>Yes, let’s take a look at something known as con- tours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04" name="Google Shape;1004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583" y="1279156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4583" y="1731111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6" name="Google Shape;1006;p47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007" name="Google Shape;1007;p47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08" name="Google Shape;1008;p47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009" name="Google Shape;1009;p47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27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10" name="Google Shape;1010;p47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011" name="Google Shape;1011;p47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6" name="Google Shape;1016;p48"/>
          <p:cNvGrpSpPr/>
          <p:nvPr/>
        </p:nvGrpSpPr>
        <p:grpSpPr>
          <a:xfrm>
            <a:off x="738593" y="171037"/>
            <a:ext cx="2487623" cy="2070131"/>
            <a:chOff x="738593" y="171037"/>
            <a:chExt cx="2487623" cy="2070131"/>
          </a:xfrm>
        </p:grpSpPr>
        <p:sp>
          <p:nvSpPr>
            <p:cNvPr id="1017" name="Google Shape;1017;p48"/>
            <p:cNvSpPr/>
            <p:nvPr/>
          </p:nvSpPr>
          <p:spPr>
            <a:xfrm>
              <a:off x="758837" y="2220772"/>
              <a:ext cx="2442210" cy="0"/>
            </a:xfrm>
            <a:custGeom>
              <a:rect b="b" l="l" r="r" t="t"/>
              <a:pathLst>
                <a:path extrusionOk="0" h="120000" w="2442210">
                  <a:moveTo>
                    <a:pt x="0" y="0"/>
                  </a:moveTo>
                  <a:lnTo>
                    <a:pt x="2441922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8" name="Google Shape;1018;p48"/>
            <p:cNvSpPr/>
            <p:nvPr/>
          </p:nvSpPr>
          <p:spPr>
            <a:xfrm>
              <a:off x="3185576" y="2200528"/>
              <a:ext cx="40640" cy="40640"/>
            </a:xfrm>
            <a:custGeom>
              <a:rect b="b" l="l" r="r" t="t"/>
              <a:pathLst>
                <a:path extrusionOk="0" h="40639" w="40639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9" name="Google Shape;1019;p48"/>
            <p:cNvSpPr/>
            <p:nvPr/>
          </p:nvSpPr>
          <p:spPr>
            <a:xfrm>
              <a:off x="758837" y="196342"/>
              <a:ext cx="0" cy="2025014"/>
            </a:xfrm>
            <a:custGeom>
              <a:rect b="b" l="l" r="r" t="t"/>
              <a:pathLst>
                <a:path extrusionOk="0" h="2025014" w="120000">
                  <a:moveTo>
                    <a:pt x="0" y="202443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20" name="Google Shape;1020;p48"/>
            <p:cNvSpPr/>
            <p:nvPr/>
          </p:nvSpPr>
          <p:spPr>
            <a:xfrm>
              <a:off x="738593" y="171037"/>
              <a:ext cx="40640" cy="40640"/>
            </a:xfrm>
            <a:custGeom>
              <a:rect b="b" l="l" r="r" t="t"/>
              <a:pathLst>
                <a:path extrusionOk="0" h="40639" w="40640">
                  <a:moveTo>
                    <a:pt x="0" y="40487"/>
                  </a:moveTo>
                  <a:lnTo>
                    <a:pt x="20243" y="25305"/>
                  </a:lnTo>
                  <a:lnTo>
                    <a:pt x="40487" y="40487"/>
                  </a:lnTo>
                  <a:lnTo>
                    <a:pt x="20243" y="0"/>
                  </a:lnTo>
                  <a:lnTo>
                    <a:pt x="0" y="404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21" name="Google Shape;1021;p48"/>
            <p:cNvSpPr/>
            <p:nvPr/>
          </p:nvSpPr>
          <p:spPr>
            <a:xfrm>
              <a:off x="758837" y="712537"/>
              <a:ext cx="2243455" cy="1508760"/>
            </a:xfrm>
            <a:custGeom>
              <a:rect b="b" l="l" r="r" t="t"/>
              <a:pathLst>
                <a:path extrusionOk="0" h="1508760" w="2243455">
                  <a:moveTo>
                    <a:pt x="0" y="1370162"/>
                  </a:moveTo>
                  <a:lnTo>
                    <a:pt x="45083" y="1358630"/>
                  </a:lnTo>
                  <a:lnTo>
                    <a:pt x="90167" y="1346204"/>
                  </a:lnTo>
                  <a:lnTo>
                    <a:pt x="135251" y="1332821"/>
                  </a:lnTo>
                  <a:lnTo>
                    <a:pt x="180335" y="1318426"/>
                  </a:lnTo>
                  <a:lnTo>
                    <a:pt x="225419" y="1302941"/>
                  </a:lnTo>
                  <a:lnTo>
                    <a:pt x="270503" y="1286305"/>
                  </a:lnTo>
                  <a:lnTo>
                    <a:pt x="315587" y="1268447"/>
                  </a:lnTo>
                  <a:lnTo>
                    <a:pt x="360671" y="1249297"/>
                  </a:lnTo>
                  <a:lnTo>
                    <a:pt x="405756" y="1228772"/>
                  </a:lnTo>
                  <a:lnTo>
                    <a:pt x="450839" y="1206810"/>
                  </a:lnTo>
                  <a:lnTo>
                    <a:pt x="495923" y="1183317"/>
                  </a:lnTo>
                  <a:lnTo>
                    <a:pt x="529737" y="1164659"/>
                  </a:lnTo>
                  <a:lnTo>
                    <a:pt x="563550" y="1145071"/>
                  </a:lnTo>
                  <a:lnTo>
                    <a:pt x="597363" y="1124524"/>
                  </a:lnTo>
                  <a:lnTo>
                    <a:pt x="631176" y="1102984"/>
                  </a:lnTo>
                  <a:lnTo>
                    <a:pt x="664989" y="1080420"/>
                  </a:lnTo>
                  <a:lnTo>
                    <a:pt x="698802" y="1056808"/>
                  </a:lnTo>
                  <a:lnTo>
                    <a:pt x="732614" y="1032121"/>
                  </a:lnTo>
                  <a:lnTo>
                    <a:pt x="766427" y="1006339"/>
                  </a:lnTo>
                  <a:lnTo>
                    <a:pt x="800241" y="979435"/>
                  </a:lnTo>
                  <a:lnTo>
                    <a:pt x="834054" y="951394"/>
                  </a:lnTo>
                  <a:lnTo>
                    <a:pt x="867866" y="922209"/>
                  </a:lnTo>
                  <a:lnTo>
                    <a:pt x="901680" y="891869"/>
                  </a:lnTo>
                  <a:lnTo>
                    <a:pt x="935493" y="860365"/>
                  </a:lnTo>
                  <a:lnTo>
                    <a:pt x="969306" y="827704"/>
                  </a:lnTo>
                  <a:lnTo>
                    <a:pt x="1003119" y="793906"/>
                  </a:lnTo>
                  <a:lnTo>
                    <a:pt x="1036932" y="758984"/>
                  </a:lnTo>
                  <a:lnTo>
                    <a:pt x="1070745" y="722972"/>
                  </a:lnTo>
                  <a:lnTo>
                    <a:pt x="1104558" y="685914"/>
                  </a:lnTo>
                  <a:lnTo>
                    <a:pt x="1138371" y="647869"/>
                  </a:lnTo>
                  <a:lnTo>
                    <a:pt x="1172184" y="608908"/>
                  </a:lnTo>
                  <a:lnTo>
                    <a:pt x="1205997" y="569136"/>
                  </a:lnTo>
                  <a:lnTo>
                    <a:pt x="1228539" y="542117"/>
                  </a:lnTo>
                  <a:lnTo>
                    <a:pt x="1239810" y="529108"/>
                  </a:lnTo>
                  <a:lnTo>
                    <a:pt x="1251081" y="515635"/>
                  </a:lnTo>
                  <a:lnTo>
                    <a:pt x="1262352" y="501735"/>
                  </a:lnTo>
                  <a:lnTo>
                    <a:pt x="1273623" y="487614"/>
                  </a:lnTo>
                  <a:lnTo>
                    <a:pt x="1284894" y="474092"/>
                  </a:lnTo>
                  <a:lnTo>
                    <a:pt x="1296165" y="460302"/>
                  </a:lnTo>
                  <a:lnTo>
                    <a:pt x="1307436" y="446275"/>
                  </a:lnTo>
                  <a:lnTo>
                    <a:pt x="1318707" y="431957"/>
                  </a:lnTo>
                  <a:lnTo>
                    <a:pt x="1329978" y="418384"/>
                  </a:lnTo>
                  <a:lnTo>
                    <a:pt x="1363791" y="376880"/>
                  </a:lnTo>
                  <a:lnTo>
                    <a:pt x="1386333" y="348665"/>
                  </a:lnTo>
                  <a:lnTo>
                    <a:pt x="1397604" y="334568"/>
                  </a:lnTo>
                  <a:lnTo>
                    <a:pt x="1408875" y="321252"/>
                  </a:lnTo>
                  <a:lnTo>
                    <a:pt x="1420146" y="307215"/>
                  </a:lnTo>
                  <a:lnTo>
                    <a:pt x="1431417" y="293262"/>
                  </a:lnTo>
                  <a:lnTo>
                    <a:pt x="1442688" y="280078"/>
                  </a:lnTo>
                  <a:lnTo>
                    <a:pt x="1453959" y="266445"/>
                  </a:lnTo>
                  <a:lnTo>
                    <a:pt x="1465230" y="252842"/>
                  </a:lnTo>
                  <a:lnTo>
                    <a:pt x="1476501" y="239517"/>
                  </a:lnTo>
                  <a:lnTo>
                    <a:pt x="1487772" y="226499"/>
                  </a:lnTo>
                  <a:lnTo>
                    <a:pt x="1499043" y="213610"/>
                  </a:lnTo>
                  <a:lnTo>
                    <a:pt x="1510314" y="200419"/>
                  </a:lnTo>
                  <a:lnTo>
                    <a:pt x="1521585" y="188238"/>
                  </a:lnTo>
                  <a:lnTo>
                    <a:pt x="1532856" y="175768"/>
                  </a:lnTo>
                  <a:lnTo>
                    <a:pt x="1544127" y="163007"/>
                  </a:lnTo>
                  <a:lnTo>
                    <a:pt x="1555398" y="151467"/>
                  </a:lnTo>
                  <a:lnTo>
                    <a:pt x="1566669" y="139656"/>
                  </a:lnTo>
                  <a:lnTo>
                    <a:pt x="1577940" y="128434"/>
                  </a:lnTo>
                  <a:lnTo>
                    <a:pt x="1589211" y="117169"/>
                  </a:lnTo>
                  <a:lnTo>
                    <a:pt x="1600482" y="106515"/>
                  </a:lnTo>
                  <a:lnTo>
                    <a:pt x="1611753" y="95863"/>
                  </a:lnTo>
                  <a:lnTo>
                    <a:pt x="1623024" y="85393"/>
                  </a:lnTo>
                  <a:lnTo>
                    <a:pt x="1634295" y="76220"/>
                  </a:lnTo>
                  <a:lnTo>
                    <a:pt x="1645566" y="66765"/>
                  </a:lnTo>
                  <a:lnTo>
                    <a:pt x="1679379" y="41698"/>
                  </a:lnTo>
                  <a:lnTo>
                    <a:pt x="1713192" y="21685"/>
                  </a:lnTo>
                  <a:lnTo>
                    <a:pt x="1758276" y="4652"/>
                  </a:lnTo>
                  <a:lnTo>
                    <a:pt x="1792089" y="0"/>
                  </a:lnTo>
                  <a:lnTo>
                    <a:pt x="1803360" y="305"/>
                  </a:lnTo>
                  <a:lnTo>
                    <a:pt x="1848444" y="11770"/>
                  </a:lnTo>
                  <a:lnTo>
                    <a:pt x="1882257" y="32916"/>
                  </a:lnTo>
                  <a:lnTo>
                    <a:pt x="1916070" y="66679"/>
                  </a:lnTo>
                  <a:lnTo>
                    <a:pt x="1949883" y="114520"/>
                  </a:lnTo>
                  <a:lnTo>
                    <a:pt x="1972425" y="155453"/>
                  </a:lnTo>
                  <a:lnTo>
                    <a:pt x="1994967" y="204259"/>
                  </a:lnTo>
                  <a:lnTo>
                    <a:pt x="2017509" y="261639"/>
                  </a:lnTo>
                  <a:lnTo>
                    <a:pt x="2040051" y="328415"/>
                  </a:lnTo>
                  <a:lnTo>
                    <a:pt x="2051322" y="365576"/>
                  </a:lnTo>
                  <a:lnTo>
                    <a:pt x="2062593" y="405615"/>
                  </a:lnTo>
                  <a:lnTo>
                    <a:pt x="2073864" y="448093"/>
                  </a:lnTo>
                  <a:lnTo>
                    <a:pt x="2085135" y="493663"/>
                  </a:lnTo>
                  <a:lnTo>
                    <a:pt x="2096406" y="542164"/>
                  </a:lnTo>
                  <a:lnTo>
                    <a:pt x="2107677" y="593734"/>
                  </a:lnTo>
                  <a:lnTo>
                    <a:pt x="2118948" y="648630"/>
                  </a:lnTo>
                  <a:lnTo>
                    <a:pt x="2130219" y="706896"/>
                  </a:lnTo>
                  <a:lnTo>
                    <a:pt x="2141490" y="768666"/>
                  </a:lnTo>
                  <a:lnTo>
                    <a:pt x="2152761" y="834121"/>
                  </a:lnTo>
                  <a:lnTo>
                    <a:pt x="2164032" y="903373"/>
                  </a:lnTo>
                  <a:lnTo>
                    <a:pt x="2175303" y="976618"/>
                  </a:lnTo>
                  <a:lnTo>
                    <a:pt x="2186574" y="1053937"/>
                  </a:lnTo>
                  <a:lnTo>
                    <a:pt x="2197845" y="1135568"/>
                  </a:lnTo>
                  <a:lnTo>
                    <a:pt x="2209116" y="1221596"/>
                  </a:lnTo>
                  <a:lnTo>
                    <a:pt x="2220387" y="1312297"/>
                  </a:lnTo>
                  <a:lnTo>
                    <a:pt x="2231658" y="1407773"/>
                  </a:lnTo>
                  <a:lnTo>
                    <a:pt x="2242929" y="1508235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22" name="Google Shape;1022;p48"/>
            <p:cNvSpPr/>
            <p:nvPr/>
          </p:nvSpPr>
          <p:spPr>
            <a:xfrm>
              <a:off x="1799559" y="949950"/>
              <a:ext cx="1202690" cy="410209"/>
            </a:xfrm>
            <a:custGeom>
              <a:rect b="b" l="l" r="r" t="t"/>
              <a:pathLst>
                <a:path extrusionOk="0" h="410209" w="1202689">
                  <a:moveTo>
                    <a:pt x="358869" y="0"/>
                  </a:moveTo>
                  <a:lnTo>
                    <a:pt x="1202212" y="0"/>
                  </a:lnTo>
                </a:path>
                <a:path extrusionOk="0" h="410209" w="1202689">
                  <a:moveTo>
                    <a:pt x="0" y="409954"/>
                  </a:moveTo>
                  <a:lnTo>
                    <a:pt x="1202212" y="40995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023" name="Google Shape;1023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44583" y="186321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4" name="Google Shape;1024;p4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144583" y="740511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25" name="Google Shape;1025;p48"/>
          <p:cNvSpPr txBox="1"/>
          <p:nvPr/>
        </p:nvSpPr>
        <p:spPr>
          <a:xfrm>
            <a:off x="1945297" y="2404235"/>
            <a:ext cx="9080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θ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26" name="Google Shape;1026;p48"/>
          <p:cNvSpPr txBox="1"/>
          <p:nvPr/>
        </p:nvSpPr>
        <p:spPr>
          <a:xfrm rot="-5400000">
            <a:off x="151754" y="1113716"/>
            <a:ext cx="319405" cy="164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27" name="Google Shape;1027;p48"/>
          <p:cNvSpPr txBox="1"/>
          <p:nvPr/>
        </p:nvSpPr>
        <p:spPr>
          <a:xfrm>
            <a:off x="3264395" y="100849"/>
            <a:ext cx="2268855" cy="918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Suppose I take horizontal slices of this error surface at regular intervals along the vertical axis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5715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How would this look from the top- view ?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028" name="Google Shape;1028;p48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029" name="Google Shape;1029;p48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0" name="Google Shape;1030;p48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031" name="Google Shape;1031;p48"/>
          <p:cNvSpPr txBox="1"/>
          <p:nvPr/>
        </p:nvSpPr>
        <p:spPr>
          <a:xfrm>
            <a:off x="392849" y="2926779"/>
            <a:ext cx="2392045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333B2"/>
                </a:solidFill>
                <a:latin typeface="Georgia"/>
                <a:ea typeface="Georgia"/>
                <a:cs typeface="Georgia"/>
                <a:sym typeface="Georgia"/>
              </a:rPr>
              <a:t>Figure: </a:t>
            </a:r>
            <a:r>
              <a:rPr lang="en-US" sz="1000">
                <a:latin typeface="Georgia"/>
                <a:ea typeface="Georgia"/>
                <a:cs typeface="Georgia"/>
                <a:sym typeface="Georgia"/>
              </a:rPr>
              <a:t>Front view of a 3d error surface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5080" rtl="0" algn="r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Mitesh M. Khapra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32" name="Google Shape;1032;p48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28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33" name="Google Shape;1033;p4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8" name="Google Shape;1038;p49"/>
          <p:cNvGrpSpPr/>
          <p:nvPr/>
        </p:nvGrpSpPr>
        <p:grpSpPr>
          <a:xfrm>
            <a:off x="738593" y="37963"/>
            <a:ext cx="3704118" cy="2203205"/>
            <a:chOff x="738593" y="37963"/>
            <a:chExt cx="3704118" cy="2203205"/>
          </a:xfrm>
        </p:grpSpPr>
        <p:sp>
          <p:nvSpPr>
            <p:cNvPr id="1039" name="Google Shape;1039;p49"/>
            <p:cNvSpPr/>
            <p:nvPr/>
          </p:nvSpPr>
          <p:spPr>
            <a:xfrm>
              <a:off x="758837" y="2220772"/>
              <a:ext cx="2442210" cy="0"/>
            </a:xfrm>
            <a:custGeom>
              <a:rect b="b" l="l" r="r" t="t"/>
              <a:pathLst>
                <a:path extrusionOk="0" h="120000" w="2442210">
                  <a:moveTo>
                    <a:pt x="0" y="0"/>
                  </a:moveTo>
                  <a:lnTo>
                    <a:pt x="2441922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0" name="Google Shape;1040;p49"/>
            <p:cNvSpPr/>
            <p:nvPr/>
          </p:nvSpPr>
          <p:spPr>
            <a:xfrm>
              <a:off x="3185576" y="2200528"/>
              <a:ext cx="40640" cy="40640"/>
            </a:xfrm>
            <a:custGeom>
              <a:rect b="b" l="l" r="r" t="t"/>
              <a:pathLst>
                <a:path extrusionOk="0" h="40639" w="40639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1" name="Google Shape;1041;p49"/>
            <p:cNvSpPr/>
            <p:nvPr/>
          </p:nvSpPr>
          <p:spPr>
            <a:xfrm>
              <a:off x="758837" y="196342"/>
              <a:ext cx="0" cy="2025014"/>
            </a:xfrm>
            <a:custGeom>
              <a:rect b="b" l="l" r="r" t="t"/>
              <a:pathLst>
                <a:path extrusionOk="0" h="2025014" w="120000">
                  <a:moveTo>
                    <a:pt x="0" y="202443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2" name="Google Shape;1042;p49"/>
            <p:cNvSpPr/>
            <p:nvPr/>
          </p:nvSpPr>
          <p:spPr>
            <a:xfrm>
              <a:off x="738593" y="171037"/>
              <a:ext cx="40640" cy="40640"/>
            </a:xfrm>
            <a:custGeom>
              <a:rect b="b" l="l" r="r" t="t"/>
              <a:pathLst>
                <a:path extrusionOk="0" h="40639" w="40640">
                  <a:moveTo>
                    <a:pt x="0" y="40487"/>
                  </a:moveTo>
                  <a:lnTo>
                    <a:pt x="20243" y="25305"/>
                  </a:lnTo>
                  <a:lnTo>
                    <a:pt x="40487" y="40487"/>
                  </a:lnTo>
                  <a:lnTo>
                    <a:pt x="20243" y="0"/>
                  </a:lnTo>
                  <a:lnTo>
                    <a:pt x="0" y="404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3" name="Google Shape;1043;p49"/>
            <p:cNvSpPr/>
            <p:nvPr/>
          </p:nvSpPr>
          <p:spPr>
            <a:xfrm>
              <a:off x="758837" y="712537"/>
              <a:ext cx="2243455" cy="1508760"/>
            </a:xfrm>
            <a:custGeom>
              <a:rect b="b" l="l" r="r" t="t"/>
              <a:pathLst>
                <a:path extrusionOk="0" h="1508760" w="2243455">
                  <a:moveTo>
                    <a:pt x="0" y="1370162"/>
                  </a:moveTo>
                  <a:lnTo>
                    <a:pt x="45083" y="1358630"/>
                  </a:lnTo>
                  <a:lnTo>
                    <a:pt x="90167" y="1346204"/>
                  </a:lnTo>
                  <a:lnTo>
                    <a:pt x="135251" y="1332821"/>
                  </a:lnTo>
                  <a:lnTo>
                    <a:pt x="180335" y="1318426"/>
                  </a:lnTo>
                  <a:lnTo>
                    <a:pt x="225419" y="1302941"/>
                  </a:lnTo>
                  <a:lnTo>
                    <a:pt x="270503" y="1286305"/>
                  </a:lnTo>
                  <a:lnTo>
                    <a:pt x="315587" y="1268447"/>
                  </a:lnTo>
                  <a:lnTo>
                    <a:pt x="360671" y="1249297"/>
                  </a:lnTo>
                  <a:lnTo>
                    <a:pt x="405756" y="1228772"/>
                  </a:lnTo>
                  <a:lnTo>
                    <a:pt x="450839" y="1206810"/>
                  </a:lnTo>
                  <a:lnTo>
                    <a:pt x="495923" y="1183317"/>
                  </a:lnTo>
                  <a:lnTo>
                    <a:pt x="529737" y="1164659"/>
                  </a:lnTo>
                  <a:lnTo>
                    <a:pt x="563550" y="1145071"/>
                  </a:lnTo>
                  <a:lnTo>
                    <a:pt x="597363" y="1124524"/>
                  </a:lnTo>
                  <a:lnTo>
                    <a:pt x="631176" y="1102984"/>
                  </a:lnTo>
                  <a:lnTo>
                    <a:pt x="664989" y="1080420"/>
                  </a:lnTo>
                  <a:lnTo>
                    <a:pt x="698802" y="1056808"/>
                  </a:lnTo>
                  <a:lnTo>
                    <a:pt x="732614" y="1032121"/>
                  </a:lnTo>
                  <a:lnTo>
                    <a:pt x="766427" y="1006339"/>
                  </a:lnTo>
                  <a:lnTo>
                    <a:pt x="800241" y="979435"/>
                  </a:lnTo>
                  <a:lnTo>
                    <a:pt x="834054" y="951394"/>
                  </a:lnTo>
                  <a:lnTo>
                    <a:pt x="867866" y="922209"/>
                  </a:lnTo>
                  <a:lnTo>
                    <a:pt x="901680" y="891869"/>
                  </a:lnTo>
                  <a:lnTo>
                    <a:pt x="935493" y="860365"/>
                  </a:lnTo>
                  <a:lnTo>
                    <a:pt x="969306" y="827704"/>
                  </a:lnTo>
                  <a:lnTo>
                    <a:pt x="1003119" y="793906"/>
                  </a:lnTo>
                  <a:lnTo>
                    <a:pt x="1036932" y="758984"/>
                  </a:lnTo>
                  <a:lnTo>
                    <a:pt x="1070745" y="722972"/>
                  </a:lnTo>
                  <a:lnTo>
                    <a:pt x="1104558" y="685914"/>
                  </a:lnTo>
                  <a:lnTo>
                    <a:pt x="1138371" y="647869"/>
                  </a:lnTo>
                  <a:lnTo>
                    <a:pt x="1172184" y="608908"/>
                  </a:lnTo>
                  <a:lnTo>
                    <a:pt x="1205997" y="569136"/>
                  </a:lnTo>
                  <a:lnTo>
                    <a:pt x="1228539" y="542117"/>
                  </a:lnTo>
                  <a:lnTo>
                    <a:pt x="1239810" y="529108"/>
                  </a:lnTo>
                  <a:lnTo>
                    <a:pt x="1251081" y="515635"/>
                  </a:lnTo>
                  <a:lnTo>
                    <a:pt x="1262352" y="501735"/>
                  </a:lnTo>
                  <a:lnTo>
                    <a:pt x="1273623" y="487614"/>
                  </a:lnTo>
                  <a:lnTo>
                    <a:pt x="1284894" y="474092"/>
                  </a:lnTo>
                  <a:lnTo>
                    <a:pt x="1296165" y="460302"/>
                  </a:lnTo>
                  <a:lnTo>
                    <a:pt x="1307436" y="446275"/>
                  </a:lnTo>
                  <a:lnTo>
                    <a:pt x="1318707" y="431957"/>
                  </a:lnTo>
                  <a:lnTo>
                    <a:pt x="1329978" y="418384"/>
                  </a:lnTo>
                  <a:lnTo>
                    <a:pt x="1363791" y="376880"/>
                  </a:lnTo>
                  <a:lnTo>
                    <a:pt x="1386333" y="348665"/>
                  </a:lnTo>
                  <a:lnTo>
                    <a:pt x="1397604" y="334568"/>
                  </a:lnTo>
                  <a:lnTo>
                    <a:pt x="1408875" y="321252"/>
                  </a:lnTo>
                  <a:lnTo>
                    <a:pt x="1420146" y="307215"/>
                  </a:lnTo>
                  <a:lnTo>
                    <a:pt x="1431417" y="293262"/>
                  </a:lnTo>
                  <a:lnTo>
                    <a:pt x="1442688" y="280078"/>
                  </a:lnTo>
                  <a:lnTo>
                    <a:pt x="1453959" y="266445"/>
                  </a:lnTo>
                  <a:lnTo>
                    <a:pt x="1465230" y="252842"/>
                  </a:lnTo>
                  <a:lnTo>
                    <a:pt x="1476501" y="239517"/>
                  </a:lnTo>
                  <a:lnTo>
                    <a:pt x="1487772" y="226499"/>
                  </a:lnTo>
                  <a:lnTo>
                    <a:pt x="1499043" y="213610"/>
                  </a:lnTo>
                  <a:lnTo>
                    <a:pt x="1510314" y="200419"/>
                  </a:lnTo>
                  <a:lnTo>
                    <a:pt x="1521585" y="188238"/>
                  </a:lnTo>
                  <a:lnTo>
                    <a:pt x="1532856" y="175768"/>
                  </a:lnTo>
                  <a:lnTo>
                    <a:pt x="1544127" y="163007"/>
                  </a:lnTo>
                  <a:lnTo>
                    <a:pt x="1555398" y="151467"/>
                  </a:lnTo>
                  <a:lnTo>
                    <a:pt x="1566669" y="139656"/>
                  </a:lnTo>
                  <a:lnTo>
                    <a:pt x="1577940" y="128434"/>
                  </a:lnTo>
                  <a:lnTo>
                    <a:pt x="1589211" y="117169"/>
                  </a:lnTo>
                  <a:lnTo>
                    <a:pt x="1600482" y="106515"/>
                  </a:lnTo>
                  <a:lnTo>
                    <a:pt x="1611753" y="95863"/>
                  </a:lnTo>
                  <a:lnTo>
                    <a:pt x="1623024" y="85393"/>
                  </a:lnTo>
                  <a:lnTo>
                    <a:pt x="1634295" y="76220"/>
                  </a:lnTo>
                  <a:lnTo>
                    <a:pt x="1645566" y="66765"/>
                  </a:lnTo>
                  <a:lnTo>
                    <a:pt x="1679379" y="41698"/>
                  </a:lnTo>
                  <a:lnTo>
                    <a:pt x="1713192" y="21685"/>
                  </a:lnTo>
                  <a:lnTo>
                    <a:pt x="1758276" y="4652"/>
                  </a:lnTo>
                  <a:lnTo>
                    <a:pt x="1792089" y="0"/>
                  </a:lnTo>
                  <a:lnTo>
                    <a:pt x="1803360" y="305"/>
                  </a:lnTo>
                  <a:lnTo>
                    <a:pt x="1848444" y="11770"/>
                  </a:lnTo>
                  <a:lnTo>
                    <a:pt x="1882257" y="32916"/>
                  </a:lnTo>
                  <a:lnTo>
                    <a:pt x="1916070" y="66679"/>
                  </a:lnTo>
                  <a:lnTo>
                    <a:pt x="1949883" y="114520"/>
                  </a:lnTo>
                  <a:lnTo>
                    <a:pt x="1972425" y="155453"/>
                  </a:lnTo>
                  <a:lnTo>
                    <a:pt x="1994967" y="204259"/>
                  </a:lnTo>
                  <a:lnTo>
                    <a:pt x="2017509" y="261639"/>
                  </a:lnTo>
                  <a:lnTo>
                    <a:pt x="2040051" y="328415"/>
                  </a:lnTo>
                  <a:lnTo>
                    <a:pt x="2051322" y="365576"/>
                  </a:lnTo>
                  <a:lnTo>
                    <a:pt x="2062593" y="405615"/>
                  </a:lnTo>
                  <a:lnTo>
                    <a:pt x="2073864" y="448093"/>
                  </a:lnTo>
                  <a:lnTo>
                    <a:pt x="2085135" y="493663"/>
                  </a:lnTo>
                  <a:lnTo>
                    <a:pt x="2096406" y="542164"/>
                  </a:lnTo>
                  <a:lnTo>
                    <a:pt x="2107677" y="593734"/>
                  </a:lnTo>
                  <a:lnTo>
                    <a:pt x="2118948" y="648630"/>
                  </a:lnTo>
                  <a:lnTo>
                    <a:pt x="2130219" y="706896"/>
                  </a:lnTo>
                  <a:lnTo>
                    <a:pt x="2141490" y="768666"/>
                  </a:lnTo>
                  <a:lnTo>
                    <a:pt x="2152761" y="834121"/>
                  </a:lnTo>
                  <a:lnTo>
                    <a:pt x="2164032" y="903373"/>
                  </a:lnTo>
                  <a:lnTo>
                    <a:pt x="2175303" y="976618"/>
                  </a:lnTo>
                  <a:lnTo>
                    <a:pt x="2186574" y="1053937"/>
                  </a:lnTo>
                  <a:lnTo>
                    <a:pt x="2197845" y="1135568"/>
                  </a:lnTo>
                  <a:lnTo>
                    <a:pt x="2209116" y="1221596"/>
                  </a:lnTo>
                  <a:lnTo>
                    <a:pt x="2220387" y="1312297"/>
                  </a:lnTo>
                  <a:lnTo>
                    <a:pt x="2231658" y="1407773"/>
                  </a:lnTo>
                  <a:lnTo>
                    <a:pt x="2242929" y="1508235"/>
                  </a:lnTo>
                </a:path>
              </a:pathLst>
            </a:custGeom>
            <a:noFill/>
            <a:ln cap="flat" cmpd="sng" w="10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4" name="Google Shape;1044;p49"/>
            <p:cNvSpPr/>
            <p:nvPr/>
          </p:nvSpPr>
          <p:spPr>
            <a:xfrm>
              <a:off x="1799558" y="949950"/>
              <a:ext cx="1202690" cy="410209"/>
            </a:xfrm>
            <a:custGeom>
              <a:rect b="b" l="l" r="r" t="t"/>
              <a:pathLst>
                <a:path extrusionOk="0" h="410209" w="1202689">
                  <a:moveTo>
                    <a:pt x="358869" y="0"/>
                  </a:moveTo>
                  <a:lnTo>
                    <a:pt x="1202212" y="0"/>
                  </a:lnTo>
                </a:path>
                <a:path extrusionOk="0" h="410209" w="1202689">
                  <a:moveTo>
                    <a:pt x="0" y="409954"/>
                  </a:moveTo>
                  <a:lnTo>
                    <a:pt x="1202212" y="40995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5" name="Google Shape;1045;p49"/>
            <p:cNvSpPr/>
            <p:nvPr/>
          </p:nvSpPr>
          <p:spPr>
            <a:xfrm>
              <a:off x="3002531" y="37963"/>
              <a:ext cx="1440180" cy="1296035"/>
            </a:xfrm>
            <a:custGeom>
              <a:rect b="b" l="l" r="r" t="t"/>
              <a:pathLst>
                <a:path extrusionOk="0" h="1296035" w="1440180">
                  <a:moveTo>
                    <a:pt x="1440018" y="648009"/>
                  </a:moveTo>
                  <a:lnTo>
                    <a:pt x="1438210" y="601730"/>
                  </a:lnTo>
                  <a:lnTo>
                    <a:pt x="1432868" y="556330"/>
                  </a:lnTo>
                  <a:lnTo>
                    <a:pt x="1424113" y="511917"/>
                  </a:lnTo>
                  <a:lnTo>
                    <a:pt x="1412068" y="468603"/>
                  </a:lnTo>
                  <a:lnTo>
                    <a:pt x="1396853" y="426495"/>
                  </a:lnTo>
                  <a:lnTo>
                    <a:pt x="1378592" y="385704"/>
                  </a:lnTo>
                  <a:lnTo>
                    <a:pt x="1357406" y="346340"/>
                  </a:lnTo>
                  <a:lnTo>
                    <a:pt x="1333416" y="308512"/>
                  </a:lnTo>
                  <a:lnTo>
                    <a:pt x="1306745" y="272330"/>
                  </a:lnTo>
                  <a:lnTo>
                    <a:pt x="1277513" y="237904"/>
                  </a:lnTo>
                  <a:lnTo>
                    <a:pt x="1245844" y="205342"/>
                  </a:lnTo>
                  <a:lnTo>
                    <a:pt x="1211859" y="174756"/>
                  </a:lnTo>
                  <a:lnTo>
                    <a:pt x="1175680" y="146254"/>
                  </a:lnTo>
                  <a:lnTo>
                    <a:pt x="1137429" y="119946"/>
                  </a:lnTo>
                  <a:lnTo>
                    <a:pt x="1097226" y="95941"/>
                  </a:lnTo>
                  <a:lnTo>
                    <a:pt x="1055195" y="74350"/>
                  </a:lnTo>
                  <a:lnTo>
                    <a:pt x="1011458" y="55283"/>
                  </a:lnTo>
                  <a:lnTo>
                    <a:pt x="966135" y="38847"/>
                  </a:lnTo>
                  <a:lnTo>
                    <a:pt x="919349" y="25155"/>
                  </a:lnTo>
                  <a:lnTo>
                    <a:pt x="871221" y="14314"/>
                  </a:lnTo>
                  <a:lnTo>
                    <a:pt x="821874" y="6434"/>
                  </a:lnTo>
                  <a:lnTo>
                    <a:pt x="771429" y="1627"/>
                  </a:lnTo>
                  <a:lnTo>
                    <a:pt x="720009" y="0"/>
                  </a:lnTo>
                  <a:lnTo>
                    <a:pt x="668588" y="1627"/>
                  </a:lnTo>
                  <a:lnTo>
                    <a:pt x="618143" y="6434"/>
                  </a:lnTo>
                  <a:lnTo>
                    <a:pt x="568796" y="14314"/>
                  </a:lnTo>
                  <a:lnTo>
                    <a:pt x="520669" y="25155"/>
                  </a:lnTo>
                  <a:lnTo>
                    <a:pt x="473882" y="38847"/>
                  </a:lnTo>
                  <a:lnTo>
                    <a:pt x="428560" y="55283"/>
                  </a:lnTo>
                  <a:lnTo>
                    <a:pt x="384822" y="74350"/>
                  </a:lnTo>
                  <a:lnTo>
                    <a:pt x="342791" y="95941"/>
                  </a:lnTo>
                  <a:lnTo>
                    <a:pt x="302589" y="119946"/>
                  </a:lnTo>
                  <a:lnTo>
                    <a:pt x="264337" y="146254"/>
                  </a:lnTo>
                  <a:lnTo>
                    <a:pt x="228158" y="174756"/>
                  </a:lnTo>
                  <a:lnTo>
                    <a:pt x="194173" y="205342"/>
                  </a:lnTo>
                  <a:lnTo>
                    <a:pt x="162504" y="237904"/>
                  </a:lnTo>
                  <a:lnTo>
                    <a:pt x="133273" y="272330"/>
                  </a:lnTo>
                  <a:lnTo>
                    <a:pt x="106601" y="308512"/>
                  </a:lnTo>
                  <a:lnTo>
                    <a:pt x="82611" y="346340"/>
                  </a:lnTo>
                  <a:lnTo>
                    <a:pt x="61425" y="385704"/>
                  </a:lnTo>
                  <a:lnTo>
                    <a:pt x="43164" y="426495"/>
                  </a:lnTo>
                  <a:lnTo>
                    <a:pt x="27949" y="468603"/>
                  </a:lnTo>
                  <a:lnTo>
                    <a:pt x="15904" y="511917"/>
                  </a:lnTo>
                  <a:lnTo>
                    <a:pt x="7149" y="556330"/>
                  </a:lnTo>
                  <a:lnTo>
                    <a:pt x="1807" y="601730"/>
                  </a:lnTo>
                  <a:lnTo>
                    <a:pt x="0" y="648009"/>
                  </a:lnTo>
                  <a:lnTo>
                    <a:pt x="1807" y="694288"/>
                  </a:lnTo>
                  <a:lnTo>
                    <a:pt x="7149" y="739688"/>
                  </a:lnTo>
                  <a:lnTo>
                    <a:pt x="15904" y="784101"/>
                  </a:lnTo>
                  <a:lnTo>
                    <a:pt x="27949" y="827415"/>
                  </a:lnTo>
                  <a:lnTo>
                    <a:pt x="43164" y="869523"/>
                  </a:lnTo>
                  <a:lnTo>
                    <a:pt x="61425" y="910314"/>
                  </a:lnTo>
                  <a:lnTo>
                    <a:pt x="82611" y="949678"/>
                  </a:lnTo>
                  <a:lnTo>
                    <a:pt x="106601" y="987506"/>
                  </a:lnTo>
                  <a:lnTo>
                    <a:pt x="133273" y="1023688"/>
                  </a:lnTo>
                  <a:lnTo>
                    <a:pt x="162504" y="1058114"/>
                  </a:lnTo>
                  <a:lnTo>
                    <a:pt x="194173" y="1090675"/>
                  </a:lnTo>
                  <a:lnTo>
                    <a:pt x="228158" y="1121262"/>
                  </a:lnTo>
                  <a:lnTo>
                    <a:pt x="264337" y="1149764"/>
                  </a:lnTo>
                  <a:lnTo>
                    <a:pt x="302589" y="1176072"/>
                  </a:lnTo>
                  <a:lnTo>
                    <a:pt x="342791" y="1200076"/>
                  </a:lnTo>
                  <a:lnTo>
                    <a:pt x="384822" y="1221667"/>
                  </a:lnTo>
                  <a:lnTo>
                    <a:pt x="428560" y="1240735"/>
                  </a:lnTo>
                  <a:lnTo>
                    <a:pt x="473882" y="1257170"/>
                  </a:lnTo>
                  <a:lnTo>
                    <a:pt x="520669" y="1270863"/>
                  </a:lnTo>
                  <a:lnTo>
                    <a:pt x="568796" y="1281704"/>
                  </a:lnTo>
                  <a:lnTo>
                    <a:pt x="618143" y="1289583"/>
                  </a:lnTo>
                  <a:lnTo>
                    <a:pt x="668588" y="1294391"/>
                  </a:lnTo>
                  <a:lnTo>
                    <a:pt x="720009" y="1296018"/>
                  </a:lnTo>
                  <a:lnTo>
                    <a:pt x="771429" y="1294391"/>
                  </a:lnTo>
                  <a:lnTo>
                    <a:pt x="821874" y="1289583"/>
                  </a:lnTo>
                  <a:lnTo>
                    <a:pt x="871221" y="1281704"/>
                  </a:lnTo>
                  <a:lnTo>
                    <a:pt x="919349" y="1270863"/>
                  </a:lnTo>
                  <a:lnTo>
                    <a:pt x="966135" y="1257170"/>
                  </a:lnTo>
                  <a:lnTo>
                    <a:pt x="1011458" y="1240735"/>
                  </a:lnTo>
                  <a:lnTo>
                    <a:pt x="1055195" y="1221667"/>
                  </a:lnTo>
                  <a:lnTo>
                    <a:pt x="1097226" y="1200076"/>
                  </a:lnTo>
                  <a:lnTo>
                    <a:pt x="1137429" y="1176072"/>
                  </a:lnTo>
                  <a:lnTo>
                    <a:pt x="1175680" y="1149764"/>
                  </a:lnTo>
                  <a:lnTo>
                    <a:pt x="1211859" y="1121262"/>
                  </a:lnTo>
                  <a:lnTo>
                    <a:pt x="1245844" y="1090675"/>
                  </a:lnTo>
                  <a:lnTo>
                    <a:pt x="1277513" y="1058114"/>
                  </a:lnTo>
                  <a:lnTo>
                    <a:pt x="1306745" y="1023688"/>
                  </a:lnTo>
                  <a:lnTo>
                    <a:pt x="1333416" y="987506"/>
                  </a:lnTo>
                  <a:lnTo>
                    <a:pt x="1357406" y="949678"/>
                  </a:lnTo>
                  <a:lnTo>
                    <a:pt x="1378592" y="910314"/>
                  </a:lnTo>
                  <a:lnTo>
                    <a:pt x="1396853" y="869523"/>
                  </a:lnTo>
                  <a:lnTo>
                    <a:pt x="1412068" y="827415"/>
                  </a:lnTo>
                  <a:lnTo>
                    <a:pt x="1424113" y="784101"/>
                  </a:lnTo>
                  <a:lnTo>
                    <a:pt x="1432868" y="739688"/>
                  </a:lnTo>
                  <a:lnTo>
                    <a:pt x="1438210" y="694288"/>
                  </a:lnTo>
                  <a:lnTo>
                    <a:pt x="1440018" y="648009"/>
                  </a:lnTo>
                  <a:close/>
                </a:path>
                <a:path extrusionOk="0" h="1296035" w="1440180">
                  <a:moveTo>
                    <a:pt x="1260015" y="648009"/>
                  </a:moveTo>
                  <a:lnTo>
                    <a:pt x="1256112" y="605449"/>
                  </a:lnTo>
                  <a:lnTo>
                    <a:pt x="1244773" y="564829"/>
                  </a:lnTo>
                  <a:lnTo>
                    <a:pt x="1226556" y="526593"/>
                  </a:lnTo>
                  <a:lnTo>
                    <a:pt x="1202017" y="491186"/>
                  </a:lnTo>
                  <a:lnTo>
                    <a:pt x="1171713" y="459056"/>
                  </a:lnTo>
                  <a:lnTo>
                    <a:pt x="1136201" y="430646"/>
                  </a:lnTo>
                  <a:lnTo>
                    <a:pt x="1096038" y="406403"/>
                  </a:lnTo>
                  <a:lnTo>
                    <a:pt x="1051781" y="386772"/>
                  </a:lnTo>
                  <a:lnTo>
                    <a:pt x="1003986" y="372198"/>
                  </a:lnTo>
                  <a:lnTo>
                    <a:pt x="953210" y="363127"/>
                  </a:lnTo>
                  <a:lnTo>
                    <a:pt x="900011" y="360004"/>
                  </a:lnTo>
                  <a:lnTo>
                    <a:pt x="846811" y="363127"/>
                  </a:lnTo>
                  <a:lnTo>
                    <a:pt x="796036" y="372198"/>
                  </a:lnTo>
                  <a:lnTo>
                    <a:pt x="748241" y="386772"/>
                  </a:lnTo>
                  <a:lnTo>
                    <a:pt x="703983" y="406403"/>
                  </a:lnTo>
                  <a:lnTo>
                    <a:pt x="663820" y="430646"/>
                  </a:lnTo>
                  <a:lnTo>
                    <a:pt x="628308" y="459056"/>
                  </a:lnTo>
                  <a:lnTo>
                    <a:pt x="598004" y="491186"/>
                  </a:lnTo>
                  <a:lnTo>
                    <a:pt x="573465" y="526593"/>
                  </a:lnTo>
                  <a:lnTo>
                    <a:pt x="555248" y="564829"/>
                  </a:lnTo>
                  <a:lnTo>
                    <a:pt x="543909" y="605449"/>
                  </a:lnTo>
                  <a:lnTo>
                    <a:pt x="540006" y="648009"/>
                  </a:lnTo>
                  <a:lnTo>
                    <a:pt x="543909" y="690569"/>
                  </a:lnTo>
                  <a:lnTo>
                    <a:pt x="555248" y="731189"/>
                  </a:lnTo>
                  <a:lnTo>
                    <a:pt x="573465" y="769425"/>
                  </a:lnTo>
                  <a:lnTo>
                    <a:pt x="598004" y="804831"/>
                  </a:lnTo>
                  <a:lnTo>
                    <a:pt x="628308" y="836962"/>
                  </a:lnTo>
                  <a:lnTo>
                    <a:pt x="663820" y="865372"/>
                  </a:lnTo>
                  <a:lnTo>
                    <a:pt x="703983" y="889615"/>
                  </a:lnTo>
                  <a:lnTo>
                    <a:pt x="748241" y="909246"/>
                  </a:lnTo>
                  <a:lnTo>
                    <a:pt x="796036" y="923820"/>
                  </a:lnTo>
                  <a:lnTo>
                    <a:pt x="846811" y="932891"/>
                  </a:lnTo>
                  <a:lnTo>
                    <a:pt x="900011" y="936014"/>
                  </a:lnTo>
                  <a:lnTo>
                    <a:pt x="953210" y="932891"/>
                  </a:lnTo>
                  <a:lnTo>
                    <a:pt x="1003986" y="923820"/>
                  </a:lnTo>
                  <a:lnTo>
                    <a:pt x="1051781" y="909246"/>
                  </a:lnTo>
                  <a:lnTo>
                    <a:pt x="1096038" y="889615"/>
                  </a:lnTo>
                  <a:lnTo>
                    <a:pt x="1136201" y="865372"/>
                  </a:lnTo>
                  <a:lnTo>
                    <a:pt x="1171713" y="836962"/>
                  </a:lnTo>
                  <a:lnTo>
                    <a:pt x="1202017" y="804831"/>
                  </a:lnTo>
                  <a:lnTo>
                    <a:pt x="1226556" y="769425"/>
                  </a:lnTo>
                  <a:lnTo>
                    <a:pt x="1244773" y="731189"/>
                  </a:lnTo>
                  <a:lnTo>
                    <a:pt x="1256112" y="690569"/>
                  </a:lnTo>
                  <a:lnTo>
                    <a:pt x="1260015" y="648009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046" name="Google Shape;1046;p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44583" y="1480756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7" name="Google Shape;1047;p4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144583" y="2034933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48" name="Google Shape;1048;p49"/>
          <p:cNvSpPr txBox="1"/>
          <p:nvPr/>
        </p:nvSpPr>
        <p:spPr>
          <a:xfrm>
            <a:off x="1945297" y="2404235"/>
            <a:ext cx="9080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θ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49" name="Google Shape;1049;p49"/>
          <p:cNvSpPr txBox="1"/>
          <p:nvPr/>
        </p:nvSpPr>
        <p:spPr>
          <a:xfrm rot="-5400000">
            <a:off x="151754" y="1113716"/>
            <a:ext cx="319405" cy="164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50" name="Google Shape;1050;p49"/>
          <p:cNvSpPr txBox="1"/>
          <p:nvPr/>
        </p:nvSpPr>
        <p:spPr>
          <a:xfrm>
            <a:off x="3264395" y="1395271"/>
            <a:ext cx="2268855" cy="1090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A small distance between the con- tours indicates a steep slope along that direction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508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A large distance between the contours indicates a gentle slope along that dir- ection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051" name="Google Shape;1051;p49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052" name="Google Shape;1052;p49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53" name="Google Shape;1053;p49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054" name="Google Shape;1054;p49"/>
          <p:cNvSpPr txBox="1"/>
          <p:nvPr/>
        </p:nvSpPr>
        <p:spPr>
          <a:xfrm>
            <a:off x="392849" y="2926779"/>
            <a:ext cx="2392045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333B2"/>
                </a:solidFill>
                <a:latin typeface="Georgia"/>
                <a:ea typeface="Georgia"/>
                <a:cs typeface="Georgia"/>
                <a:sym typeface="Georgia"/>
              </a:rPr>
              <a:t>Figure: </a:t>
            </a:r>
            <a:r>
              <a:rPr lang="en-US" sz="1000">
                <a:latin typeface="Georgia"/>
                <a:ea typeface="Georgia"/>
                <a:cs typeface="Georgia"/>
                <a:sym typeface="Georgia"/>
              </a:rPr>
              <a:t>Front view of a 3d error surface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5080" rtl="0" algn="r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Mitesh M. Khapra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55" name="Google Shape;1055;p49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28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56" name="Google Shape;1056;p4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"/>
          <p:cNvSpPr/>
          <p:nvPr/>
        </p:nvSpPr>
        <p:spPr>
          <a:xfrm>
            <a:off x="3852050" y="3017760"/>
            <a:ext cx="43180" cy="30480"/>
          </a:xfrm>
          <a:custGeom>
            <a:rect b="b" l="l" r="r" t="t"/>
            <a:pathLst>
              <a:path extrusionOk="0" h="30480" w="431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3" name="Google Shape;223;p5"/>
          <p:cNvSpPr/>
          <p:nvPr/>
        </p:nvSpPr>
        <p:spPr>
          <a:xfrm>
            <a:off x="3772433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4" name="Google Shape;224;p5"/>
          <p:cNvSpPr/>
          <p:nvPr/>
        </p:nvSpPr>
        <p:spPr>
          <a:xfrm>
            <a:off x="3950236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225" name="Google Shape;225;p5"/>
          <p:cNvGrpSpPr/>
          <p:nvPr/>
        </p:nvGrpSpPr>
        <p:grpSpPr>
          <a:xfrm>
            <a:off x="4055351" y="3007448"/>
            <a:ext cx="203200" cy="50800"/>
            <a:chOff x="4055351" y="3007448"/>
            <a:chExt cx="203200" cy="50800"/>
          </a:xfrm>
        </p:grpSpPr>
        <p:sp>
          <p:nvSpPr>
            <p:cNvPr id="226" name="Google Shape;226;p5"/>
            <p:cNvSpPr/>
            <p:nvPr/>
          </p:nvSpPr>
          <p:spPr>
            <a:xfrm>
              <a:off x="4118520" y="3007448"/>
              <a:ext cx="64135" cy="50800"/>
            </a:xfrm>
            <a:custGeom>
              <a:rect b="b" l="l" r="r" t="t"/>
              <a:pathLst>
                <a:path extrusionOk="0" h="50800" w="64135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extrusionOk="0" h="50800" w="64135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extrusionOk="0" h="50800" w="64135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4055351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28" name="Google Shape;228;p5"/>
          <p:cNvGrpSpPr/>
          <p:nvPr/>
        </p:nvGrpSpPr>
        <p:grpSpPr>
          <a:xfrm>
            <a:off x="4338282" y="3007448"/>
            <a:ext cx="203200" cy="50800"/>
            <a:chOff x="4338282" y="3007448"/>
            <a:chExt cx="203200" cy="50800"/>
          </a:xfrm>
        </p:grpSpPr>
        <p:sp>
          <p:nvSpPr>
            <p:cNvPr id="229" name="Google Shape;229;p5"/>
            <p:cNvSpPr/>
            <p:nvPr/>
          </p:nvSpPr>
          <p:spPr>
            <a:xfrm>
              <a:off x="4427182" y="3020148"/>
              <a:ext cx="38100" cy="0"/>
            </a:xfrm>
            <a:custGeom>
              <a:rect b="b" l="l" r="r" t="t"/>
              <a:pathLst>
                <a:path extrusionOk="0" h="120000"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4338282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4414482" y="3007448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50800" w="50800">
                  <a:moveTo>
                    <a:pt x="12700" y="25400"/>
                  </a:moveTo>
                  <a:lnTo>
                    <a:pt x="50800" y="25400"/>
                  </a:lnTo>
                </a:path>
                <a:path extrusionOk="0" h="50800" w="50800">
                  <a:moveTo>
                    <a:pt x="0" y="38100"/>
                  </a:moveTo>
                  <a:lnTo>
                    <a:pt x="38100" y="38100"/>
                  </a:lnTo>
                </a:path>
                <a:path extrusionOk="0" h="50800" w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32" name="Google Shape;232;p5"/>
          <p:cNvGrpSpPr/>
          <p:nvPr/>
        </p:nvGrpSpPr>
        <p:grpSpPr>
          <a:xfrm>
            <a:off x="4621212" y="3007448"/>
            <a:ext cx="203200" cy="50800"/>
            <a:chOff x="4621212" y="3007448"/>
            <a:chExt cx="203200" cy="50800"/>
          </a:xfrm>
        </p:grpSpPr>
        <p:sp>
          <p:nvSpPr>
            <p:cNvPr id="233" name="Google Shape;233;p5"/>
            <p:cNvSpPr/>
            <p:nvPr/>
          </p:nvSpPr>
          <p:spPr>
            <a:xfrm>
              <a:off x="4697413" y="3007448"/>
              <a:ext cx="50800" cy="25400"/>
            </a:xfrm>
            <a:custGeom>
              <a:rect b="b" l="l" r="r" t="t"/>
              <a:pathLst>
                <a:path extrusionOk="0" h="254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25400" w="50800">
                  <a:moveTo>
                    <a:pt x="12700" y="12700"/>
                  </a:moveTo>
                  <a:lnTo>
                    <a:pt x="50800" y="12700"/>
                  </a:lnTo>
                </a:path>
                <a:path extrusionOk="0" h="25400" w="508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4621212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4697413" y="3045548"/>
              <a:ext cx="50800" cy="12700"/>
            </a:xfrm>
            <a:custGeom>
              <a:rect b="b" l="l" r="r" t="t"/>
              <a:pathLst>
                <a:path extrusionOk="0" h="127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12700" w="508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36" name="Google Shape;236;p5"/>
          <p:cNvSpPr/>
          <p:nvPr/>
        </p:nvSpPr>
        <p:spPr>
          <a:xfrm>
            <a:off x="4980331" y="3007448"/>
            <a:ext cx="50800" cy="50800"/>
          </a:xfrm>
          <a:custGeom>
            <a:rect b="b" l="l" r="r" t="t"/>
            <a:pathLst>
              <a:path extrusionOk="0" h="50800" w="50800">
                <a:moveTo>
                  <a:pt x="0" y="0"/>
                </a:moveTo>
                <a:lnTo>
                  <a:pt x="38100" y="0"/>
                </a:lnTo>
              </a:path>
              <a:path extrusionOk="0" h="50800" w="50800">
                <a:moveTo>
                  <a:pt x="12700" y="12700"/>
                </a:moveTo>
                <a:lnTo>
                  <a:pt x="50800" y="12700"/>
                </a:lnTo>
              </a:path>
              <a:path extrusionOk="0" h="50800" w="50800">
                <a:moveTo>
                  <a:pt x="12700" y="25400"/>
                </a:moveTo>
                <a:lnTo>
                  <a:pt x="50800" y="25400"/>
                </a:lnTo>
              </a:path>
              <a:path extrusionOk="0" h="50800" w="50800">
                <a:moveTo>
                  <a:pt x="0" y="38100"/>
                </a:moveTo>
                <a:lnTo>
                  <a:pt x="38100" y="38100"/>
                </a:lnTo>
              </a:path>
              <a:path extrusionOk="0" h="50800" w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237" name="Google Shape;237;p5"/>
          <p:cNvGrpSpPr/>
          <p:nvPr/>
        </p:nvGrpSpPr>
        <p:grpSpPr>
          <a:xfrm>
            <a:off x="5171821" y="3007448"/>
            <a:ext cx="233679" cy="50800"/>
            <a:chOff x="5171821" y="3007448"/>
            <a:chExt cx="233679" cy="50800"/>
          </a:xfrm>
        </p:grpSpPr>
        <p:sp>
          <p:nvSpPr>
            <p:cNvPr id="238" name="Google Shape;238;p5"/>
            <p:cNvSpPr/>
            <p:nvPr/>
          </p:nvSpPr>
          <p:spPr>
            <a:xfrm>
              <a:off x="5293742" y="3037928"/>
              <a:ext cx="20320" cy="20320"/>
            </a:xfrm>
            <a:custGeom>
              <a:rect b="b" l="l" r="r" t="t"/>
              <a:pathLst>
                <a:path extrusionOk="0" h="20319" w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5266678" y="3011433"/>
              <a:ext cx="30480" cy="30480"/>
            </a:xfrm>
            <a:custGeom>
              <a:rect b="b" l="l" r="r" t="t"/>
              <a:pathLst>
                <a:path extrusionOk="0" h="30480" w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5171821" y="3007448"/>
              <a:ext cx="233679" cy="50800"/>
            </a:xfrm>
            <a:custGeom>
              <a:rect b="b" l="l" r="r" t="t"/>
              <a:pathLst>
                <a:path extrusionOk="0" h="50800" w="233679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extrusionOk="0" h="50800" w="233679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extrusionOk="0" h="50800" w="233679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extrusionOk="0" h="50800" w="233679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241" name="Google Shape;24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59996" cy="48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7768" y="218820"/>
            <a:ext cx="2263140" cy="2162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44583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5"/>
          <p:cNvSpPr txBox="1"/>
          <p:nvPr/>
        </p:nvSpPr>
        <p:spPr>
          <a:xfrm>
            <a:off x="3264395" y="100849"/>
            <a:ext cx="2268855" cy="880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Since we have only 2 points and 2 parameters (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b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) we can easily plot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L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w, b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) for different values of (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b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) and pick the one where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L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w, b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) is minimum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45" name="Google Shape;245;p5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46" name="Google Shape;246;p5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48" name="Google Shape;248;p5"/>
          <p:cNvSpPr txBox="1"/>
          <p:nvPr/>
        </p:nvSpPr>
        <p:spPr>
          <a:xfrm>
            <a:off x="5494794" y="3007598"/>
            <a:ext cx="24193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8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9" name="Google Shape;249;p5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50" name="Google Shape;250;p5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1" name="Google Shape;106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583" y="1190332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50"/>
          <p:cNvSpPr txBox="1"/>
          <p:nvPr/>
        </p:nvSpPr>
        <p:spPr>
          <a:xfrm>
            <a:off x="624395" y="1024757"/>
            <a:ext cx="4788535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300">
            <a:spAutoFit/>
          </a:bodyPr>
          <a:lstStyle/>
          <a:p>
            <a:pPr indent="0" lvl="0" marL="12700" marR="5080" rtl="0" algn="l">
              <a:lnSpc>
                <a:spcPct val="79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00">
                <a:latin typeface="Times New Roman"/>
                <a:ea typeface="Times New Roman"/>
                <a:cs typeface="Times New Roman"/>
                <a:sym typeface="Times New Roman"/>
              </a:rPr>
              <a:t>Just to ensure that we understand this properly let us do a few exercises ...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063" name="Google Shape;1063;p50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064" name="Google Shape;1064;p50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65" name="Google Shape;1065;p50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066" name="Google Shape;1066;p50"/>
          <p:cNvSpPr txBox="1"/>
          <p:nvPr>
            <p:ph idx="12" type="sldNum"/>
          </p:nvPr>
        </p:nvSpPr>
        <p:spPr>
          <a:xfrm>
            <a:off x="5423001" y="3007598"/>
            <a:ext cx="3143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29 / 89</a:t>
            </a:r>
            <a:endParaRPr/>
          </a:p>
        </p:txBody>
      </p:sp>
      <p:sp>
        <p:nvSpPr>
          <p:cNvPr id="1067" name="Google Shape;1067;p50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068" name="Google Shape;1068;p5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617" y="185102"/>
            <a:ext cx="2377440" cy="1836115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51"/>
          <p:cNvSpPr txBox="1"/>
          <p:nvPr/>
        </p:nvSpPr>
        <p:spPr>
          <a:xfrm>
            <a:off x="227304" y="2241434"/>
            <a:ext cx="128016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Guess the 3d surface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075" name="Google Shape;1075;p51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076" name="Google Shape;1076;p51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7" name="Google Shape;1077;p51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078" name="Google Shape;1078;p51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30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79" name="Google Shape;1079;p51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080" name="Google Shape;1080;p5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617" y="185102"/>
            <a:ext cx="2377440" cy="1836115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52"/>
          <p:cNvSpPr txBox="1"/>
          <p:nvPr/>
        </p:nvSpPr>
        <p:spPr>
          <a:xfrm>
            <a:off x="227304" y="2241434"/>
            <a:ext cx="128016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Guess the 3d surface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087" name="Google Shape;1087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7543" y="451992"/>
            <a:ext cx="2261922" cy="19293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8" name="Google Shape;1088;p52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089" name="Google Shape;1089;p52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90" name="Google Shape;1090;p52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091" name="Google Shape;1091;p52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30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92" name="Google Shape;1092;p52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093" name="Google Shape;1093;p5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8" name="Google Shape;109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617" y="185102"/>
            <a:ext cx="2377440" cy="1836115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53"/>
          <p:cNvSpPr txBox="1"/>
          <p:nvPr/>
        </p:nvSpPr>
        <p:spPr>
          <a:xfrm>
            <a:off x="227304" y="2241434"/>
            <a:ext cx="128016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Guess the 3d surface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100" name="Google Shape;1100;p53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101" name="Google Shape;1101;p53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2" name="Google Shape;1102;p53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103" name="Google Shape;1103;p53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30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04" name="Google Shape;1104;p53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105" name="Google Shape;1105;p5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0" name="Google Shape;111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617" y="185102"/>
            <a:ext cx="2377440" cy="1836115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54"/>
          <p:cNvSpPr txBox="1"/>
          <p:nvPr/>
        </p:nvSpPr>
        <p:spPr>
          <a:xfrm>
            <a:off x="227304" y="2241434"/>
            <a:ext cx="128016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Guess the 3d surface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12" name="Google Shape;1112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7543" y="451992"/>
            <a:ext cx="2261922" cy="19293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3" name="Google Shape;1113;p54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114" name="Google Shape;1114;p54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5" name="Google Shape;1115;p54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116" name="Google Shape;1116;p54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30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17" name="Google Shape;1117;p54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118" name="Google Shape;1118;p5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3" name="Google Shape;112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617" y="185102"/>
            <a:ext cx="2377440" cy="1836115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55"/>
          <p:cNvSpPr txBox="1"/>
          <p:nvPr/>
        </p:nvSpPr>
        <p:spPr>
          <a:xfrm>
            <a:off x="227304" y="2241434"/>
            <a:ext cx="128016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Guess the 3d surface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125" name="Google Shape;1125;p55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126" name="Google Shape;1126;p55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7" name="Google Shape;1127;p55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128" name="Google Shape;1128;p55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30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29" name="Google Shape;1129;p55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130" name="Google Shape;1130;p55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617" y="185102"/>
            <a:ext cx="2377440" cy="1836115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56"/>
          <p:cNvSpPr txBox="1"/>
          <p:nvPr/>
        </p:nvSpPr>
        <p:spPr>
          <a:xfrm>
            <a:off x="227304" y="2241434"/>
            <a:ext cx="128016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Guess the 3d surface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37" name="Google Shape;1137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7543" y="451992"/>
            <a:ext cx="2261922" cy="19293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8" name="Google Shape;1138;p56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139" name="Google Shape;1139;p56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0" name="Google Shape;1140;p56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141" name="Google Shape;1141;p56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30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42" name="Google Shape;1142;p56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143" name="Google Shape;1143;p5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57"/>
          <p:cNvSpPr txBox="1"/>
          <p:nvPr/>
        </p:nvSpPr>
        <p:spPr>
          <a:xfrm>
            <a:off x="347294" y="1226283"/>
            <a:ext cx="449326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Georgia"/>
                <a:ea typeface="Georgia"/>
                <a:cs typeface="Georgia"/>
                <a:sym typeface="Georgia"/>
              </a:rPr>
              <a:t>Module 5.4 : Momentum based Gradient Descent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149" name="Google Shape;1149;p57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150" name="Google Shape;1150;p57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51" name="Google Shape;1151;p57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152" name="Google Shape;1152;p57"/>
          <p:cNvSpPr txBox="1"/>
          <p:nvPr>
            <p:ph idx="12" type="sldNum"/>
          </p:nvPr>
        </p:nvSpPr>
        <p:spPr>
          <a:xfrm>
            <a:off x="5423001" y="3007598"/>
            <a:ext cx="3143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34 / 89</a:t>
            </a:r>
            <a:endParaRPr/>
          </a:p>
        </p:txBody>
      </p:sp>
      <p:sp>
        <p:nvSpPr>
          <p:cNvPr id="1153" name="Google Shape;1153;p57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154" name="Google Shape;1154;p57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9" name="Google Shape;1159;p58"/>
          <p:cNvGrpSpPr/>
          <p:nvPr/>
        </p:nvGrpSpPr>
        <p:grpSpPr>
          <a:xfrm>
            <a:off x="309193" y="244487"/>
            <a:ext cx="5192408" cy="1091972"/>
            <a:chOff x="309193" y="244487"/>
            <a:chExt cx="5192408" cy="1091972"/>
          </a:xfrm>
        </p:grpSpPr>
        <p:sp>
          <p:nvSpPr>
            <p:cNvPr id="1160" name="Google Shape;1160;p58"/>
            <p:cNvSpPr/>
            <p:nvPr/>
          </p:nvSpPr>
          <p:spPr>
            <a:xfrm>
              <a:off x="309193" y="244487"/>
              <a:ext cx="5142230" cy="186690"/>
            </a:xfrm>
            <a:custGeom>
              <a:rect b="b" l="l" r="r" t="t"/>
              <a:pathLst>
                <a:path extrusionOk="0" h="186690" w="514223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6558"/>
                  </a:lnTo>
                  <a:lnTo>
                    <a:pt x="5141666" y="186558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161" name="Google Shape;1161;p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9194" y="418401"/>
              <a:ext cx="5141665" cy="50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2" name="Google Shape;1162;p5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9994" y="1234859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3" name="Google Shape;1163;p5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0794" y="1222158"/>
              <a:ext cx="5090807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4" name="Google Shape;1164;p5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50859" y="288734"/>
              <a:ext cx="50742" cy="9461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5" name="Google Shape;1165;p58"/>
            <p:cNvSpPr/>
            <p:nvPr/>
          </p:nvSpPr>
          <p:spPr>
            <a:xfrm>
              <a:off x="309193" y="462668"/>
              <a:ext cx="5142230" cy="823594"/>
            </a:xfrm>
            <a:custGeom>
              <a:rect b="b" l="l" r="r" t="t"/>
              <a:pathLst>
                <a:path extrusionOk="0" h="823594" w="5142230">
                  <a:moveTo>
                    <a:pt x="5141666" y="0"/>
                  </a:moveTo>
                  <a:lnTo>
                    <a:pt x="0" y="0"/>
                  </a:lnTo>
                  <a:lnTo>
                    <a:pt x="0" y="772190"/>
                  </a:lnTo>
                  <a:lnTo>
                    <a:pt x="4008" y="791914"/>
                  </a:lnTo>
                  <a:lnTo>
                    <a:pt x="14922" y="808067"/>
                  </a:lnTo>
                  <a:lnTo>
                    <a:pt x="31075" y="818981"/>
                  </a:lnTo>
                  <a:lnTo>
                    <a:pt x="50800" y="822990"/>
                  </a:lnTo>
                  <a:lnTo>
                    <a:pt x="5090865" y="822990"/>
                  </a:lnTo>
                  <a:lnTo>
                    <a:pt x="5110590" y="818981"/>
                  </a:lnTo>
                  <a:lnTo>
                    <a:pt x="5126743" y="808067"/>
                  </a:lnTo>
                  <a:lnTo>
                    <a:pt x="5137657" y="791914"/>
                  </a:lnTo>
                  <a:lnTo>
                    <a:pt x="5141666" y="772190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66" name="Google Shape;1166;p58"/>
            <p:cNvSpPr/>
            <p:nvPr/>
          </p:nvSpPr>
          <p:spPr>
            <a:xfrm>
              <a:off x="5450859" y="326815"/>
              <a:ext cx="0" cy="927100"/>
            </a:xfrm>
            <a:custGeom>
              <a:rect b="b" l="l" r="r" t="t"/>
              <a:pathLst>
                <a:path extrusionOk="0" h="927100" w="120000">
                  <a:moveTo>
                    <a:pt x="0" y="927093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67" name="Google Shape;1167;p58"/>
            <p:cNvSpPr/>
            <p:nvPr/>
          </p:nvSpPr>
          <p:spPr>
            <a:xfrm>
              <a:off x="5450859" y="314115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68" name="Google Shape;1168;p58"/>
            <p:cNvSpPr/>
            <p:nvPr/>
          </p:nvSpPr>
          <p:spPr>
            <a:xfrm>
              <a:off x="5450859" y="301415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69" name="Google Shape;1169;p58"/>
            <p:cNvSpPr/>
            <p:nvPr/>
          </p:nvSpPr>
          <p:spPr>
            <a:xfrm>
              <a:off x="5450859" y="288715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170" name="Google Shape;1170;p5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04583" y="518439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1" name="Google Shape;1171;p5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04583" y="728472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2" name="Google Shape;1172;p5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04583" y="938504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3" name="Google Shape;1173;p5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04583" y="1148537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74" name="Google Shape;1174;p58"/>
          <p:cNvSpPr txBox="1"/>
          <p:nvPr/>
        </p:nvSpPr>
        <p:spPr>
          <a:xfrm>
            <a:off x="347294" y="188414"/>
            <a:ext cx="4069079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8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B2"/>
                </a:solidFill>
                <a:latin typeface="Georgia"/>
                <a:ea typeface="Georgia"/>
                <a:cs typeface="Georgia"/>
                <a:sym typeface="Georgia"/>
              </a:rPr>
              <a:t>Some observations about gradient descent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289560" marR="5080" rtl="0" algn="l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It takes a lot of time to navigate regions having a gentle slope This is because the gradient in these regions is very small Can we do something better ?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289560" rtl="0" algn="l">
              <a:lnSpc>
                <a:spcPct val="100000"/>
              </a:lnSpc>
              <a:spcBef>
                <a:spcPts val="229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Yes, let’s take a look at ‘Momentum based gradient descent’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175" name="Google Shape;1175;p58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176" name="Google Shape;1176;p58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7" name="Google Shape;1177;p58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178" name="Google Shape;1178;p58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35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79" name="Google Shape;1179;p58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180" name="Google Shape;1180;p5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59"/>
          <p:cNvGrpSpPr/>
          <p:nvPr/>
        </p:nvGrpSpPr>
        <p:grpSpPr>
          <a:xfrm>
            <a:off x="309193" y="244487"/>
            <a:ext cx="5192408" cy="834479"/>
            <a:chOff x="309193" y="244487"/>
            <a:chExt cx="5192408" cy="834479"/>
          </a:xfrm>
        </p:grpSpPr>
        <p:sp>
          <p:nvSpPr>
            <p:cNvPr id="1186" name="Google Shape;1186;p59"/>
            <p:cNvSpPr/>
            <p:nvPr/>
          </p:nvSpPr>
          <p:spPr>
            <a:xfrm>
              <a:off x="309193" y="244487"/>
              <a:ext cx="5142230" cy="177165"/>
            </a:xfrm>
            <a:custGeom>
              <a:rect b="b" l="l" r="r" t="t"/>
              <a:pathLst>
                <a:path extrusionOk="0" h="177165" w="514223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77058"/>
                  </a:lnTo>
                  <a:lnTo>
                    <a:pt x="5141666" y="177058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187" name="Google Shape;1187;p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9194" y="408901"/>
              <a:ext cx="5141665" cy="50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8" name="Google Shape;1188;p5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9994" y="977366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9" name="Google Shape;1189;p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0794" y="964666"/>
              <a:ext cx="5090807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0" name="Google Shape;1190;p5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50859" y="288734"/>
              <a:ext cx="50742" cy="6886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1" name="Google Shape;1191;p59"/>
            <p:cNvSpPr/>
            <p:nvPr/>
          </p:nvSpPr>
          <p:spPr>
            <a:xfrm>
              <a:off x="309193" y="453169"/>
              <a:ext cx="5142230" cy="575310"/>
            </a:xfrm>
            <a:custGeom>
              <a:rect b="b" l="l" r="r" t="t"/>
              <a:pathLst>
                <a:path extrusionOk="0" h="575310" w="5142230">
                  <a:moveTo>
                    <a:pt x="5141666" y="0"/>
                  </a:moveTo>
                  <a:lnTo>
                    <a:pt x="0" y="0"/>
                  </a:lnTo>
                  <a:lnTo>
                    <a:pt x="0" y="524196"/>
                  </a:lnTo>
                  <a:lnTo>
                    <a:pt x="4008" y="543921"/>
                  </a:lnTo>
                  <a:lnTo>
                    <a:pt x="14922" y="560074"/>
                  </a:lnTo>
                  <a:lnTo>
                    <a:pt x="31075" y="570988"/>
                  </a:lnTo>
                  <a:lnTo>
                    <a:pt x="50800" y="574997"/>
                  </a:lnTo>
                  <a:lnTo>
                    <a:pt x="5090865" y="574997"/>
                  </a:lnTo>
                  <a:lnTo>
                    <a:pt x="5110590" y="570988"/>
                  </a:lnTo>
                  <a:lnTo>
                    <a:pt x="5126743" y="560074"/>
                  </a:lnTo>
                  <a:lnTo>
                    <a:pt x="5137657" y="543921"/>
                  </a:lnTo>
                  <a:lnTo>
                    <a:pt x="5141666" y="524196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2" name="Google Shape;1192;p59"/>
            <p:cNvSpPr/>
            <p:nvPr/>
          </p:nvSpPr>
          <p:spPr>
            <a:xfrm>
              <a:off x="5450859" y="326816"/>
              <a:ext cx="0" cy="669925"/>
            </a:xfrm>
            <a:custGeom>
              <a:rect b="b" l="l" r="r" t="t"/>
              <a:pathLst>
                <a:path extrusionOk="0" h="669925" w="120000">
                  <a:moveTo>
                    <a:pt x="0" y="6695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3" name="Google Shape;1193;p59"/>
            <p:cNvSpPr/>
            <p:nvPr/>
          </p:nvSpPr>
          <p:spPr>
            <a:xfrm>
              <a:off x="5450859" y="314116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4" name="Google Shape;1194;p59"/>
            <p:cNvSpPr/>
            <p:nvPr/>
          </p:nvSpPr>
          <p:spPr>
            <a:xfrm>
              <a:off x="5450859" y="301416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5" name="Google Shape;1195;p59"/>
            <p:cNvSpPr/>
            <p:nvPr/>
          </p:nvSpPr>
          <p:spPr>
            <a:xfrm>
              <a:off x="5450859" y="288716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196" name="Google Shape;1196;p5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04583" y="508926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7" name="Google Shape;1197;p5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04583" y="891044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98" name="Google Shape;1198;p59"/>
          <p:cNvGrpSpPr/>
          <p:nvPr/>
        </p:nvGrpSpPr>
        <p:grpSpPr>
          <a:xfrm>
            <a:off x="309193" y="1180096"/>
            <a:ext cx="5192408" cy="1274115"/>
            <a:chOff x="309193" y="1180096"/>
            <a:chExt cx="5192408" cy="1274115"/>
          </a:xfrm>
        </p:grpSpPr>
        <p:sp>
          <p:nvSpPr>
            <p:cNvPr id="1199" name="Google Shape;1199;p59"/>
            <p:cNvSpPr/>
            <p:nvPr/>
          </p:nvSpPr>
          <p:spPr>
            <a:xfrm>
              <a:off x="309193" y="1180096"/>
              <a:ext cx="5142230" cy="186690"/>
            </a:xfrm>
            <a:custGeom>
              <a:rect b="b" l="l" r="r" t="t"/>
              <a:pathLst>
                <a:path extrusionOk="0" h="186690" w="514223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6558"/>
                  </a:lnTo>
                  <a:lnTo>
                    <a:pt x="5141666" y="186558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200" name="Google Shape;1200;p5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09194" y="1353997"/>
              <a:ext cx="5141665" cy="50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1" name="Google Shape;1201;p5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59994" y="2352611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2" name="Google Shape;1202;p5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10794" y="2339911"/>
              <a:ext cx="5090807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3" name="Google Shape;1203;p5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450859" y="1224330"/>
              <a:ext cx="50742" cy="11282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4" name="Google Shape;1204;p59"/>
            <p:cNvSpPr/>
            <p:nvPr/>
          </p:nvSpPr>
          <p:spPr>
            <a:xfrm>
              <a:off x="309193" y="1398274"/>
              <a:ext cx="5142230" cy="1005205"/>
            </a:xfrm>
            <a:custGeom>
              <a:rect b="b" l="l" r="r" t="t"/>
              <a:pathLst>
                <a:path extrusionOk="0" h="1005205" w="5142230">
                  <a:moveTo>
                    <a:pt x="5141666" y="0"/>
                  </a:moveTo>
                  <a:lnTo>
                    <a:pt x="0" y="0"/>
                  </a:lnTo>
                  <a:lnTo>
                    <a:pt x="0" y="954336"/>
                  </a:lnTo>
                  <a:lnTo>
                    <a:pt x="4008" y="974061"/>
                  </a:lnTo>
                  <a:lnTo>
                    <a:pt x="14922" y="990214"/>
                  </a:lnTo>
                  <a:lnTo>
                    <a:pt x="31075" y="1001128"/>
                  </a:lnTo>
                  <a:lnTo>
                    <a:pt x="50800" y="1005137"/>
                  </a:lnTo>
                  <a:lnTo>
                    <a:pt x="5090865" y="1005137"/>
                  </a:lnTo>
                  <a:lnTo>
                    <a:pt x="5110590" y="1001128"/>
                  </a:lnTo>
                  <a:lnTo>
                    <a:pt x="5126743" y="990214"/>
                  </a:lnTo>
                  <a:lnTo>
                    <a:pt x="5137657" y="974061"/>
                  </a:lnTo>
                  <a:lnTo>
                    <a:pt x="5141666" y="954336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05" name="Google Shape;1205;p59"/>
            <p:cNvSpPr/>
            <p:nvPr/>
          </p:nvSpPr>
          <p:spPr>
            <a:xfrm>
              <a:off x="5450859" y="1262421"/>
              <a:ext cx="0" cy="1109345"/>
            </a:xfrm>
            <a:custGeom>
              <a:rect b="b" l="l" r="r" t="t"/>
              <a:pathLst>
                <a:path extrusionOk="0" h="1109345" w="120000">
                  <a:moveTo>
                    <a:pt x="0" y="110923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06" name="Google Shape;1206;p59"/>
            <p:cNvSpPr/>
            <p:nvPr/>
          </p:nvSpPr>
          <p:spPr>
            <a:xfrm>
              <a:off x="5450859" y="1249721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07" name="Google Shape;1207;p59"/>
            <p:cNvSpPr/>
            <p:nvPr/>
          </p:nvSpPr>
          <p:spPr>
            <a:xfrm>
              <a:off x="5450859" y="1237021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08" name="Google Shape;1208;p59"/>
            <p:cNvSpPr/>
            <p:nvPr/>
          </p:nvSpPr>
          <p:spPr>
            <a:xfrm>
              <a:off x="5450859" y="1224321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209" name="Google Shape;1209;p5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04583" y="2266276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10" name="Google Shape;1210;p59"/>
          <p:cNvSpPr txBox="1"/>
          <p:nvPr/>
        </p:nvSpPr>
        <p:spPr>
          <a:xfrm>
            <a:off x="334594" y="194840"/>
            <a:ext cx="5091430" cy="2178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25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B2"/>
                </a:solidFill>
                <a:latin typeface="Georgia"/>
                <a:ea typeface="Georgia"/>
                <a:cs typeface="Georgia"/>
                <a:sym typeface="Georgia"/>
              </a:rPr>
              <a:t>Intuition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302260" marR="17780" rtl="0" algn="l">
              <a:lnSpc>
                <a:spcPct val="1026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If I am repeatedly being asked to move in the same direction then I should probably gain some confidence and start taking bigger steps in that direction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302260" rtl="0" algn="l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Just as a ball gains momentum while rolling down a slope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245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B2"/>
                </a:solidFill>
                <a:latin typeface="Georgia"/>
                <a:ea typeface="Georgia"/>
                <a:cs typeface="Georgia"/>
                <a:sym typeface="Georgia"/>
              </a:rPr>
              <a:t>Update rule for momentum based gradient descent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405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-172719" lvl="0" marL="1760854" marR="1587500" rtl="0" algn="l">
              <a:lnSpc>
                <a:spcPct val="125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update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γ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·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update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baseline="-25000" i="1" lang="en-US" sz="1200">
                <a:latin typeface="Arial"/>
                <a:ea typeface="Arial"/>
                <a:cs typeface="Arial"/>
                <a:sym typeface="Arial"/>
              </a:rPr>
              <a:t>−</a:t>
            </a:r>
            <a:r>
              <a:rPr baseline="-25000" lang="en-US" sz="1200">
                <a:latin typeface="Georgia"/>
                <a:ea typeface="Georgia"/>
                <a:cs typeface="Georgia"/>
                <a:sym typeface="Georgia"/>
              </a:rPr>
              <a:t>1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+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η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baseline="-25000" lang="en-US" sz="1200">
                <a:latin typeface="Georgia"/>
                <a:ea typeface="Georgia"/>
                <a:cs typeface="Georgia"/>
                <a:sym typeface="Georgia"/>
              </a:rPr>
              <a:t>+1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−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update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2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3022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In addition to the current update, also look at the history of updates.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211" name="Google Shape;1211;p59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212" name="Google Shape;1212;p59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3" name="Google Shape;1213;p59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214" name="Google Shape;1214;p59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36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15" name="Google Shape;1215;p59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216" name="Google Shape;1216;p5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"/>
          <p:cNvSpPr/>
          <p:nvPr/>
        </p:nvSpPr>
        <p:spPr>
          <a:xfrm>
            <a:off x="3852050" y="3017760"/>
            <a:ext cx="43180" cy="30480"/>
          </a:xfrm>
          <a:custGeom>
            <a:rect b="b" l="l" r="r" t="t"/>
            <a:pathLst>
              <a:path extrusionOk="0" h="30480" w="431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6" name="Google Shape;256;p6"/>
          <p:cNvSpPr/>
          <p:nvPr/>
        </p:nvSpPr>
        <p:spPr>
          <a:xfrm>
            <a:off x="3772433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7" name="Google Shape;257;p6"/>
          <p:cNvSpPr/>
          <p:nvPr/>
        </p:nvSpPr>
        <p:spPr>
          <a:xfrm>
            <a:off x="3950236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258" name="Google Shape;258;p6"/>
          <p:cNvGrpSpPr/>
          <p:nvPr/>
        </p:nvGrpSpPr>
        <p:grpSpPr>
          <a:xfrm>
            <a:off x="4055351" y="3007448"/>
            <a:ext cx="203200" cy="50800"/>
            <a:chOff x="4055351" y="3007448"/>
            <a:chExt cx="203200" cy="50800"/>
          </a:xfrm>
        </p:grpSpPr>
        <p:sp>
          <p:nvSpPr>
            <p:cNvPr id="259" name="Google Shape;259;p6"/>
            <p:cNvSpPr/>
            <p:nvPr/>
          </p:nvSpPr>
          <p:spPr>
            <a:xfrm>
              <a:off x="4118520" y="3007448"/>
              <a:ext cx="64135" cy="50800"/>
            </a:xfrm>
            <a:custGeom>
              <a:rect b="b" l="l" r="r" t="t"/>
              <a:pathLst>
                <a:path extrusionOk="0" h="50800" w="64135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extrusionOk="0" h="50800" w="64135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extrusionOk="0" h="50800" w="64135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4055351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61" name="Google Shape;261;p6"/>
          <p:cNvGrpSpPr/>
          <p:nvPr/>
        </p:nvGrpSpPr>
        <p:grpSpPr>
          <a:xfrm>
            <a:off x="4338282" y="3007448"/>
            <a:ext cx="203200" cy="50800"/>
            <a:chOff x="4338282" y="3007448"/>
            <a:chExt cx="203200" cy="50800"/>
          </a:xfrm>
        </p:grpSpPr>
        <p:sp>
          <p:nvSpPr>
            <p:cNvPr id="262" name="Google Shape;262;p6"/>
            <p:cNvSpPr/>
            <p:nvPr/>
          </p:nvSpPr>
          <p:spPr>
            <a:xfrm>
              <a:off x="4427182" y="3020148"/>
              <a:ext cx="38100" cy="0"/>
            </a:xfrm>
            <a:custGeom>
              <a:rect b="b" l="l" r="r" t="t"/>
              <a:pathLst>
                <a:path extrusionOk="0" h="120000"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3" name="Google Shape;263;p6"/>
            <p:cNvSpPr/>
            <p:nvPr/>
          </p:nvSpPr>
          <p:spPr>
            <a:xfrm>
              <a:off x="4338282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4" name="Google Shape;264;p6"/>
            <p:cNvSpPr/>
            <p:nvPr/>
          </p:nvSpPr>
          <p:spPr>
            <a:xfrm>
              <a:off x="4414482" y="3007448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50800" w="50800">
                  <a:moveTo>
                    <a:pt x="12700" y="25400"/>
                  </a:moveTo>
                  <a:lnTo>
                    <a:pt x="50800" y="25400"/>
                  </a:lnTo>
                </a:path>
                <a:path extrusionOk="0" h="50800" w="50800">
                  <a:moveTo>
                    <a:pt x="0" y="38100"/>
                  </a:moveTo>
                  <a:lnTo>
                    <a:pt x="38100" y="38100"/>
                  </a:lnTo>
                </a:path>
                <a:path extrusionOk="0" h="50800" w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65" name="Google Shape;265;p6"/>
          <p:cNvGrpSpPr/>
          <p:nvPr/>
        </p:nvGrpSpPr>
        <p:grpSpPr>
          <a:xfrm>
            <a:off x="4621212" y="3007448"/>
            <a:ext cx="203200" cy="50800"/>
            <a:chOff x="4621212" y="3007448"/>
            <a:chExt cx="203200" cy="50800"/>
          </a:xfrm>
        </p:grpSpPr>
        <p:sp>
          <p:nvSpPr>
            <p:cNvPr id="266" name="Google Shape;266;p6"/>
            <p:cNvSpPr/>
            <p:nvPr/>
          </p:nvSpPr>
          <p:spPr>
            <a:xfrm>
              <a:off x="4697413" y="3007448"/>
              <a:ext cx="50800" cy="25400"/>
            </a:xfrm>
            <a:custGeom>
              <a:rect b="b" l="l" r="r" t="t"/>
              <a:pathLst>
                <a:path extrusionOk="0" h="254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25400" w="50800">
                  <a:moveTo>
                    <a:pt x="12700" y="12700"/>
                  </a:moveTo>
                  <a:lnTo>
                    <a:pt x="50800" y="12700"/>
                  </a:lnTo>
                </a:path>
                <a:path extrusionOk="0" h="25400" w="508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7" name="Google Shape;267;p6"/>
            <p:cNvSpPr/>
            <p:nvPr/>
          </p:nvSpPr>
          <p:spPr>
            <a:xfrm>
              <a:off x="4621212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8" name="Google Shape;268;p6"/>
            <p:cNvSpPr/>
            <p:nvPr/>
          </p:nvSpPr>
          <p:spPr>
            <a:xfrm>
              <a:off x="4697413" y="3045548"/>
              <a:ext cx="50800" cy="12700"/>
            </a:xfrm>
            <a:custGeom>
              <a:rect b="b" l="l" r="r" t="t"/>
              <a:pathLst>
                <a:path extrusionOk="0" h="127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12700" w="508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69" name="Google Shape;269;p6"/>
          <p:cNvSpPr/>
          <p:nvPr/>
        </p:nvSpPr>
        <p:spPr>
          <a:xfrm>
            <a:off x="4980331" y="3007448"/>
            <a:ext cx="50800" cy="50800"/>
          </a:xfrm>
          <a:custGeom>
            <a:rect b="b" l="l" r="r" t="t"/>
            <a:pathLst>
              <a:path extrusionOk="0" h="50800" w="50800">
                <a:moveTo>
                  <a:pt x="0" y="0"/>
                </a:moveTo>
                <a:lnTo>
                  <a:pt x="38100" y="0"/>
                </a:lnTo>
              </a:path>
              <a:path extrusionOk="0" h="50800" w="50800">
                <a:moveTo>
                  <a:pt x="12700" y="12700"/>
                </a:moveTo>
                <a:lnTo>
                  <a:pt x="50800" y="12700"/>
                </a:lnTo>
              </a:path>
              <a:path extrusionOk="0" h="50800" w="50800">
                <a:moveTo>
                  <a:pt x="12700" y="25400"/>
                </a:moveTo>
                <a:lnTo>
                  <a:pt x="50800" y="25400"/>
                </a:lnTo>
              </a:path>
              <a:path extrusionOk="0" h="50800" w="50800">
                <a:moveTo>
                  <a:pt x="0" y="38100"/>
                </a:moveTo>
                <a:lnTo>
                  <a:pt x="38100" y="38100"/>
                </a:lnTo>
              </a:path>
              <a:path extrusionOk="0" h="50800" w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270" name="Google Shape;270;p6"/>
          <p:cNvGrpSpPr/>
          <p:nvPr/>
        </p:nvGrpSpPr>
        <p:grpSpPr>
          <a:xfrm>
            <a:off x="5171821" y="3007448"/>
            <a:ext cx="233679" cy="50800"/>
            <a:chOff x="5171821" y="3007448"/>
            <a:chExt cx="233679" cy="50800"/>
          </a:xfrm>
        </p:grpSpPr>
        <p:sp>
          <p:nvSpPr>
            <p:cNvPr id="271" name="Google Shape;271;p6"/>
            <p:cNvSpPr/>
            <p:nvPr/>
          </p:nvSpPr>
          <p:spPr>
            <a:xfrm>
              <a:off x="5293742" y="3037928"/>
              <a:ext cx="20320" cy="20320"/>
            </a:xfrm>
            <a:custGeom>
              <a:rect b="b" l="l" r="r" t="t"/>
              <a:pathLst>
                <a:path extrusionOk="0" h="20319" w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5266678" y="3011433"/>
              <a:ext cx="30480" cy="30480"/>
            </a:xfrm>
            <a:custGeom>
              <a:rect b="b" l="l" r="r" t="t"/>
              <a:pathLst>
                <a:path extrusionOk="0" h="30480" w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5171821" y="3007448"/>
              <a:ext cx="233679" cy="50800"/>
            </a:xfrm>
            <a:custGeom>
              <a:rect b="b" l="l" r="r" t="t"/>
              <a:pathLst>
                <a:path extrusionOk="0" h="50800" w="233679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extrusionOk="0" h="50800" w="233679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extrusionOk="0" h="50800" w="233679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extrusionOk="0" h="50800" w="233679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274" name="Google Shape;27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59996" cy="48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7768" y="218820"/>
            <a:ext cx="2263140" cy="2162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44583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6"/>
          <p:cNvSpPr txBox="1"/>
          <p:nvPr/>
        </p:nvSpPr>
        <p:spPr>
          <a:xfrm>
            <a:off x="3264395" y="100849"/>
            <a:ext cx="2268855" cy="1434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Since we have only 2 points and 2 parameters (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b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) we can easily plot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L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w, b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) for different values of (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b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) and pick the one where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L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w, b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) is minimum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508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But of course this becomes intract- able once you have many more data points and many more parameters !!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78" name="Google Shape;278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44583" y="1084656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6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280" name="Google Shape;280;p6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82" name="Google Shape;282;p6"/>
          <p:cNvSpPr txBox="1"/>
          <p:nvPr/>
        </p:nvSpPr>
        <p:spPr>
          <a:xfrm>
            <a:off x="5494794" y="3007598"/>
            <a:ext cx="24193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8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3" name="Google Shape;283;p6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284" name="Google Shape;284;p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60"/>
          <p:cNvSpPr txBox="1"/>
          <p:nvPr>
            <p:ph type="title"/>
          </p:nvPr>
        </p:nvSpPr>
        <p:spPr>
          <a:xfrm>
            <a:off x="1885569" y="272107"/>
            <a:ext cx="1982470" cy="445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72720" lvl="0" marL="210184" marR="30480" rtl="0" algn="l">
              <a:lnSpc>
                <a:spcPct val="125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Georgia"/>
                <a:ea typeface="Georgia"/>
                <a:cs typeface="Georgia"/>
                <a:sym typeface="Georgia"/>
              </a:rPr>
              <a:t>update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 </a:t>
            </a:r>
            <a:r>
              <a:rPr lang="en-US" sz="1100"/>
              <a:t>=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γ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·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update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baseline="-25000" i="1" lang="en-US" sz="1200">
                <a:latin typeface="Arial"/>
                <a:ea typeface="Arial"/>
                <a:cs typeface="Arial"/>
                <a:sym typeface="Arial"/>
              </a:rPr>
              <a:t>−</a:t>
            </a:r>
            <a:r>
              <a:rPr baseline="-25000" lang="en-US" sz="1200"/>
              <a:t>1 </a:t>
            </a:r>
            <a:r>
              <a:rPr lang="en-US" sz="1100"/>
              <a:t>+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η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baseline="-25000" lang="en-US" sz="1200"/>
              <a:t>+1 </a:t>
            </a:r>
            <a:r>
              <a:rPr lang="en-US" sz="1100"/>
              <a:t>=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−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update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22" name="Google Shape;1222;p60"/>
          <p:cNvSpPr txBox="1"/>
          <p:nvPr/>
        </p:nvSpPr>
        <p:spPr>
          <a:xfrm>
            <a:off x="559168" y="1196096"/>
            <a:ext cx="3877945" cy="1090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522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update</a:t>
            </a:r>
            <a:r>
              <a:rPr baseline="-25000" lang="en-US" sz="1200">
                <a:latin typeface="Georgia"/>
                <a:ea typeface="Georgia"/>
                <a:cs typeface="Georgia"/>
                <a:sym typeface="Georgia"/>
              </a:rPr>
              <a:t>0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= 0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38100" rtl="0" algn="l">
              <a:lnSpc>
                <a:spcPct val="100000"/>
              </a:lnSpc>
              <a:spcBef>
                <a:spcPts val="334"/>
              </a:spcBef>
              <a:spcAft>
                <a:spcPts val="0"/>
              </a:spcAft>
              <a:buNone/>
            </a:pP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update</a:t>
            </a:r>
            <a:r>
              <a:rPr baseline="-25000" lang="en-US" sz="1200">
                <a:latin typeface="Georgia"/>
                <a:ea typeface="Georgia"/>
                <a:cs typeface="Georgia"/>
                <a:sym typeface="Georgia"/>
              </a:rPr>
              <a:t>1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γ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·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update</a:t>
            </a:r>
            <a:r>
              <a:rPr baseline="-25000" lang="en-US" sz="1200">
                <a:latin typeface="Georgia"/>
                <a:ea typeface="Georgia"/>
                <a:cs typeface="Georgia"/>
                <a:sym typeface="Georgia"/>
              </a:rPr>
              <a:t>0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+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η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aseline="-25000" lang="en-US" sz="1200">
                <a:latin typeface="Georgia"/>
                <a:ea typeface="Georgia"/>
                <a:cs typeface="Georgia"/>
                <a:sym typeface="Georgia"/>
              </a:rPr>
              <a:t>1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η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aseline="-25000" lang="en-US" sz="1200">
                <a:latin typeface="Georgia"/>
                <a:ea typeface="Georgia"/>
                <a:cs typeface="Georgia"/>
                <a:sym typeface="Georgia"/>
              </a:rPr>
              <a:t>1</a:t>
            </a:r>
            <a:endParaRPr baseline="-25000" sz="1200">
              <a:latin typeface="Georgia"/>
              <a:ea typeface="Georgia"/>
              <a:cs typeface="Georgia"/>
              <a:sym typeface="Georgia"/>
            </a:endParaRPr>
          </a:p>
          <a:p>
            <a:pPr indent="0" lvl="0" marL="3810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None/>
            </a:pP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update</a:t>
            </a:r>
            <a:r>
              <a:rPr baseline="-25000" lang="en-US" sz="1200">
                <a:latin typeface="Georgia"/>
                <a:ea typeface="Georgia"/>
                <a:cs typeface="Georgia"/>
                <a:sym typeface="Georgia"/>
              </a:rPr>
              <a:t>2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γ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·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update</a:t>
            </a:r>
            <a:r>
              <a:rPr baseline="-25000" lang="en-US" sz="1200">
                <a:latin typeface="Georgia"/>
                <a:ea typeface="Georgia"/>
                <a:cs typeface="Georgia"/>
                <a:sym typeface="Georgia"/>
              </a:rPr>
              <a:t>1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+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η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aseline="-25000" lang="en-US" sz="1200">
                <a:latin typeface="Georgia"/>
                <a:ea typeface="Georgia"/>
                <a:cs typeface="Georgia"/>
                <a:sym typeface="Georgia"/>
              </a:rPr>
              <a:t>2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γ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·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η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aseline="-25000" lang="en-US" sz="1200">
                <a:latin typeface="Georgia"/>
                <a:ea typeface="Georgia"/>
                <a:cs typeface="Georgia"/>
                <a:sym typeface="Georgia"/>
              </a:rPr>
              <a:t>1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+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η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aseline="-25000" lang="en-US" sz="1200">
                <a:latin typeface="Georgia"/>
                <a:ea typeface="Georgia"/>
                <a:cs typeface="Georgia"/>
                <a:sym typeface="Georgia"/>
              </a:rPr>
              <a:t>2</a:t>
            </a:r>
            <a:endParaRPr baseline="-25000" sz="1200">
              <a:latin typeface="Georgia"/>
              <a:ea typeface="Georgia"/>
              <a:cs typeface="Georgia"/>
              <a:sym typeface="Georgia"/>
            </a:endParaRPr>
          </a:p>
          <a:p>
            <a:pPr indent="0" lvl="0" marL="38100" rtl="0" algn="l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update</a:t>
            </a:r>
            <a:r>
              <a:rPr baseline="-25000" lang="en-US" sz="1200">
                <a:latin typeface="Georgia"/>
                <a:ea typeface="Georgia"/>
                <a:cs typeface="Georgia"/>
                <a:sym typeface="Georgia"/>
              </a:rPr>
              <a:t>3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γ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·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update</a:t>
            </a:r>
            <a:r>
              <a:rPr baseline="-25000" lang="en-US" sz="1200">
                <a:latin typeface="Georgia"/>
                <a:ea typeface="Georgia"/>
                <a:cs typeface="Georgia"/>
                <a:sym typeface="Georgia"/>
              </a:rPr>
              <a:t>2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+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η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aseline="-25000" lang="en-US" sz="1200">
                <a:latin typeface="Georgia"/>
                <a:ea typeface="Georgia"/>
                <a:cs typeface="Georgia"/>
                <a:sym typeface="Georgia"/>
              </a:rPr>
              <a:t>3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γ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γ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·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η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aseline="-25000" lang="en-US" sz="1200">
                <a:latin typeface="Georgia"/>
                <a:ea typeface="Georgia"/>
                <a:cs typeface="Georgia"/>
                <a:sym typeface="Georgia"/>
              </a:rPr>
              <a:t>1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+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η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aseline="-25000" lang="en-US" sz="1200">
                <a:latin typeface="Georgia"/>
                <a:ea typeface="Georgia"/>
                <a:cs typeface="Georgia"/>
                <a:sym typeface="Georgia"/>
              </a:rPr>
              <a:t>2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) +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η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aseline="-25000" lang="en-US" sz="1200">
                <a:latin typeface="Georgia"/>
                <a:ea typeface="Georgia"/>
                <a:cs typeface="Georgia"/>
                <a:sym typeface="Georgia"/>
              </a:rPr>
              <a:t>3</a:t>
            </a:r>
            <a:endParaRPr baseline="-25000" sz="1200">
              <a:latin typeface="Georgia"/>
              <a:ea typeface="Georgia"/>
              <a:cs typeface="Georgia"/>
              <a:sym typeface="Georgia"/>
            </a:endParaRPr>
          </a:p>
          <a:p>
            <a:pPr indent="0" lvl="0" marL="420369" rtl="0" algn="ctr">
              <a:lnSpc>
                <a:spcPct val="69375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800">
                <a:latin typeface="Georgia"/>
                <a:ea typeface="Georgia"/>
                <a:cs typeface="Georgia"/>
                <a:sym typeface="Georgia"/>
              </a:rPr>
              <a:t>2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  <a:p>
            <a:pPr indent="0" lvl="0" marL="545465" rtl="0" algn="l">
              <a:lnSpc>
                <a:spcPct val="7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γ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·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update</a:t>
            </a:r>
            <a:r>
              <a:rPr baseline="-25000" lang="en-US" sz="1200">
                <a:latin typeface="Georgia"/>
                <a:ea typeface="Georgia"/>
                <a:cs typeface="Georgia"/>
                <a:sym typeface="Georgia"/>
              </a:rPr>
              <a:t>2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+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η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aseline="-25000" lang="en-US" sz="1200">
                <a:latin typeface="Georgia"/>
                <a:ea typeface="Georgia"/>
                <a:cs typeface="Georgia"/>
                <a:sym typeface="Georgia"/>
              </a:rPr>
              <a:t>3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γ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·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η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aseline="-25000" lang="en-US" sz="1200">
                <a:latin typeface="Georgia"/>
                <a:ea typeface="Georgia"/>
                <a:cs typeface="Georgia"/>
                <a:sym typeface="Georgia"/>
              </a:rPr>
              <a:t>1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+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γ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·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η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aseline="-25000" lang="en-US" sz="1200">
                <a:latin typeface="Georgia"/>
                <a:ea typeface="Georgia"/>
                <a:cs typeface="Georgia"/>
                <a:sym typeface="Georgia"/>
              </a:rPr>
              <a:t>2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+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η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aseline="-25000" lang="en-US" sz="1200">
                <a:latin typeface="Georgia"/>
                <a:ea typeface="Georgia"/>
                <a:cs typeface="Georgia"/>
                <a:sym typeface="Georgia"/>
              </a:rPr>
              <a:t>3</a:t>
            </a:r>
            <a:endParaRPr baseline="-25000" sz="12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223" name="Google Shape;1223;p60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224" name="Google Shape;1224;p60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25" name="Google Shape;1225;p60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226" name="Google Shape;1226;p60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37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27" name="Google Shape;1227;p60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228" name="Google Shape;1228;p6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61"/>
          <p:cNvSpPr txBox="1"/>
          <p:nvPr>
            <p:ph type="title"/>
          </p:nvPr>
        </p:nvSpPr>
        <p:spPr>
          <a:xfrm>
            <a:off x="1885569" y="272107"/>
            <a:ext cx="1982470" cy="445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72720" lvl="0" marL="210184" marR="30480" rtl="0" algn="l">
              <a:lnSpc>
                <a:spcPct val="125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Georgia"/>
                <a:ea typeface="Georgia"/>
                <a:cs typeface="Georgia"/>
                <a:sym typeface="Georgia"/>
              </a:rPr>
              <a:t>update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 </a:t>
            </a:r>
            <a:r>
              <a:rPr lang="en-US" sz="1100"/>
              <a:t>=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γ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·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update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baseline="-25000" i="1" lang="en-US" sz="1200">
                <a:latin typeface="Arial"/>
                <a:ea typeface="Arial"/>
                <a:cs typeface="Arial"/>
                <a:sym typeface="Arial"/>
              </a:rPr>
              <a:t>−</a:t>
            </a:r>
            <a:r>
              <a:rPr baseline="-25000" lang="en-US" sz="1200"/>
              <a:t>1 </a:t>
            </a:r>
            <a:r>
              <a:rPr lang="en-US" sz="1100"/>
              <a:t>+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η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baseline="-25000" lang="en-US" sz="1200"/>
              <a:t>+1 </a:t>
            </a:r>
            <a:r>
              <a:rPr lang="en-US" sz="1100"/>
              <a:t>=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−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update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34" name="Google Shape;1234;p61"/>
          <p:cNvSpPr txBox="1"/>
          <p:nvPr>
            <p:ph idx="1" type="body"/>
          </p:nvPr>
        </p:nvSpPr>
        <p:spPr>
          <a:xfrm>
            <a:off x="559168" y="1196096"/>
            <a:ext cx="4635500" cy="13150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522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update</a:t>
            </a:r>
            <a:r>
              <a:rPr baseline="-25000" i="0" lang="en-US" sz="1200">
                <a:latin typeface="Georgia"/>
                <a:ea typeface="Georgia"/>
                <a:cs typeface="Georgia"/>
                <a:sym typeface="Georgia"/>
              </a:rPr>
              <a:t>0 </a:t>
            </a:r>
            <a:r>
              <a:rPr i="0" lang="en-US" sz="1100">
                <a:latin typeface="Georgia"/>
                <a:ea typeface="Georgia"/>
                <a:cs typeface="Georgia"/>
                <a:sym typeface="Georgia"/>
              </a:rPr>
              <a:t>= 0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38100" rtl="0" algn="l">
              <a:lnSpc>
                <a:spcPct val="100000"/>
              </a:lnSpc>
              <a:spcBef>
                <a:spcPts val="334"/>
              </a:spcBef>
              <a:spcAft>
                <a:spcPts val="0"/>
              </a:spcAft>
              <a:buNone/>
            </a:pPr>
            <a:r>
              <a:rPr lang="en-US"/>
              <a:t>update</a:t>
            </a:r>
            <a:r>
              <a:rPr baseline="-25000" i="0" lang="en-US" sz="1200">
                <a:latin typeface="Georgia"/>
                <a:ea typeface="Georgia"/>
                <a:cs typeface="Georgia"/>
                <a:sym typeface="Georgia"/>
              </a:rPr>
              <a:t>1 </a:t>
            </a:r>
            <a:r>
              <a:rPr i="0" lang="en-US" sz="11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lang="en-US" sz="1100"/>
              <a:t>γ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· </a:t>
            </a:r>
            <a:r>
              <a:rPr lang="en-US" sz="1100"/>
              <a:t>update</a:t>
            </a:r>
            <a:r>
              <a:rPr baseline="-25000" i="0" lang="en-US" sz="1200">
                <a:latin typeface="Georgia"/>
                <a:ea typeface="Georgia"/>
                <a:cs typeface="Georgia"/>
                <a:sym typeface="Georgia"/>
              </a:rPr>
              <a:t>0 </a:t>
            </a:r>
            <a:r>
              <a:rPr i="0" lang="en-US" sz="1100">
                <a:latin typeface="Georgia"/>
                <a:ea typeface="Georgia"/>
                <a:cs typeface="Georgia"/>
                <a:sym typeface="Georgia"/>
              </a:rPr>
              <a:t>+ </a:t>
            </a:r>
            <a:r>
              <a:rPr lang="en-US" sz="1100"/>
              <a:t>η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lang="en-US" sz="1100"/>
              <a:t>w</a:t>
            </a:r>
            <a:r>
              <a:rPr baseline="-25000" i="0" lang="en-US" sz="1200">
                <a:latin typeface="Georgia"/>
                <a:ea typeface="Georgia"/>
                <a:cs typeface="Georgia"/>
                <a:sym typeface="Georgia"/>
              </a:rPr>
              <a:t>1 </a:t>
            </a:r>
            <a:r>
              <a:rPr i="0" lang="en-US" sz="11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lang="en-US" sz="1100"/>
              <a:t>η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lang="en-US" sz="1100"/>
              <a:t>w</a:t>
            </a:r>
            <a:r>
              <a:rPr baseline="-25000" i="0" lang="en-US" sz="1200">
                <a:latin typeface="Georgia"/>
                <a:ea typeface="Georgia"/>
                <a:cs typeface="Georgia"/>
                <a:sym typeface="Georgia"/>
              </a:rPr>
              <a:t>1</a:t>
            </a:r>
            <a:endParaRPr baseline="-25000" sz="1200">
              <a:latin typeface="Georgia"/>
              <a:ea typeface="Georgia"/>
              <a:cs typeface="Georgia"/>
              <a:sym typeface="Georgia"/>
            </a:endParaRPr>
          </a:p>
          <a:p>
            <a:pPr indent="0" lvl="0" marL="3810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update</a:t>
            </a:r>
            <a:r>
              <a:rPr baseline="-25000" i="0" lang="en-US" sz="1200">
                <a:latin typeface="Georgia"/>
                <a:ea typeface="Georgia"/>
                <a:cs typeface="Georgia"/>
                <a:sym typeface="Georgia"/>
              </a:rPr>
              <a:t>2 </a:t>
            </a:r>
            <a:r>
              <a:rPr i="0" lang="en-US" sz="11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lang="en-US" sz="1100"/>
              <a:t>γ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· </a:t>
            </a:r>
            <a:r>
              <a:rPr lang="en-US" sz="1100"/>
              <a:t>update</a:t>
            </a:r>
            <a:r>
              <a:rPr baseline="-25000" i="0" lang="en-US" sz="1200">
                <a:latin typeface="Georgia"/>
                <a:ea typeface="Georgia"/>
                <a:cs typeface="Georgia"/>
                <a:sym typeface="Georgia"/>
              </a:rPr>
              <a:t>1 </a:t>
            </a:r>
            <a:r>
              <a:rPr i="0" lang="en-US" sz="1100">
                <a:latin typeface="Georgia"/>
                <a:ea typeface="Georgia"/>
                <a:cs typeface="Georgia"/>
                <a:sym typeface="Georgia"/>
              </a:rPr>
              <a:t>+ </a:t>
            </a:r>
            <a:r>
              <a:rPr lang="en-US" sz="1100"/>
              <a:t>η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lang="en-US" sz="1100"/>
              <a:t>w</a:t>
            </a:r>
            <a:r>
              <a:rPr baseline="-25000" i="0" lang="en-US" sz="1200">
                <a:latin typeface="Georgia"/>
                <a:ea typeface="Georgia"/>
                <a:cs typeface="Georgia"/>
                <a:sym typeface="Georgia"/>
              </a:rPr>
              <a:t>2 </a:t>
            </a:r>
            <a:r>
              <a:rPr i="0" lang="en-US" sz="11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lang="en-US" sz="1100"/>
              <a:t>γ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· </a:t>
            </a:r>
            <a:r>
              <a:rPr lang="en-US" sz="1100"/>
              <a:t>η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lang="en-US" sz="1100"/>
              <a:t>w</a:t>
            </a:r>
            <a:r>
              <a:rPr baseline="-25000" i="0" lang="en-US" sz="1200">
                <a:latin typeface="Georgia"/>
                <a:ea typeface="Georgia"/>
                <a:cs typeface="Georgia"/>
                <a:sym typeface="Georgia"/>
              </a:rPr>
              <a:t>1 </a:t>
            </a:r>
            <a:r>
              <a:rPr i="0" lang="en-US" sz="1100">
                <a:latin typeface="Georgia"/>
                <a:ea typeface="Georgia"/>
                <a:cs typeface="Georgia"/>
                <a:sym typeface="Georgia"/>
              </a:rPr>
              <a:t>+ </a:t>
            </a:r>
            <a:r>
              <a:rPr lang="en-US" sz="1100"/>
              <a:t>η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lang="en-US" sz="1100"/>
              <a:t>w</a:t>
            </a:r>
            <a:r>
              <a:rPr baseline="-25000" i="0" lang="en-US" sz="1200">
                <a:latin typeface="Georgia"/>
                <a:ea typeface="Georgia"/>
                <a:cs typeface="Georgia"/>
                <a:sym typeface="Georgia"/>
              </a:rPr>
              <a:t>2</a:t>
            </a:r>
            <a:endParaRPr baseline="-25000" sz="1200">
              <a:latin typeface="Georgia"/>
              <a:ea typeface="Georgia"/>
              <a:cs typeface="Georgia"/>
              <a:sym typeface="Georgia"/>
            </a:endParaRPr>
          </a:p>
          <a:p>
            <a:pPr indent="0" lvl="0" marL="38100" rtl="0" algn="l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/>
              <a:t>update</a:t>
            </a:r>
            <a:r>
              <a:rPr baseline="-25000" i="0" lang="en-US" sz="1200">
                <a:latin typeface="Georgia"/>
                <a:ea typeface="Georgia"/>
                <a:cs typeface="Georgia"/>
                <a:sym typeface="Georgia"/>
              </a:rPr>
              <a:t>3 </a:t>
            </a:r>
            <a:r>
              <a:rPr i="0" lang="en-US" sz="11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lang="en-US" sz="1100"/>
              <a:t>γ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· </a:t>
            </a:r>
            <a:r>
              <a:rPr lang="en-US" sz="1100"/>
              <a:t>update</a:t>
            </a:r>
            <a:r>
              <a:rPr baseline="-25000" i="0" lang="en-US" sz="1200">
                <a:latin typeface="Georgia"/>
                <a:ea typeface="Georgia"/>
                <a:cs typeface="Georgia"/>
                <a:sym typeface="Georgia"/>
              </a:rPr>
              <a:t>2 </a:t>
            </a:r>
            <a:r>
              <a:rPr i="0" lang="en-US" sz="1100">
                <a:latin typeface="Georgia"/>
                <a:ea typeface="Georgia"/>
                <a:cs typeface="Georgia"/>
                <a:sym typeface="Georgia"/>
              </a:rPr>
              <a:t>+ </a:t>
            </a:r>
            <a:r>
              <a:rPr lang="en-US" sz="1100"/>
              <a:t>η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lang="en-US" sz="1100"/>
              <a:t>w</a:t>
            </a:r>
            <a:r>
              <a:rPr baseline="-25000" i="0" lang="en-US" sz="1200">
                <a:latin typeface="Georgia"/>
                <a:ea typeface="Georgia"/>
                <a:cs typeface="Georgia"/>
                <a:sym typeface="Georgia"/>
              </a:rPr>
              <a:t>3 </a:t>
            </a:r>
            <a:r>
              <a:rPr i="0" lang="en-US" sz="11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lang="en-US" sz="1100"/>
              <a:t>γ</a:t>
            </a:r>
            <a:r>
              <a:rPr i="0" lang="en-US" sz="11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lang="en-US" sz="1100"/>
              <a:t>γ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· </a:t>
            </a:r>
            <a:r>
              <a:rPr lang="en-US" sz="1100"/>
              <a:t>η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lang="en-US" sz="1100"/>
              <a:t>w</a:t>
            </a:r>
            <a:r>
              <a:rPr baseline="-25000" i="0" lang="en-US" sz="1200">
                <a:latin typeface="Georgia"/>
                <a:ea typeface="Georgia"/>
                <a:cs typeface="Georgia"/>
                <a:sym typeface="Georgia"/>
              </a:rPr>
              <a:t>1 </a:t>
            </a:r>
            <a:r>
              <a:rPr i="0" lang="en-US" sz="1100">
                <a:latin typeface="Georgia"/>
                <a:ea typeface="Georgia"/>
                <a:cs typeface="Georgia"/>
                <a:sym typeface="Georgia"/>
              </a:rPr>
              <a:t>+ </a:t>
            </a:r>
            <a:r>
              <a:rPr lang="en-US" sz="1100"/>
              <a:t>η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lang="en-US" sz="1100"/>
              <a:t>w</a:t>
            </a:r>
            <a:r>
              <a:rPr baseline="-25000" i="0" lang="en-US" sz="1200">
                <a:latin typeface="Georgia"/>
                <a:ea typeface="Georgia"/>
                <a:cs typeface="Georgia"/>
                <a:sym typeface="Georgia"/>
              </a:rPr>
              <a:t>2</a:t>
            </a:r>
            <a:r>
              <a:rPr i="0" lang="en-US" sz="1100">
                <a:latin typeface="Georgia"/>
                <a:ea typeface="Georgia"/>
                <a:cs typeface="Georgia"/>
                <a:sym typeface="Georgia"/>
              </a:rPr>
              <a:t>) + </a:t>
            </a:r>
            <a:r>
              <a:rPr lang="en-US" sz="1100"/>
              <a:t>η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lang="en-US" sz="1100"/>
              <a:t>w</a:t>
            </a:r>
            <a:r>
              <a:rPr baseline="-25000" i="0" lang="en-US" sz="1200">
                <a:latin typeface="Georgia"/>
                <a:ea typeface="Georgia"/>
                <a:cs typeface="Georgia"/>
                <a:sym typeface="Georgia"/>
              </a:rPr>
              <a:t>3</a:t>
            </a:r>
            <a:endParaRPr baseline="-25000" sz="12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328930" rtl="0" algn="ctr">
              <a:lnSpc>
                <a:spcPct val="69375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i="0" lang="en-US" sz="800">
                <a:latin typeface="Georgia"/>
                <a:ea typeface="Georgia"/>
                <a:cs typeface="Georgia"/>
                <a:sym typeface="Georgia"/>
              </a:rPr>
              <a:t>2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241934" rtl="0" algn="ctr">
              <a:lnSpc>
                <a:spcPct val="7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lang="en-US"/>
              <a:t>γ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· </a:t>
            </a:r>
            <a:r>
              <a:rPr lang="en-US"/>
              <a:t>update</a:t>
            </a:r>
            <a:r>
              <a:rPr baseline="-25000" i="0" lang="en-US" sz="1200">
                <a:latin typeface="Georgia"/>
                <a:ea typeface="Georgia"/>
                <a:cs typeface="Georgia"/>
                <a:sym typeface="Georgia"/>
              </a:rPr>
              <a:t>2 </a:t>
            </a:r>
            <a:r>
              <a:rPr i="0" lang="en-US" sz="1100">
                <a:latin typeface="Georgia"/>
                <a:ea typeface="Georgia"/>
                <a:cs typeface="Georgia"/>
                <a:sym typeface="Georgia"/>
              </a:rPr>
              <a:t>+ </a:t>
            </a:r>
            <a:r>
              <a:rPr lang="en-US" sz="1100"/>
              <a:t>η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lang="en-US" sz="1100"/>
              <a:t>w</a:t>
            </a:r>
            <a:r>
              <a:rPr baseline="-25000" i="0" lang="en-US" sz="1200">
                <a:latin typeface="Georgia"/>
                <a:ea typeface="Georgia"/>
                <a:cs typeface="Georgia"/>
                <a:sym typeface="Georgia"/>
              </a:rPr>
              <a:t>3 </a:t>
            </a:r>
            <a:r>
              <a:rPr i="0" lang="en-US" sz="11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lang="en-US" sz="1100"/>
              <a:t>γ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· </a:t>
            </a:r>
            <a:r>
              <a:rPr lang="en-US" sz="1100"/>
              <a:t>η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lang="en-US" sz="1100"/>
              <a:t>w</a:t>
            </a:r>
            <a:r>
              <a:rPr baseline="-25000" i="0" lang="en-US" sz="1200">
                <a:latin typeface="Georgia"/>
                <a:ea typeface="Georgia"/>
                <a:cs typeface="Georgia"/>
                <a:sym typeface="Georgia"/>
              </a:rPr>
              <a:t>1 </a:t>
            </a:r>
            <a:r>
              <a:rPr i="0" lang="en-US" sz="1100">
                <a:latin typeface="Georgia"/>
                <a:ea typeface="Georgia"/>
                <a:cs typeface="Georgia"/>
                <a:sym typeface="Georgia"/>
              </a:rPr>
              <a:t>+ </a:t>
            </a:r>
            <a:r>
              <a:rPr lang="en-US" sz="1100"/>
              <a:t>γ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· </a:t>
            </a:r>
            <a:r>
              <a:rPr lang="en-US" sz="1100"/>
              <a:t>η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lang="en-US" sz="1100"/>
              <a:t>w</a:t>
            </a:r>
            <a:r>
              <a:rPr baseline="-25000" i="0" lang="en-US" sz="1200">
                <a:latin typeface="Georgia"/>
                <a:ea typeface="Georgia"/>
                <a:cs typeface="Georgia"/>
                <a:sym typeface="Georgia"/>
              </a:rPr>
              <a:t>2 </a:t>
            </a:r>
            <a:r>
              <a:rPr i="0" lang="en-US" sz="1100">
                <a:latin typeface="Georgia"/>
                <a:ea typeface="Georgia"/>
                <a:cs typeface="Georgia"/>
                <a:sym typeface="Georgia"/>
              </a:rPr>
              <a:t>+ </a:t>
            </a:r>
            <a:r>
              <a:rPr lang="en-US" sz="1100"/>
              <a:t>η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lang="en-US" sz="1100"/>
              <a:t>w</a:t>
            </a:r>
            <a:r>
              <a:rPr baseline="-25000" i="0" lang="en-US" sz="1200">
                <a:latin typeface="Georgia"/>
                <a:ea typeface="Georgia"/>
                <a:cs typeface="Georgia"/>
                <a:sym typeface="Georgia"/>
              </a:rPr>
              <a:t>3</a:t>
            </a:r>
            <a:endParaRPr baseline="-25000" sz="1200">
              <a:latin typeface="Georgia"/>
              <a:ea typeface="Georgia"/>
              <a:cs typeface="Georgia"/>
              <a:sym typeface="Georgia"/>
            </a:endParaRPr>
          </a:p>
          <a:p>
            <a:pPr indent="0" lvl="0" marL="2122170" rtl="0" algn="l">
              <a:lnSpc>
                <a:spcPct val="69375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i="0" lang="en-US" sz="800">
                <a:latin typeface="Georgia"/>
                <a:ea typeface="Georgia"/>
                <a:cs typeface="Georgia"/>
                <a:sym typeface="Georgia"/>
              </a:rPr>
              <a:t>3	2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  <a:p>
            <a:pPr indent="0" lvl="0" marL="38100" rtl="0" algn="l">
              <a:lnSpc>
                <a:spcPct val="7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update</a:t>
            </a:r>
            <a:r>
              <a:rPr baseline="-25000" i="0" lang="en-US" sz="1200">
                <a:latin typeface="Georgia"/>
                <a:ea typeface="Georgia"/>
                <a:cs typeface="Georgia"/>
                <a:sym typeface="Georgia"/>
              </a:rPr>
              <a:t>4 </a:t>
            </a:r>
            <a:r>
              <a:rPr i="0" lang="en-US" sz="11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lang="en-US" sz="1100"/>
              <a:t>γ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· </a:t>
            </a:r>
            <a:r>
              <a:rPr lang="en-US" sz="1100"/>
              <a:t>update</a:t>
            </a:r>
            <a:r>
              <a:rPr baseline="-25000" i="0" lang="en-US" sz="1200">
                <a:latin typeface="Georgia"/>
                <a:ea typeface="Georgia"/>
                <a:cs typeface="Georgia"/>
                <a:sym typeface="Georgia"/>
              </a:rPr>
              <a:t>3 </a:t>
            </a:r>
            <a:r>
              <a:rPr i="0" lang="en-US" sz="1100">
                <a:latin typeface="Georgia"/>
                <a:ea typeface="Georgia"/>
                <a:cs typeface="Georgia"/>
                <a:sym typeface="Georgia"/>
              </a:rPr>
              <a:t>+ </a:t>
            </a:r>
            <a:r>
              <a:rPr lang="en-US" sz="1100"/>
              <a:t>η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lang="en-US" sz="1100"/>
              <a:t>w</a:t>
            </a:r>
            <a:r>
              <a:rPr baseline="-25000" i="0" lang="en-US" sz="1200">
                <a:latin typeface="Georgia"/>
                <a:ea typeface="Georgia"/>
                <a:cs typeface="Georgia"/>
                <a:sym typeface="Georgia"/>
              </a:rPr>
              <a:t>4 </a:t>
            </a:r>
            <a:r>
              <a:rPr i="0" lang="en-US" sz="11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lang="en-US" sz="1100"/>
              <a:t>γ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· </a:t>
            </a:r>
            <a:r>
              <a:rPr lang="en-US" sz="1100"/>
              <a:t>η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lang="en-US" sz="1100"/>
              <a:t>w</a:t>
            </a:r>
            <a:r>
              <a:rPr baseline="-25000" i="0" lang="en-US" sz="1200">
                <a:latin typeface="Georgia"/>
                <a:ea typeface="Georgia"/>
                <a:cs typeface="Georgia"/>
                <a:sym typeface="Georgia"/>
              </a:rPr>
              <a:t>1 </a:t>
            </a:r>
            <a:r>
              <a:rPr i="0" lang="en-US" sz="1100">
                <a:latin typeface="Georgia"/>
                <a:ea typeface="Georgia"/>
                <a:cs typeface="Georgia"/>
                <a:sym typeface="Georgia"/>
              </a:rPr>
              <a:t>+ </a:t>
            </a:r>
            <a:r>
              <a:rPr lang="en-US" sz="1100"/>
              <a:t>γ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· </a:t>
            </a:r>
            <a:r>
              <a:rPr lang="en-US" sz="1100"/>
              <a:t>η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lang="en-US" sz="1100"/>
              <a:t>w</a:t>
            </a:r>
            <a:r>
              <a:rPr baseline="-25000" i="0" lang="en-US" sz="1200">
                <a:latin typeface="Georgia"/>
                <a:ea typeface="Georgia"/>
                <a:cs typeface="Georgia"/>
                <a:sym typeface="Georgia"/>
              </a:rPr>
              <a:t>2 </a:t>
            </a:r>
            <a:r>
              <a:rPr i="0" lang="en-US" sz="1100">
                <a:latin typeface="Georgia"/>
                <a:ea typeface="Georgia"/>
                <a:cs typeface="Georgia"/>
                <a:sym typeface="Georgia"/>
              </a:rPr>
              <a:t>+ </a:t>
            </a:r>
            <a:r>
              <a:rPr lang="en-US" sz="1100"/>
              <a:t>γ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· </a:t>
            </a:r>
            <a:r>
              <a:rPr lang="en-US" sz="1100"/>
              <a:t>η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lang="en-US" sz="1100"/>
              <a:t>w</a:t>
            </a:r>
            <a:r>
              <a:rPr baseline="-25000" i="0" lang="en-US" sz="1200">
                <a:latin typeface="Georgia"/>
                <a:ea typeface="Georgia"/>
                <a:cs typeface="Georgia"/>
                <a:sym typeface="Georgia"/>
              </a:rPr>
              <a:t>3 </a:t>
            </a:r>
            <a:r>
              <a:rPr i="0" lang="en-US" sz="1100">
                <a:latin typeface="Georgia"/>
                <a:ea typeface="Georgia"/>
                <a:cs typeface="Georgia"/>
                <a:sym typeface="Georgia"/>
              </a:rPr>
              <a:t>+ </a:t>
            </a:r>
            <a:r>
              <a:rPr lang="en-US" sz="1100"/>
              <a:t>η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lang="en-US" sz="1100"/>
              <a:t>w</a:t>
            </a:r>
            <a:r>
              <a:rPr baseline="-25000" i="0" lang="en-US" sz="1200">
                <a:latin typeface="Georgia"/>
                <a:ea typeface="Georgia"/>
                <a:cs typeface="Georgia"/>
                <a:sym typeface="Georgia"/>
              </a:rPr>
              <a:t>4</a:t>
            </a:r>
            <a:endParaRPr baseline="-25000" sz="12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235" name="Google Shape;1235;p61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236" name="Google Shape;1236;p61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37" name="Google Shape;1237;p61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238" name="Google Shape;1238;p61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37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39" name="Google Shape;1239;p61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240" name="Google Shape;1240;p6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62"/>
          <p:cNvSpPr/>
          <p:nvPr/>
        </p:nvSpPr>
        <p:spPr>
          <a:xfrm>
            <a:off x="3805657" y="3017760"/>
            <a:ext cx="43180" cy="30480"/>
          </a:xfrm>
          <a:custGeom>
            <a:rect b="b" l="l" r="r" t="t"/>
            <a:pathLst>
              <a:path extrusionOk="0" h="30480" w="431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46" name="Google Shape;1246;p62"/>
          <p:cNvSpPr/>
          <p:nvPr/>
        </p:nvSpPr>
        <p:spPr>
          <a:xfrm>
            <a:off x="3726040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47" name="Google Shape;1247;p62"/>
          <p:cNvSpPr/>
          <p:nvPr/>
        </p:nvSpPr>
        <p:spPr>
          <a:xfrm>
            <a:off x="3903842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1248" name="Google Shape;1248;p62"/>
          <p:cNvGrpSpPr/>
          <p:nvPr/>
        </p:nvGrpSpPr>
        <p:grpSpPr>
          <a:xfrm>
            <a:off x="4008971" y="3007448"/>
            <a:ext cx="203200" cy="50800"/>
            <a:chOff x="4008971" y="3007448"/>
            <a:chExt cx="203200" cy="50800"/>
          </a:xfrm>
        </p:grpSpPr>
        <p:sp>
          <p:nvSpPr>
            <p:cNvPr id="1249" name="Google Shape;1249;p62"/>
            <p:cNvSpPr/>
            <p:nvPr/>
          </p:nvSpPr>
          <p:spPr>
            <a:xfrm>
              <a:off x="4072139" y="3007448"/>
              <a:ext cx="64135" cy="50800"/>
            </a:xfrm>
            <a:custGeom>
              <a:rect b="b" l="l" r="r" t="t"/>
              <a:pathLst>
                <a:path extrusionOk="0" h="50800" w="64135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extrusionOk="0" h="50800" w="64135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extrusionOk="0" h="50800" w="64135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50" name="Google Shape;1250;p62"/>
            <p:cNvSpPr/>
            <p:nvPr/>
          </p:nvSpPr>
          <p:spPr>
            <a:xfrm>
              <a:off x="4008971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251" name="Google Shape;1251;p62"/>
          <p:cNvGrpSpPr/>
          <p:nvPr/>
        </p:nvGrpSpPr>
        <p:grpSpPr>
          <a:xfrm>
            <a:off x="4291889" y="3007448"/>
            <a:ext cx="203200" cy="50800"/>
            <a:chOff x="4291889" y="3007448"/>
            <a:chExt cx="203200" cy="50800"/>
          </a:xfrm>
        </p:grpSpPr>
        <p:sp>
          <p:nvSpPr>
            <p:cNvPr id="1252" name="Google Shape;1252;p62"/>
            <p:cNvSpPr/>
            <p:nvPr/>
          </p:nvSpPr>
          <p:spPr>
            <a:xfrm>
              <a:off x="4380790" y="3020148"/>
              <a:ext cx="38100" cy="0"/>
            </a:xfrm>
            <a:custGeom>
              <a:rect b="b" l="l" r="r" t="t"/>
              <a:pathLst>
                <a:path extrusionOk="0" h="120000"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53" name="Google Shape;1253;p62"/>
            <p:cNvSpPr/>
            <p:nvPr/>
          </p:nvSpPr>
          <p:spPr>
            <a:xfrm>
              <a:off x="4291889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54" name="Google Shape;1254;p62"/>
            <p:cNvSpPr/>
            <p:nvPr/>
          </p:nvSpPr>
          <p:spPr>
            <a:xfrm>
              <a:off x="4368090" y="3007448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50800" w="50800">
                  <a:moveTo>
                    <a:pt x="12700" y="25400"/>
                  </a:moveTo>
                  <a:lnTo>
                    <a:pt x="50800" y="25400"/>
                  </a:lnTo>
                </a:path>
                <a:path extrusionOk="0" h="50800" w="50800">
                  <a:moveTo>
                    <a:pt x="0" y="38100"/>
                  </a:moveTo>
                  <a:lnTo>
                    <a:pt x="38100" y="38100"/>
                  </a:lnTo>
                </a:path>
                <a:path extrusionOk="0" h="50800" w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255" name="Google Shape;1255;p62"/>
          <p:cNvGrpSpPr/>
          <p:nvPr/>
        </p:nvGrpSpPr>
        <p:grpSpPr>
          <a:xfrm>
            <a:off x="4574819" y="3007448"/>
            <a:ext cx="203200" cy="50800"/>
            <a:chOff x="4574819" y="3007448"/>
            <a:chExt cx="203200" cy="50800"/>
          </a:xfrm>
        </p:grpSpPr>
        <p:sp>
          <p:nvSpPr>
            <p:cNvPr id="1256" name="Google Shape;1256;p62"/>
            <p:cNvSpPr/>
            <p:nvPr/>
          </p:nvSpPr>
          <p:spPr>
            <a:xfrm>
              <a:off x="4651020" y="3007448"/>
              <a:ext cx="50800" cy="25400"/>
            </a:xfrm>
            <a:custGeom>
              <a:rect b="b" l="l" r="r" t="t"/>
              <a:pathLst>
                <a:path extrusionOk="0" h="254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25400" w="50800">
                  <a:moveTo>
                    <a:pt x="12700" y="12700"/>
                  </a:moveTo>
                  <a:lnTo>
                    <a:pt x="50800" y="12700"/>
                  </a:lnTo>
                </a:path>
                <a:path extrusionOk="0" h="25400" w="508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57" name="Google Shape;1257;p62"/>
            <p:cNvSpPr/>
            <p:nvPr/>
          </p:nvSpPr>
          <p:spPr>
            <a:xfrm>
              <a:off x="4574819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58" name="Google Shape;1258;p62"/>
            <p:cNvSpPr/>
            <p:nvPr/>
          </p:nvSpPr>
          <p:spPr>
            <a:xfrm>
              <a:off x="4651020" y="3045548"/>
              <a:ext cx="50800" cy="12700"/>
            </a:xfrm>
            <a:custGeom>
              <a:rect b="b" l="l" r="r" t="t"/>
              <a:pathLst>
                <a:path extrusionOk="0" h="127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12700" w="508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259" name="Google Shape;1259;p62"/>
          <p:cNvSpPr/>
          <p:nvPr/>
        </p:nvSpPr>
        <p:spPr>
          <a:xfrm>
            <a:off x="4933938" y="3045548"/>
            <a:ext cx="50800" cy="12700"/>
          </a:xfrm>
          <a:custGeom>
            <a:rect b="b" l="l" r="r" t="t"/>
            <a:pathLst>
              <a:path extrusionOk="0" h="12700" w="50800">
                <a:moveTo>
                  <a:pt x="0" y="0"/>
                </a:moveTo>
                <a:lnTo>
                  <a:pt x="38100" y="0"/>
                </a:lnTo>
              </a:path>
              <a:path extrusionOk="0" h="12700" w="50800">
                <a:moveTo>
                  <a:pt x="12700" y="12700"/>
                </a:moveTo>
                <a:lnTo>
                  <a:pt x="50800" y="1270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1260" name="Google Shape;1260;p62"/>
          <p:cNvGrpSpPr/>
          <p:nvPr/>
        </p:nvGrpSpPr>
        <p:grpSpPr>
          <a:xfrm>
            <a:off x="5125427" y="3007448"/>
            <a:ext cx="233679" cy="50800"/>
            <a:chOff x="5125427" y="3007448"/>
            <a:chExt cx="233679" cy="50800"/>
          </a:xfrm>
        </p:grpSpPr>
        <p:sp>
          <p:nvSpPr>
            <p:cNvPr id="1261" name="Google Shape;1261;p62"/>
            <p:cNvSpPr/>
            <p:nvPr/>
          </p:nvSpPr>
          <p:spPr>
            <a:xfrm>
              <a:off x="5247349" y="3037928"/>
              <a:ext cx="20320" cy="20320"/>
            </a:xfrm>
            <a:custGeom>
              <a:rect b="b" l="l" r="r" t="t"/>
              <a:pathLst>
                <a:path extrusionOk="0" h="20319" w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62" name="Google Shape;1262;p62"/>
            <p:cNvSpPr/>
            <p:nvPr/>
          </p:nvSpPr>
          <p:spPr>
            <a:xfrm>
              <a:off x="5220285" y="3011433"/>
              <a:ext cx="30480" cy="30480"/>
            </a:xfrm>
            <a:custGeom>
              <a:rect b="b" l="l" r="r" t="t"/>
              <a:pathLst>
                <a:path extrusionOk="0" h="30480" w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63" name="Google Shape;1263;p62"/>
            <p:cNvSpPr/>
            <p:nvPr/>
          </p:nvSpPr>
          <p:spPr>
            <a:xfrm>
              <a:off x="5125427" y="3007448"/>
              <a:ext cx="233679" cy="50800"/>
            </a:xfrm>
            <a:custGeom>
              <a:rect b="b" l="l" r="r" t="t"/>
              <a:pathLst>
                <a:path extrusionOk="0" h="50800" w="233679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extrusionOk="0" h="50800" w="233679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extrusionOk="0" h="50800" w="233679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extrusionOk="0" h="50800" w="233679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1264" name="Google Shape;126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59996" cy="48082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p62"/>
          <p:cNvSpPr txBox="1"/>
          <p:nvPr>
            <p:ph type="title"/>
          </p:nvPr>
        </p:nvSpPr>
        <p:spPr>
          <a:xfrm>
            <a:off x="1885569" y="272107"/>
            <a:ext cx="1982470" cy="445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72720" lvl="0" marL="210184" marR="30480" rtl="0" algn="l">
              <a:lnSpc>
                <a:spcPct val="125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Georgia"/>
                <a:ea typeface="Georgia"/>
                <a:cs typeface="Georgia"/>
                <a:sym typeface="Georgia"/>
              </a:rPr>
              <a:t>update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 </a:t>
            </a:r>
            <a:r>
              <a:rPr lang="en-US" sz="1100"/>
              <a:t>=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γ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·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update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baseline="-25000" i="1" lang="en-US" sz="1200">
                <a:latin typeface="Arial"/>
                <a:ea typeface="Arial"/>
                <a:cs typeface="Arial"/>
                <a:sym typeface="Arial"/>
              </a:rPr>
              <a:t>−</a:t>
            </a:r>
            <a:r>
              <a:rPr baseline="-25000" lang="en-US" sz="1200"/>
              <a:t>1 </a:t>
            </a:r>
            <a:r>
              <a:rPr lang="en-US" sz="1100"/>
              <a:t>+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η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baseline="-25000" lang="en-US" sz="1200"/>
              <a:t>+1 </a:t>
            </a:r>
            <a:r>
              <a:rPr lang="en-US" sz="1100"/>
              <a:t>=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−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update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66" name="Google Shape;1266;p62"/>
          <p:cNvSpPr txBox="1"/>
          <p:nvPr>
            <p:ph idx="1" type="body"/>
          </p:nvPr>
        </p:nvSpPr>
        <p:spPr>
          <a:xfrm>
            <a:off x="559168" y="1196096"/>
            <a:ext cx="4635500" cy="13150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522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update</a:t>
            </a:r>
            <a:r>
              <a:rPr baseline="-25000" i="0" lang="en-US" sz="1200">
                <a:latin typeface="Georgia"/>
                <a:ea typeface="Georgia"/>
                <a:cs typeface="Georgia"/>
                <a:sym typeface="Georgia"/>
              </a:rPr>
              <a:t>0 </a:t>
            </a:r>
            <a:r>
              <a:rPr i="0" lang="en-US" sz="1100">
                <a:latin typeface="Georgia"/>
                <a:ea typeface="Georgia"/>
                <a:cs typeface="Georgia"/>
                <a:sym typeface="Georgia"/>
              </a:rPr>
              <a:t>= 0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38100" rtl="0" algn="l">
              <a:lnSpc>
                <a:spcPct val="100000"/>
              </a:lnSpc>
              <a:spcBef>
                <a:spcPts val="334"/>
              </a:spcBef>
              <a:spcAft>
                <a:spcPts val="0"/>
              </a:spcAft>
              <a:buNone/>
            </a:pPr>
            <a:r>
              <a:rPr lang="en-US"/>
              <a:t>update</a:t>
            </a:r>
            <a:r>
              <a:rPr baseline="-25000" i="0" lang="en-US" sz="1200">
                <a:latin typeface="Georgia"/>
                <a:ea typeface="Georgia"/>
                <a:cs typeface="Georgia"/>
                <a:sym typeface="Georgia"/>
              </a:rPr>
              <a:t>1 </a:t>
            </a:r>
            <a:r>
              <a:rPr i="0" lang="en-US" sz="11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lang="en-US" sz="1100"/>
              <a:t>γ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· </a:t>
            </a:r>
            <a:r>
              <a:rPr lang="en-US" sz="1100"/>
              <a:t>update</a:t>
            </a:r>
            <a:r>
              <a:rPr baseline="-25000" i="0" lang="en-US" sz="1200">
                <a:latin typeface="Georgia"/>
                <a:ea typeface="Georgia"/>
                <a:cs typeface="Georgia"/>
                <a:sym typeface="Georgia"/>
              </a:rPr>
              <a:t>0 </a:t>
            </a:r>
            <a:r>
              <a:rPr i="0" lang="en-US" sz="1100">
                <a:latin typeface="Georgia"/>
                <a:ea typeface="Georgia"/>
                <a:cs typeface="Georgia"/>
                <a:sym typeface="Georgia"/>
              </a:rPr>
              <a:t>+ </a:t>
            </a:r>
            <a:r>
              <a:rPr lang="en-US" sz="1100"/>
              <a:t>η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lang="en-US" sz="1100"/>
              <a:t>w</a:t>
            </a:r>
            <a:r>
              <a:rPr baseline="-25000" i="0" lang="en-US" sz="1200">
                <a:latin typeface="Georgia"/>
                <a:ea typeface="Georgia"/>
                <a:cs typeface="Georgia"/>
                <a:sym typeface="Georgia"/>
              </a:rPr>
              <a:t>1 </a:t>
            </a:r>
            <a:r>
              <a:rPr i="0" lang="en-US" sz="11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lang="en-US" sz="1100"/>
              <a:t>η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lang="en-US" sz="1100"/>
              <a:t>w</a:t>
            </a:r>
            <a:r>
              <a:rPr baseline="-25000" i="0" lang="en-US" sz="1200">
                <a:latin typeface="Georgia"/>
                <a:ea typeface="Georgia"/>
                <a:cs typeface="Georgia"/>
                <a:sym typeface="Georgia"/>
              </a:rPr>
              <a:t>1</a:t>
            </a:r>
            <a:endParaRPr baseline="-25000" sz="1200">
              <a:latin typeface="Georgia"/>
              <a:ea typeface="Georgia"/>
              <a:cs typeface="Georgia"/>
              <a:sym typeface="Georgia"/>
            </a:endParaRPr>
          </a:p>
          <a:p>
            <a:pPr indent="0" lvl="0" marL="3810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update</a:t>
            </a:r>
            <a:r>
              <a:rPr baseline="-25000" i="0" lang="en-US" sz="1200">
                <a:latin typeface="Georgia"/>
                <a:ea typeface="Georgia"/>
                <a:cs typeface="Georgia"/>
                <a:sym typeface="Georgia"/>
              </a:rPr>
              <a:t>2 </a:t>
            </a:r>
            <a:r>
              <a:rPr i="0" lang="en-US" sz="11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lang="en-US" sz="1100"/>
              <a:t>γ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· </a:t>
            </a:r>
            <a:r>
              <a:rPr lang="en-US" sz="1100"/>
              <a:t>update</a:t>
            </a:r>
            <a:r>
              <a:rPr baseline="-25000" i="0" lang="en-US" sz="1200">
                <a:latin typeface="Georgia"/>
                <a:ea typeface="Georgia"/>
                <a:cs typeface="Georgia"/>
                <a:sym typeface="Georgia"/>
              </a:rPr>
              <a:t>1 </a:t>
            </a:r>
            <a:r>
              <a:rPr i="0" lang="en-US" sz="1100">
                <a:latin typeface="Georgia"/>
                <a:ea typeface="Georgia"/>
                <a:cs typeface="Georgia"/>
                <a:sym typeface="Georgia"/>
              </a:rPr>
              <a:t>+ </a:t>
            </a:r>
            <a:r>
              <a:rPr lang="en-US" sz="1100"/>
              <a:t>η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lang="en-US" sz="1100"/>
              <a:t>w</a:t>
            </a:r>
            <a:r>
              <a:rPr baseline="-25000" i="0" lang="en-US" sz="1200">
                <a:latin typeface="Georgia"/>
                <a:ea typeface="Georgia"/>
                <a:cs typeface="Georgia"/>
                <a:sym typeface="Georgia"/>
              </a:rPr>
              <a:t>2 </a:t>
            </a:r>
            <a:r>
              <a:rPr i="0" lang="en-US" sz="11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lang="en-US" sz="1100"/>
              <a:t>γ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· </a:t>
            </a:r>
            <a:r>
              <a:rPr lang="en-US" sz="1100"/>
              <a:t>η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lang="en-US" sz="1100"/>
              <a:t>w</a:t>
            </a:r>
            <a:r>
              <a:rPr baseline="-25000" i="0" lang="en-US" sz="1200">
                <a:latin typeface="Georgia"/>
                <a:ea typeface="Georgia"/>
                <a:cs typeface="Georgia"/>
                <a:sym typeface="Georgia"/>
              </a:rPr>
              <a:t>1 </a:t>
            </a:r>
            <a:r>
              <a:rPr i="0" lang="en-US" sz="1100">
                <a:latin typeface="Georgia"/>
                <a:ea typeface="Georgia"/>
                <a:cs typeface="Georgia"/>
                <a:sym typeface="Georgia"/>
              </a:rPr>
              <a:t>+ </a:t>
            </a:r>
            <a:r>
              <a:rPr lang="en-US" sz="1100"/>
              <a:t>η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lang="en-US" sz="1100"/>
              <a:t>w</a:t>
            </a:r>
            <a:r>
              <a:rPr baseline="-25000" i="0" lang="en-US" sz="1200">
                <a:latin typeface="Georgia"/>
                <a:ea typeface="Georgia"/>
                <a:cs typeface="Georgia"/>
                <a:sym typeface="Georgia"/>
              </a:rPr>
              <a:t>2</a:t>
            </a:r>
            <a:endParaRPr baseline="-25000" sz="1200">
              <a:latin typeface="Georgia"/>
              <a:ea typeface="Georgia"/>
              <a:cs typeface="Georgia"/>
              <a:sym typeface="Georgia"/>
            </a:endParaRPr>
          </a:p>
          <a:p>
            <a:pPr indent="0" lvl="0" marL="38100" rtl="0" algn="l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/>
              <a:t>update</a:t>
            </a:r>
            <a:r>
              <a:rPr baseline="-25000" i="0" lang="en-US" sz="1200">
                <a:latin typeface="Georgia"/>
                <a:ea typeface="Georgia"/>
                <a:cs typeface="Georgia"/>
                <a:sym typeface="Georgia"/>
              </a:rPr>
              <a:t>3 </a:t>
            </a:r>
            <a:r>
              <a:rPr i="0" lang="en-US" sz="11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lang="en-US" sz="1100"/>
              <a:t>γ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· </a:t>
            </a:r>
            <a:r>
              <a:rPr lang="en-US" sz="1100"/>
              <a:t>update</a:t>
            </a:r>
            <a:r>
              <a:rPr baseline="-25000" i="0" lang="en-US" sz="1200">
                <a:latin typeface="Georgia"/>
                <a:ea typeface="Georgia"/>
                <a:cs typeface="Georgia"/>
                <a:sym typeface="Georgia"/>
              </a:rPr>
              <a:t>2 </a:t>
            </a:r>
            <a:r>
              <a:rPr i="0" lang="en-US" sz="1100">
                <a:latin typeface="Georgia"/>
                <a:ea typeface="Georgia"/>
                <a:cs typeface="Georgia"/>
                <a:sym typeface="Georgia"/>
              </a:rPr>
              <a:t>+ </a:t>
            </a:r>
            <a:r>
              <a:rPr lang="en-US" sz="1100"/>
              <a:t>η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lang="en-US" sz="1100"/>
              <a:t>w</a:t>
            </a:r>
            <a:r>
              <a:rPr baseline="-25000" i="0" lang="en-US" sz="1200">
                <a:latin typeface="Georgia"/>
                <a:ea typeface="Georgia"/>
                <a:cs typeface="Georgia"/>
                <a:sym typeface="Georgia"/>
              </a:rPr>
              <a:t>3 </a:t>
            </a:r>
            <a:r>
              <a:rPr i="0" lang="en-US" sz="11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lang="en-US" sz="1100"/>
              <a:t>γ</a:t>
            </a:r>
            <a:r>
              <a:rPr i="0" lang="en-US" sz="11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lang="en-US" sz="1100"/>
              <a:t>γ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· </a:t>
            </a:r>
            <a:r>
              <a:rPr lang="en-US" sz="1100"/>
              <a:t>η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lang="en-US" sz="1100"/>
              <a:t>w</a:t>
            </a:r>
            <a:r>
              <a:rPr baseline="-25000" i="0" lang="en-US" sz="1200">
                <a:latin typeface="Georgia"/>
                <a:ea typeface="Georgia"/>
                <a:cs typeface="Georgia"/>
                <a:sym typeface="Georgia"/>
              </a:rPr>
              <a:t>1 </a:t>
            </a:r>
            <a:r>
              <a:rPr i="0" lang="en-US" sz="1100">
                <a:latin typeface="Georgia"/>
                <a:ea typeface="Georgia"/>
                <a:cs typeface="Georgia"/>
                <a:sym typeface="Georgia"/>
              </a:rPr>
              <a:t>+ </a:t>
            </a:r>
            <a:r>
              <a:rPr lang="en-US" sz="1100"/>
              <a:t>η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lang="en-US" sz="1100"/>
              <a:t>w</a:t>
            </a:r>
            <a:r>
              <a:rPr baseline="-25000" i="0" lang="en-US" sz="1200">
                <a:latin typeface="Georgia"/>
                <a:ea typeface="Georgia"/>
                <a:cs typeface="Georgia"/>
                <a:sym typeface="Georgia"/>
              </a:rPr>
              <a:t>2</a:t>
            </a:r>
            <a:r>
              <a:rPr i="0" lang="en-US" sz="1100">
                <a:latin typeface="Georgia"/>
                <a:ea typeface="Georgia"/>
                <a:cs typeface="Georgia"/>
                <a:sym typeface="Georgia"/>
              </a:rPr>
              <a:t>) + </a:t>
            </a:r>
            <a:r>
              <a:rPr lang="en-US" sz="1100"/>
              <a:t>η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lang="en-US" sz="1100"/>
              <a:t>w</a:t>
            </a:r>
            <a:r>
              <a:rPr baseline="-25000" i="0" lang="en-US" sz="1200">
                <a:latin typeface="Georgia"/>
                <a:ea typeface="Georgia"/>
                <a:cs typeface="Georgia"/>
                <a:sym typeface="Georgia"/>
              </a:rPr>
              <a:t>3</a:t>
            </a:r>
            <a:endParaRPr baseline="-25000" sz="12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328930" rtl="0" algn="ctr">
              <a:lnSpc>
                <a:spcPct val="69375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i="0" lang="en-US" sz="800">
                <a:latin typeface="Georgia"/>
                <a:ea typeface="Georgia"/>
                <a:cs typeface="Georgia"/>
                <a:sym typeface="Georgia"/>
              </a:rPr>
              <a:t>2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241934" rtl="0" algn="ctr">
              <a:lnSpc>
                <a:spcPct val="7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lang="en-US"/>
              <a:t>γ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· </a:t>
            </a:r>
            <a:r>
              <a:rPr lang="en-US"/>
              <a:t>update</a:t>
            </a:r>
            <a:r>
              <a:rPr baseline="-25000" i="0" lang="en-US" sz="1200">
                <a:latin typeface="Georgia"/>
                <a:ea typeface="Georgia"/>
                <a:cs typeface="Georgia"/>
                <a:sym typeface="Georgia"/>
              </a:rPr>
              <a:t>2 </a:t>
            </a:r>
            <a:r>
              <a:rPr i="0" lang="en-US" sz="1100">
                <a:latin typeface="Georgia"/>
                <a:ea typeface="Georgia"/>
                <a:cs typeface="Georgia"/>
                <a:sym typeface="Georgia"/>
              </a:rPr>
              <a:t>+ </a:t>
            </a:r>
            <a:r>
              <a:rPr lang="en-US" sz="1100"/>
              <a:t>η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lang="en-US" sz="1100"/>
              <a:t>w</a:t>
            </a:r>
            <a:r>
              <a:rPr baseline="-25000" i="0" lang="en-US" sz="1200">
                <a:latin typeface="Georgia"/>
                <a:ea typeface="Georgia"/>
                <a:cs typeface="Georgia"/>
                <a:sym typeface="Georgia"/>
              </a:rPr>
              <a:t>3 </a:t>
            </a:r>
            <a:r>
              <a:rPr i="0" lang="en-US" sz="11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lang="en-US" sz="1100"/>
              <a:t>γ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· </a:t>
            </a:r>
            <a:r>
              <a:rPr lang="en-US" sz="1100"/>
              <a:t>η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lang="en-US" sz="1100"/>
              <a:t>w</a:t>
            </a:r>
            <a:r>
              <a:rPr baseline="-25000" i="0" lang="en-US" sz="1200">
                <a:latin typeface="Georgia"/>
                <a:ea typeface="Georgia"/>
                <a:cs typeface="Georgia"/>
                <a:sym typeface="Georgia"/>
              </a:rPr>
              <a:t>1 </a:t>
            </a:r>
            <a:r>
              <a:rPr i="0" lang="en-US" sz="1100">
                <a:latin typeface="Georgia"/>
                <a:ea typeface="Georgia"/>
                <a:cs typeface="Georgia"/>
                <a:sym typeface="Georgia"/>
              </a:rPr>
              <a:t>+ </a:t>
            </a:r>
            <a:r>
              <a:rPr lang="en-US" sz="1100"/>
              <a:t>γ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· </a:t>
            </a:r>
            <a:r>
              <a:rPr lang="en-US" sz="1100"/>
              <a:t>η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lang="en-US" sz="1100"/>
              <a:t>w</a:t>
            </a:r>
            <a:r>
              <a:rPr baseline="-25000" i="0" lang="en-US" sz="1200">
                <a:latin typeface="Georgia"/>
                <a:ea typeface="Georgia"/>
                <a:cs typeface="Georgia"/>
                <a:sym typeface="Georgia"/>
              </a:rPr>
              <a:t>2 </a:t>
            </a:r>
            <a:r>
              <a:rPr i="0" lang="en-US" sz="1100">
                <a:latin typeface="Georgia"/>
                <a:ea typeface="Georgia"/>
                <a:cs typeface="Georgia"/>
                <a:sym typeface="Georgia"/>
              </a:rPr>
              <a:t>+ </a:t>
            </a:r>
            <a:r>
              <a:rPr lang="en-US" sz="1100"/>
              <a:t>η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lang="en-US" sz="1100"/>
              <a:t>w</a:t>
            </a:r>
            <a:r>
              <a:rPr baseline="-25000" i="0" lang="en-US" sz="1200">
                <a:latin typeface="Georgia"/>
                <a:ea typeface="Georgia"/>
                <a:cs typeface="Georgia"/>
                <a:sym typeface="Georgia"/>
              </a:rPr>
              <a:t>3</a:t>
            </a:r>
            <a:endParaRPr baseline="-25000" sz="1200">
              <a:latin typeface="Georgia"/>
              <a:ea typeface="Georgia"/>
              <a:cs typeface="Georgia"/>
              <a:sym typeface="Georgia"/>
            </a:endParaRPr>
          </a:p>
          <a:p>
            <a:pPr indent="0" lvl="0" marL="2122170" rtl="0" algn="l">
              <a:lnSpc>
                <a:spcPct val="69375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i="0" lang="en-US" sz="800">
                <a:latin typeface="Georgia"/>
                <a:ea typeface="Georgia"/>
                <a:cs typeface="Georgia"/>
                <a:sym typeface="Georgia"/>
              </a:rPr>
              <a:t>3	2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  <a:p>
            <a:pPr indent="0" lvl="0" marL="38100" rtl="0" algn="l">
              <a:lnSpc>
                <a:spcPct val="7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update</a:t>
            </a:r>
            <a:r>
              <a:rPr baseline="-25000" i="0" lang="en-US" sz="1200">
                <a:latin typeface="Georgia"/>
                <a:ea typeface="Georgia"/>
                <a:cs typeface="Georgia"/>
                <a:sym typeface="Georgia"/>
              </a:rPr>
              <a:t>4 </a:t>
            </a:r>
            <a:r>
              <a:rPr i="0" lang="en-US" sz="11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lang="en-US" sz="1100"/>
              <a:t>γ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· </a:t>
            </a:r>
            <a:r>
              <a:rPr lang="en-US" sz="1100"/>
              <a:t>update</a:t>
            </a:r>
            <a:r>
              <a:rPr baseline="-25000" i="0" lang="en-US" sz="1200">
                <a:latin typeface="Georgia"/>
                <a:ea typeface="Georgia"/>
                <a:cs typeface="Georgia"/>
                <a:sym typeface="Georgia"/>
              </a:rPr>
              <a:t>3 </a:t>
            </a:r>
            <a:r>
              <a:rPr i="0" lang="en-US" sz="1100">
                <a:latin typeface="Georgia"/>
                <a:ea typeface="Georgia"/>
                <a:cs typeface="Georgia"/>
                <a:sym typeface="Georgia"/>
              </a:rPr>
              <a:t>+ </a:t>
            </a:r>
            <a:r>
              <a:rPr lang="en-US" sz="1100"/>
              <a:t>η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lang="en-US" sz="1100"/>
              <a:t>w</a:t>
            </a:r>
            <a:r>
              <a:rPr baseline="-25000" i="0" lang="en-US" sz="1200">
                <a:latin typeface="Georgia"/>
                <a:ea typeface="Georgia"/>
                <a:cs typeface="Georgia"/>
                <a:sym typeface="Georgia"/>
              </a:rPr>
              <a:t>4 </a:t>
            </a:r>
            <a:r>
              <a:rPr i="0" lang="en-US" sz="11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lang="en-US" sz="1100"/>
              <a:t>γ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· </a:t>
            </a:r>
            <a:r>
              <a:rPr lang="en-US" sz="1100"/>
              <a:t>η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lang="en-US" sz="1100"/>
              <a:t>w</a:t>
            </a:r>
            <a:r>
              <a:rPr baseline="-25000" i="0" lang="en-US" sz="1200">
                <a:latin typeface="Georgia"/>
                <a:ea typeface="Georgia"/>
                <a:cs typeface="Georgia"/>
                <a:sym typeface="Georgia"/>
              </a:rPr>
              <a:t>1 </a:t>
            </a:r>
            <a:r>
              <a:rPr i="0" lang="en-US" sz="1100">
                <a:latin typeface="Georgia"/>
                <a:ea typeface="Georgia"/>
                <a:cs typeface="Georgia"/>
                <a:sym typeface="Georgia"/>
              </a:rPr>
              <a:t>+ </a:t>
            </a:r>
            <a:r>
              <a:rPr lang="en-US" sz="1100"/>
              <a:t>γ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· </a:t>
            </a:r>
            <a:r>
              <a:rPr lang="en-US" sz="1100"/>
              <a:t>η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lang="en-US" sz="1100"/>
              <a:t>w</a:t>
            </a:r>
            <a:r>
              <a:rPr baseline="-25000" i="0" lang="en-US" sz="1200">
                <a:latin typeface="Georgia"/>
                <a:ea typeface="Georgia"/>
                <a:cs typeface="Georgia"/>
                <a:sym typeface="Georgia"/>
              </a:rPr>
              <a:t>2 </a:t>
            </a:r>
            <a:r>
              <a:rPr i="0" lang="en-US" sz="1100">
                <a:latin typeface="Georgia"/>
                <a:ea typeface="Georgia"/>
                <a:cs typeface="Georgia"/>
                <a:sym typeface="Georgia"/>
              </a:rPr>
              <a:t>+ </a:t>
            </a:r>
            <a:r>
              <a:rPr lang="en-US" sz="1100"/>
              <a:t>γ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· </a:t>
            </a:r>
            <a:r>
              <a:rPr lang="en-US" sz="1100"/>
              <a:t>η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lang="en-US" sz="1100"/>
              <a:t>w</a:t>
            </a:r>
            <a:r>
              <a:rPr baseline="-25000" i="0" lang="en-US" sz="1200">
                <a:latin typeface="Georgia"/>
                <a:ea typeface="Georgia"/>
                <a:cs typeface="Georgia"/>
                <a:sym typeface="Georgia"/>
              </a:rPr>
              <a:t>3 </a:t>
            </a:r>
            <a:r>
              <a:rPr i="0" lang="en-US" sz="1100">
                <a:latin typeface="Georgia"/>
                <a:ea typeface="Georgia"/>
                <a:cs typeface="Georgia"/>
                <a:sym typeface="Georgia"/>
              </a:rPr>
              <a:t>+ </a:t>
            </a:r>
            <a:r>
              <a:rPr lang="en-US" sz="1100"/>
              <a:t>η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lang="en-US" sz="1100"/>
              <a:t>w</a:t>
            </a:r>
            <a:r>
              <a:rPr baseline="-25000" i="0" lang="en-US" sz="1200">
                <a:latin typeface="Georgia"/>
                <a:ea typeface="Georgia"/>
                <a:cs typeface="Georgia"/>
                <a:sym typeface="Georgia"/>
              </a:rPr>
              <a:t>4</a:t>
            </a:r>
            <a:endParaRPr baseline="-25000" sz="1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67" name="Google Shape;1267;p62"/>
          <p:cNvSpPr txBox="1"/>
          <p:nvPr/>
        </p:nvSpPr>
        <p:spPr>
          <a:xfrm>
            <a:off x="1015085" y="2562680"/>
            <a:ext cx="6413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.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68" name="Google Shape;1268;p62"/>
          <p:cNvSpPr txBox="1"/>
          <p:nvPr/>
        </p:nvSpPr>
        <p:spPr>
          <a:xfrm>
            <a:off x="574103" y="2560531"/>
            <a:ext cx="4545965" cy="469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4125">
            <a:spAutoFit/>
          </a:bodyPr>
          <a:lstStyle/>
          <a:p>
            <a:pPr indent="0" lvl="0" marL="45339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.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2214880" rtl="0" algn="l">
              <a:lnSpc>
                <a:spcPct val="69375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i="1" lang="en-US" sz="800"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i="1" lang="en-US" sz="800">
                <a:latin typeface="Arial"/>
                <a:ea typeface="Arial"/>
                <a:cs typeface="Arial"/>
                <a:sym typeface="Arial"/>
              </a:rPr>
              <a:t>−</a:t>
            </a:r>
            <a:r>
              <a:rPr lang="en-US" sz="800">
                <a:latin typeface="Georgia"/>
                <a:ea typeface="Georgia"/>
                <a:cs typeface="Georgia"/>
                <a:sym typeface="Georgia"/>
              </a:rPr>
              <a:t>1	</a:t>
            </a:r>
            <a:r>
              <a:rPr i="1" lang="en-US" sz="800"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i="1" lang="en-US" sz="800">
                <a:latin typeface="Arial"/>
                <a:ea typeface="Arial"/>
                <a:cs typeface="Arial"/>
                <a:sym typeface="Arial"/>
              </a:rPr>
              <a:t>−</a:t>
            </a:r>
            <a:r>
              <a:rPr lang="en-US" sz="800">
                <a:latin typeface="Georgia"/>
                <a:ea typeface="Georgia"/>
                <a:cs typeface="Georgia"/>
                <a:sym typeface="Georgia"/>
              </a:rPr>
              <a:t>2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  <a:p>
            <a:pPr indent="0" lvl="0" marL="38100" rtl="0" algn="l">
              <a:lnSpc>
                <a:spcPct val="7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update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γ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·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update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baseline="-25000" i="1" lang="en-US" sz="1200">
                <a:latin typeface="Arial"/>
                <a:ea typeface="Arial"/>
                <a:cs typeface="Arial"/>
                <a:sym typeface="Arial"/>
              </a:rPr>
              <a:t>−</a:t>
            </a:r>
            <a:r>
              <a:rPr baseline="-25000" lang="en-US" sz="1200">
                <a:latin typeface="Georgia"/>
                <a:ea typeface="Georgia"/>
                <a:cs typeface="Georgia"/>
                <a:sym typeface="Georgia"/>
              </a:rPr>
              <a:t>1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+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η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γ	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·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η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aseline="-25000" lang="en-US" sz="1200">
                <a:latin typeface="Georgia"/>
                <a:ea typeface="Georgia"/>
                <a:cs typeface="Georgia"/>
                <a:sym typeface="Georgia"/>
              </a:rPr>
              <a:t>1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+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γ	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·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η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aseline="-25000" lang="en-US" sz="1200">
                <a:latin typeface="Georgia"/>
                <a:ea typeface="Georgia"/>
                <a:cs typeface="Georgia"/>
                <a:sym typeface="Georgia"/>
              </a:rPr>
              <a:t>1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+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...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+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η</a:t>
            </a:r>
            <a:r>
              <a:rPr i="1"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action="ppaction://hlinksldjump" r:id="rId4"/>
              </a:rPr>
              <a:t>∇</a:t>
            </a:r>
            <a:r>
              <a:rPr i="1" lang="en-US" sz="1100" u="sng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2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269" name="Google Shape;1269;p62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270" name="Google Shape;1270;p62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71" name="Google Shape;1271;p62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272" name="Google Shape;1272;p62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37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73" name="Google Shape;1273;p62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274" name="Google Shape;1274;p6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9" name="Google Shape;1279;p63"/>
          <p:cNvGrpSpPr/>
          <p:nvPr/>
        </p:nvGrpSpPr>
        <p:grpSpPr>
          <a:xfrm>
            <a:off x="539876" y="18732"/>
            <a:ext cx="4997908" cy="1925535"/>
            <a:chOff x="539876" y="18732"/>
            <a:chExt cx="4997908" cy="1925535"/>
          </a:xfrm>
        </p:grpSpPr>
        <p:pic>
          <p:nvPicPr>
            <p:cNvPr id="1280" name="Google Shape;1280;p6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9876" y="18732"/>
              <a:ext cx="1920239" cy="1417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1" name="Google Shape;1281;p6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87192" y="31343"/>
              <a:ext cx="2450592" cy="1912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82" name="Google Shape;1282;p63"/>
          <p:cNvSpPr txBox="1"/>
          <p:nvPr/>
        </p:nvSpPr>
        <p:spPr>
          <a:xfrm>
            <a:off x="4247210" y="1825382"/>
            <a:ext cx="12573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83" name="Google Shape;1283;p63"/>
          <p:cNvSpPr txBox="1"/>
          <p:nvPr/>
        </p:nvSpPr>
        <p:spPr>
          <a:xfrm>
            <a:off x="3033471" y="562024"/>
            <a:ext cx="10287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284" name="Google Shape;1284;p63"/>
          <p:cNvGrpSpPr/>
          <p:nvPr/>
        </p:nvGrpSpPr>
        <p:grpSpPr>
          <a:xfrm>
            <a:off x="3061853" y="419337"/>
            <a:ext cx="1490499" cy="1550367"/>
            <a:chOff x="3061853" y="419337"/>
            <a:chExt cx="1490499" cy="1550367"/>
          </a:xfrm>
        </p:grpSpPr>
        <p:sp>
          <p:nvSpPr>
            <p:cNvPr id="1285" name="Google Shape;1285;p63"/>
            <p:cNvSpPr/>
            <p:nvPr/>
          </p:nvSpPr>
          <p:spPr>
            <a:xfrm>
              <a:off x="4408693" y="1946795"/>
              <a:ext cx="139700" cy="0"/>
            </a:xfrm>
            <a:custGeom>
              <a:rect b="b" l="l" r="r" t="t"/>
              <a:pathLst>
                <a:path extrusionOk="0" h="120000" w="139700">
                  <a:moveTo>
                    <a:pt x="0" y="0"/>
                  </a:moveTo>
                  <a:lnTo>
                    <a:pt x="139176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6" name="Google Shape;1286;p63"/>
            <p:cNvSpPr/>
            <p:nvPr/>
          </p:nvSpPr>
          <p:spPr>
            <a:xfrm>
              <a:off x="4530762" y="1923984"/>
              <a:ext cx="21590" cy="45720"/>
            </a:xfrm>
            <a:custGeom>
              <a:rect b="b" l="l" r="r" t="t"/>
              <a:pathLst>
                <a:path extrusionOk="0" h="45719" w="21589">
                  <a:moveTo>
                    <a:pt x="0" y="0"/>
                  </a:moveTo>
                  <a:lnTo>
                    <a:pt x="3341" y="6972"/>
                  </a:lnTo>
                  <a:lnTo>
                    <a:pt x="9623" y="14078"/>
                  </a:lnTo>
                  <a:lnTo>
                    <a:pt x="16439" y="19848"/>
                  </a:lnTo>
                  <a:lnTo>
                    <a:pt x="21385" y="22810"/>
                  </a:lnTo>
                  <a:lnTo>
                    <a:pt x="16439" y="25773"/>
                  </a:lnTo>
                  <a:lnTo>
                    <a:pt x="9623" y="31543"/>
                  </a:lnTo>
                  <a:lnTo>
                    <a:pt x="3341" y="38649"/>
                  </a:lnTo>
                  <a:lnTo>
                    <a:pt x="0" y="4562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7" name="Google Shape;1287;p63"/>
            <p:cNvSpPr/>
            <p:nvPr/>
          </p:nvSpPr>
          <p:spPr>
            <a:xfrm>
              <a:off x="3084664" y="423614"/>
              <a:ext cx="0" cy="144780"/>
            </a:xfrm>
            <a:custGeom>
              <a:rect b="b" l="l" r="r" t="t"/>
              <a:pathLst>
                <a:path extrusionOk="0" h="144779" w="120000">
                  <a:moveTo>
                    <a:pt x="0" y="144716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8" name="Google Shape;1288;p63"/>
            <p:cNvSpPr/>
            <p:nvPr/>
          </p:nvSpPr>
          <p:spPr>
            <a:xfrm>
              <a:off x="3061853" y="419337"/>
              <a:ext cx="45720" cy="21590"/>
            </a:xfrm>
            <a:custGeom>
              <a:rect b="b" l="l" r="r" t="t"/>
              <a:pathLst>
                <a:path extrusionOk="0" h="21590" w="45719">
                  <a:moveTo>
                    <a:pt x="0" y="21385"/>
                  </a:moveTo>
                  <a:lnTo>
                    <a:pt x="6972" y="18043"/>
                  </a:lnTo>
                  <a:lnTo>
                    <a:pt x="14078" y="11761"/>
                  </a:lnTo>
                  <a:lnTo>
                    <a:pt x="19848" y="4945"/>
                  </a:lnTo>
                  <a:lnTo>
                    <a:pt x="22810" y="0"/>
                  </a:lnTo>
                  <a:lnTo>
                    <a:pt x="25773" y="4945"/>
                  </a:lnTo>
                  <a:lnTo>
                    <a:pt x="31543" y="11761"/>
                  </a:lnTo>
                  <a:lnTo>
                    <a:pt x="38649" y="18043"/>
                  </a:lnTo>
                  <a:lnTo>
                    <a:pt x="45621" y="2138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289" name="Google Shape;1289;p63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290" name="Google Shape;1290;p63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91" name="Google Shape;1291;p63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292" name="Google Shape;1292;p63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38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93" name="Google Shape;1293;p63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294" name="Google Shape;1294;p6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9" name="Google Shape;1299;p64"/>
          <p:cNvGrpSpPr/>
          <p:nvPr/>
        </p:nvGrpSpPr>
        <p:grpSpPr>
          <a:xfrm>
            <a:off x="539876" y="18732"/>
            <a:ext cx="4997907" cy="1925535"/>
            <a:chOff x="539876" y="18732"/>
            <a:chExt cx="4997907" cy="1925535"/>
          </a:xfrm>
        </p:grpSpPr>
        <p:pic>
          <p:nvPicPr>
            <p:cNvPr id="1300" name="Google Shape;1300;p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9876" y="18732"/>
              <a:ext cx="1920239" cy="1417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1" name="Google Shape;1301;p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87192" y="31343"/>
              <a:ext cx="2450591" cy="1912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02" name="Google Shape;1302;p64"/>
          <p:cNvSpPr txBox="1"/>
          <p:nvPr/>
        </p:nvSpPr>
        <p:spPr>
          <a:xfrm>
            <a:off x="4247210" y="1825382"/>
            <a:ext cx="12573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03" name="Google Shape;1303;p64"/>
          <p:cNvSpPr txBox="1"/>
          <p:nvPr/>
        </p:nvSpPr>
        <p:spPr>
          <a:xfrm>
            <a:off x="3033471" y="562024"/>
            <a:ext cx="10287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304" name="Google Shape;1304;p64"/>
          <p:cNvGrpSpPr/>
          <p:nvPr/>
        </p:nvGrpSpPr>
        <p:grpSpPr>
          <a:xfrm>
            <a:off x="3061853" y="419337"/>
            <a:ext cx="1490499" cy="1550367"/>
            <a:chOff x="3061853" y="419337"/>
            <a:chExt cx="1490499" cy="1550367"/>
          </a:xfrm>
        </p:grpSpPr>
        <p:sp>
          <p:nvSpPr>
            <p:cNvPr id="1305" name="Google Shape;1305;p64"/>
            <p:cNvSpPr/>
            <p:nvPr/>
          </p:nvSpPr>
          <p:spPr>
            <a:xfrm>
              <a:off x="4408693" y="1946795"/>
              <a:ext cx="139700" cy="0"/>
            </a:xfrm>
            <a:custGeom>
              <a:rect b="b" l="l" r="r" t="t"/>
              <a:pathLst>
                <a:path extrusionOk="0" h="120000" w="139700">
                  <a:moveTo>
                    <a:pt x="0" y="0"/>
                  </a:moveTo>
                  <a:lnTo>
                    <a:pt x="139176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06" name="Google Shape;1306;p64"/>
            <p:cNvSpPr/>
            <p:nvPr/>
          </p:nvSpPr>
          <p:spPr>
            <a:xfrm>
              <a:off x="4530762" y="1923984"/>
              <a:ext cx="21590" cy="45720"/>
            </a:xfrm>
            <a:custGeom>
              <a:rect b="b" l="l" r="r" t="t"/>
              <a:pathLst>
                <a:path extrusionOk="0" h="45719" w="21589">
                  <a:moveTo>
                    <a:pt x="0" y="0"/>
                  </a:moveTo>
                  <a:lnTo>
                    <a:pt x="3341" y="6972"/>
                  </a:lnTo>
                  <a:lnTo>
                    <a:pt x="9623" y="14078"/>
                  </a:lnTo>
                  <a:lnTo>
                    <a:pt x="16439" y="19848"/>
                  </a:lnTo>
                  <a:lnTo>
                    <a:pt x="21385" y="22810"/>
                  </a:lnTo>
                  <a:lnTo>
                    <a:pt x="16439" y="25773"/>
                  </a:lnTo>
                  <a:lnTo>
                    <a:pt x="9623" y="31543"/>
                  </a:lnTo>
                  <a:lnTo>
                    <a:pt x="3341" y="38649"/>
                  </a:lnTo>
                  <a:lnTo>
                    <a:pt x="0" y="4562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07" name="Google Shape;1307;p64"/>
            <p:cNvSpPr/>
            <p:nvPr/>
          </p:nvSpPr>
          <p:spPr>
            <a:xfrm>
              <a:off x="3084664" y="423614"/>
              <a:ext cx="0" cy="144780"/>
            </a:xfrm>
            <a:custGeom>
              <a:rect b="b" l="l" r="r" t="t"/>
              <a:pathLst>
                <a:path extrusionOk="0" h="144779" w="120000">
                  <a:moveTo>
                    <a:pt x="0" y="144716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08" name="Google Shape;1308;p64"/>
            <p:cNvSpPr/>
            <p:nvPr/>
          </p:nvSpPr>
          <p:spPr>
            <a:xfrm>
              <a:off x="3061853" y="419337"/>
              <a:ext cx="45720" cy="21590"/>
            </a:xfrm>
            <a:custGeom>
              <a:rect b="b" l="l" r="r" t="t"/>
              <a:pathLst>
                <a:path extrusionOk="0" h="21590" w="45719">
                  <a:moveTo>
                    <a:pt x="0" y="21385"/>
                  </a:moveTo>
                  <a:lnTo>
                    <a:pt x="6972" y="18043"/>
                  </a:lnTo>
                  <a:lnTo>
                    <a:pt x="14078" y="11761"/>
                  </a:lnTo>
                  <a:lnTo>
                    <a:pt x="19848" y="4945"/>
                  </a:lnTo>
                  <a:lnTo>
                    <a:pt x="22810" y="0"/>
                  </a:lnTo>
                  <a:lnTo>
                    <a:pt x="25773" y="4945"/>
                  </a:lnTo>
                  <a:lnTo>
                    <a:pt x="31543" y="11761"/>
                  </a:lnTo>
                  <a:lnTo>
                    <a:pt x="38649" y="18043"/>
                  </a:lnTo>
                  <a:lnTo>
                    <a:pt x="45621" y="2138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309" name="Google Shape;1309;p64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310" name="Google Shape;1310;p64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11" name="Google Shape;1311;p64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312" name="Google Shape;1312;p64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38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13" name="Google Shape;1313;p64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314" name="Google Shape;1314;p6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9" name="Google Shape;1319;p65"/>
          <p:cNvGrpSpPr/>
          <p:nvPr/>
        </p:nvGrpSpPr>
        <p:grpSpPr>
          <a:xfrm>
            <a:off x="539876" y="18732"/>
            <a:ext cx="4997907" cy="1925535"/>
            <a:chOff x="539876" y="18732"/>
            <a:chExt cx="4997907" cy="1925535"/>
          </a:xfrm>
        </p:grpSpPr>
        <p:pic>
          <p:nvPicPr>
            <p:cNvPr id="1320" name="Google Shape;1320;p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9876" y="18732"/>
              <a:ext cx="1920239" cy="1417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1" name="Google Shape;1321;p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87192" y="31343"/>
              <a:ext cx="2450591" cy="1912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22" name="Google Shape;1322;p65"/>
          <p:cNvSpPr txBox="1"/>
          <p:nvPr/>
        </p:nvSpPr>
        <p:spPr>
          <a:xfrm>
            <a:off x="4247210" y="1825382"/>
            <a:ext cx="12573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23" name="Google Shape;1323;p65"/>
          <p:cNvSpPr txBox="1"/>
          <p:nvPr/>
        </p:nvSpPr>
        <p:spPr>
          <a:xfrm>
            <a:off x="3033471" y="562024"/>
            <a:ext cx="10287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324" name="Google Shape;1324;p65"/>
          <p:cNvGrpSpPr/>
          <p:nvPr/>
        </p:nvGrpSpPr>
        <p:grpSpPr>
          <a:xfrm>
            <a:off x="3061853" y="419337"/>
            <a:ext cx="1490499" cy="1550367"/>
            <a:chOff x="3061853" y="419337"/>
            <a:chExt cx="1490499" cy="1550367"/>
          </a:xfrm>
        </p:grpSpPr>
        <p:sp>
          <p:nvSpPr>
            <p:cNvPr id="1325" name="Google Shape;1325;p65"/>
            <p:cNvSpPr/>
            <p:nvPr/>
          </p:nvSpPr>
          <p:spPr>
            <a:xfrm>
              <a:off x="4408693" y="1946795"/>
              <a:ext cx="139700" cy="0"/>
            </a:xfrm>
            <a:custGeom>
              <a:rect b="b" l="l" r="r" t="t"/>
              <a:pathLst>
                <a:path extrusionOk="0" h="120000" w="139700">
                  <a:moveTo>
                    <a:pt x="0" y="0"/>
                  </a:moveTo>
                  <a:lnTo>
                    <a:pt x="139176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6" name="Google Shape;1326;p65"/>
            <p:cNvSpPr/>
            <p:nvPr/>
          </p:nvSpPr>
          <p:spPr>
            <a:xfrm>
              <a:off x="4530762" y="1923984"/>
              <a:ext cx="21590" cy="45720"/>
            </a:xfrm>
            <a:custGeom>
              <a:rect b="b" l="l" r="r" t="t"/>
              <a:pathLst>
                <a:path extrusionOk="0" h="45719" w="21589">
                  <a:moveTo>
                    <a:pt x="0" y="0"/>
                  </a:moveTo>
                  <a:lnTo>
                    <a:pt x="3341" y="6972"/>
                  </a:lnTo>
                  <a:lnTo>
                    <a:pt x="9623" y="14078"/>
                  </a:lnTo>
                  <a:lnTo>
                    <a:pt x="16439" y="19848"/>
                  </a:lnTo>
                  <a:lnTo>
                    <a:pt x="21385" y="22810"/>
                  </a:lnTo>
                  <a:lnTo>
                    <a:pt x="16439" y="25773"/>
                  </a:lnTo>
                  <a:lnTo>
                    <a:pt x="9623" y="31543"/>
                  </a:lnTo>
                  <a:lnTo>
                    <a:pt x="3341" y="38649"/>
                  </a:lnTo>
                  <a:lnTo>
                    <a:pt x="0" y="4562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7" name="Google Shape;1327;p65"/>
            <p:cNvSpPr/>
            <p:nvPr/>
          </p:nvSpPr>
          <p:spPr>
            <a:xfrm>
              <a:off x="3084664" y="423614"/>
              <a:ext cx="0" cy="144780"/>
            </a:xfrm>
            <a:custGeom>
              <a:rect b="b" l="l" r="r" t="t"/>
              <a:pathLst>
                <a:path extrusionOk="0" h="144779" w="120000">
                  <a:moveTo>
                    <a:pt x="0" y="144716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8" name="Google Shape;1328;p65"/>
            <p:cNvSpPr/>
            <p:nvPr/>
          </p:nvSpPr>
          <p:spPr>
            <a:xfrm>
              <a:off x="3061853" y="419337"/>
              <a:ext cx="45720" cy="21590"/>
            </a:xfrm>
            <a:custGeom>
              <a:rect b="b" l="l" r="r" t="t"/>
              <a:pathLst>
                <a:path extrusionOk="0" h="21590" w="45719">
                  <a:moveTo>
                    <a:pt x="0" y="21385"/>
                  </a:moveTo>
                  <a:lnTo>
                    <a:pt x="6972" y="18043"/>
                  </a:lnTo>
                  <a:lnTo>
                    <a:pt x="14078" y="11761"/>
                  </a:lnTo>
                  <a:lnTo>
                    <a:pt x="19848" y="4945"/>
                  </a:lnTo>
                  <a:lnTo>
                    <a:pt x="22810" y="0"/>
                  </a:lnTo>
                  <a:lnTo>
                    <a:pt x="25773" y="4945"/>
                  </a:lnTo>
                  <a:lnTo>
                    <a:pt x="31543" y="11761"/>
                  </a:lnTo>
                  <a:lnTo>
                    <a:pt x="38649" y="18043"/>
                  </a:lnTo>
                  <a:lnTo>
                    <a:pt x="45621" y="2138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329" name="Google Shape;1329;p65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330" name="Google Shape;1330;p65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1" name="Google Shape;1331;p65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332" name="Google Shape;1332;p65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38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33" name="Google Shape;1333;p65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334" name="Google Shape;1334;p65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9" name="Google Shape;1339;p66"/>
          <p:cNvGrpSpPr/>
          <p:nvPr/>
        </p:nvGrpSpPr>
        <p:grpSpPr>
          <a:xfrm>
            <a:off x="539876" y="18732"/>
            <a:ext cx="4997907" cy="1925535"/>
            <a:chOff x="539876" y="18732"/>
            <a:chExt cx="4997907" cy="1925535"/>
          </a:xfrm>
        </p:grpSpPr>
        <p:pic>
          <p:nvPicPr>
            <p:cNvPr id="1340" name="Google Shape;1340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9876" y="18732"/>
              <a:ext cx="1920239" cy="1417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1" name="Google Shape;1341;p6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87192" y="31343"/>
              <a:ext cx="2450591" cy="1912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42" name="Google Shape;1342;p66"/>
          <p:cNvSpPr txBox="1"/>
          <p:nvPr/>
        </p:nvSpPr>
        <p:spPr>
          <a:xfrm>
            <a:off x="4247210" y="1825382"/>
            <a:ext cx="12573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43" name="Google Shape;1343;p66"/>
          <p:cNvSpPr txBox="1"/>
          <p:nvPr/>
        </p:nvSpPr>
        <p:spPr>
          <a:xfrm>
            <a:off x="3033471" y="562024"/>
            <a:ext cx="10287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344" name="Google Shape;1344;p66"/>
          <p:cNvGrpSpPr/>
          <p:nvPr/>
        </p:nvGrpSpPr>
        <p:grpSpPr>
          <a:xfrm>
            <a:off x="3061853" y="419337"/>
            <a:ext cx="1490499" cy="1550367"/>
            <a:chOff x="3061853" y="419337"/>
            <a:chExt cx="1490499" cy="1550367"/>
          </a:xfrm>
        </p:grpSpPr>
        <p:sp>
          <p:nvSpPr>
            <p:cNvPr id="1345" name="Google Shape;1345;p66"/>
            <p:cNvSpPr/>
            <p:nvPr/>
          </p:nvSpPr>
          <p:spPr>
            <a:xfrm>
              <a:off x="4408693" y="1946795"/>
              <a:ext cx="139700" cy="0"/>
            </a:xfrm>
            <a:custGeom>
              <a:rect b="b" l="l" r="r" t="t"/>
              <a:pathLst>
                <a:path extrusionOk="0" h="120000" w="139700">
                  <a:moveTo>
                    <a:pt x="0" y="0"/>
                  </a:moveTo>
                  <a:lnTo>
                    <a:pt x="139176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46" name="Google Shape;1346;p66"/>
            <p:cNvSpPr/>
            <p:nvPr/>
          </p:nvSpPr>
          <p:spPr>
            <a:xfrm>
              <a:off x="4530762" y="1923984"/>
              <a:ext cx="21590" cy="45720"/>
            </a:xfrm>
            <a:custGeom>
              <a:rect b="b" l="l" r="r" t="t"/>
              <a:pathLst>
                <a:path extrusionOk="0" h="45719" w="21589">
                  <a:moveTo>
                    <a:pt x="0" y="0"/>
                  </a:moveTo>
                  <a:lnTo>
                    <a:pt x="3341" y="6972"/>
                  </a:lnTo>
                  <a:lnTo>
                    <a:pt x="9623" y="14078"/>
                  </a:lnTo>
                  <a:lnTo>
                    <a:pt x="16439" y="19848"/>
                  </a:lnTo>
                  <a:lnTo>
                    <a:pt x="21385" y="22810"/>
                  </a:lnTo>
                  <a:lnTo>
                    <a:pt x="16439" y="25773"/>
                  </a:lnTo>
                  <a:lnTo>
                    <a:pt x="9623" y="31543"/>
                  </a:lnTo>
                  <a:lnTo>
                    <a:pt x="3341" y="38649"/>
                  </a:lnTo>
                  <a:lnTo>
                    <a:pt x="0" y="4562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47" name="Google Shape;1347;p66"/>
            <p:cNvSpPr/>
            <p:nvPr/>
          </p:nvSpPr>
          <p:spPr>
            <a:xfrm>
              <a:off x="3084664" y="423614"/>
              <a:ext cx="0" cy="144780"/>
            </a:xfrm>
            <a:custGeom>
              <a:rect b="b" l="l" r="r" t="t"/>
              <a:pathLst>
                <a:path extrusionOk="0" h="144779" w="120000">
                  <a:moveTo>
                    <a:pt x="0" y="144716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48" name="Google Shape;1348;p66"/>
            <p:cNvSpPr/>
            <p:nvPr/>
          </p:nvSpPr>
          <p:spPr>
            <a:xfrm>
              <a:off x="3061853" y="419337"/>
              <a:ext cx="45720" cy="21590"/>
            </a:xfrm>
            <a:custGeom>
              <a:rect b="b" l="l" r="r" t="t"/>
              <a:pathLst>
                <a:path extrusionOk="0" h="21590" w="45719">
                  <a:moveTo>
                    <a:pt x="0" y="21385"/>
                  </a:moveTo>
                  <a:lnTo>
                    <a:pt x="6972" y="18043"/>
                  </a:lnTo>
                  <a:lnTo>
                    <a:pt x="14078" y="11761"/>
                  </a:lnTo>
                  <a:lnTo>
                    <a:pt x="19848" y="4945"/>
                  </a:lnTo>
                  <a:lnTo>
                    <a:pt x="22810" y="0"/>
                  </a:lnTo>
                  <a:lnTo>
                    <a:pt x="25773" y="4945"/>
                  </a:lnTo>
                  <a:lnTo>
                    <a:pt x="31543" y="11761"/>
                  </a:lnTo>
                  <a:lnTo>
                    <a:pt x="38649" y="18043"/>
                  </a:lnTo>
                  <a:lnTo>
                    <a:pt x="45621" y="2138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349" name="Google Shape;1349;p66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350" name="Google Shape;1350;p66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1" name="Google Shape;1351;p66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352" name="Google Shape;1352;p66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38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53" name="Google Shape;1353;p66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354" name="Google Shape;1354;p6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9" name="Google Shape;1359;p67"/>
          <p:cNvGrpSpPr/>
          <p:nvPr/>
        </p:nvGrpSpPr>
        <p:grpSpPr>
          <a:xfrm>
            <a:off x="539876" y="18732"/>
            <a:ext cx="4997908" cy="1925535"/>
            <a:chOff x="539876" y="18732"/>
            <a:chExt cx="4997908" cy="1925535"/>
          </a:xfrm>
        </p:grpSpPr>
        <p:pic>
          <p:nvPicPr>
            <p:cNvPr id="1360" name="Google Shape;1360;p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9876" y="18732"/>
              <a:ext cx="1920239" cy="1417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1" name="Google Shape;1361;p6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87192" y="31343"/>
              <a:ext cx="2450592" cy="1912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62" name="Google Shape;1362;p67"/>
          <p:cNvSpPr txBox="1"/>
          <p:nvPr/>
        </p:nvSpPr>
        <p:spPr>
          <a:xfrm>
            <a:off x="4247210" y="1825382"/>
            <a:ext cx="12573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63" name="Google Shape;1363;p67"/>
          <p:cNvSpPr txBox="1"/>
          <p:nvPr/>
        </p:nvSpPr>
        <p:spPr>
          <a:xfrm>
            <a:off x="3033471" y="562024"/>
            <a:ext cx="10287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364" name="Google Shape;1364;p67"/>
          <p:cNvGrpSpPr/>
          <p:nvPr/>
        </p:nvGrpSpPr>
        <p:grpSpPr>
          <a:xfrm>
            <a:off x="3061853" y="419337"/>
            <a:ext cx="1490499" cy="1550367"/>
            <a:chOff x="3061853" y="419337"/>
            <a:chExt cx="1490499" cy="1550367"/>
          </a:xfrm>
        </p:grpSpPr>
        <p:sp>
          <p:nvSpPr>
            <p:cNvPr id="1365" name="Google Shape;1365;p67"/>
            <p:cNvSpPr/>
            <p:nvPr/>
          </p:nvSpPr>
          <p:spPr>
            <a:xfrm>
              <a:off x="4408693" y="1946795"/>
              <a:ext cx="139700" cy="0"/>
            </a:xfrm>
            <a:custGeom>
              <a:rect b="b" l="l" r="r" t="t"/>
              <a:pathLst>
                <a:path extrusionOk="0" h="120000" w="139700">
                  <a:moveTo>
                    <a:pt x="0" y="0"/>
                  </a:moveTo>
                  <a:lnTo>
                    <a:pt x="139176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66" name="Google Shape;1366;p67"/>
            <p:cNvSpPr/>
            <p:nvPr/>
          </p:nvSpPr>
          <p:spPr>
            <a:xfrm>
              <a:off x="4530762" y="1923984"/>
              <a:ext cx="21590" cy="45720"/>
            </a:xfrm>
            <a:custGeom>
              <a:rect b="b" l="l" r="r" t="t"/>
              <a:pathLst>
                <a:path extrusionOk="0" h="45719" w="21589">
                  <a:moveTo>
                    <a:pt x="0" y="0"/>
                  </a:moveTo>
                  <a:lnTo>
                    <a:pt x="3341" y="6972"/>
                  </a:lnTo>
                  <a:lnTo>
                    <a:pt x="9623" y="14078"/>
                  </a:lnTo>
                  <a:lnTo>
                    <a:pt x="16439" y="19848"/>
                  </a:lnTo>
                  <a:lnTo>
                    <a:pt x="21385" y="22810"/>
                  </a:lnTo>
                  <a:lnTo>
                    <a:pt x="16439" y="25773"/>
                  </a:lnTo>
                  <a:lnTo>
                    <a:pt x="9623" y="31543"/>
                  </a:lnTo>
                  <a:lnTo>
                    <a:pt x="3341" y="38649"/>
                  </a:lnTo>
                  <a:lnTo>
                    <a:pt x="0" y="4562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67" name="Google Shape;1367;p67"/>
            <p:cNvSpPr/>
            <p:nvPr/>
          </p:nvSpPr>
          <p:spPr>
            <a:xfrm>
              <a:off x="3084664" y="423614"/>
              <a:ext cx="0" cy="144780"/>
            </a:xfrm>
            <a:custGeom>
              <a:rect b="b" l="l" r="r" t="t"/>
              <a:pathLst>
                <a:path extrusionOk="0" h="144779" w="120000">
                  <a:moveTo>
                    <a:pt x="0" y="144716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68" name="Google Shape;1368;p67"/>
            <p:cNvSpPr/>
            <p:nvPr/>
          </p:nvSpPr>
          <p:spPr>
            <a:xfrm>
              <a:off x="3061853" y="419337"/>
              <a:ext cx="45720" cy="21590"/>
            </a:xfrm>
            <a:custGeom>
              <a:rect b="b" l="l" r="r" t="t"/>
              <a:pathLst>
                <a:path extrusionOk="0" h="21590" w="45719">
                  <a:moveTo>
                    <a:pt x="0" y="21385"/>
                  </a:moveTo>
                  <a:lnTo>
                    <a:pt x="6972" y="18043"/>
                  </a:lnTo>
                  <a:lnTo>
                    <a:pt x="14078" y="11761"/>
                  </a:lnTo>
                  <a:lnTo>
                    <a:pt x="19848" y="4945"/>
                  </a:lnTo>
                  <a:lnTo>
                    <a:pt x="22810" y="0"/>
                  </a:lnTo>
                  <a:lnTo>
                    <a:pt x="25773" y="4945"/>
                  </a:lnTo>
                  <a:lnTo>
                    <a:pt x="31543" y="11761"/>
                  </a:lnTo>
                  <a:lnTo>
                    <a:pt x="38649" y="18043"/>
                  </a:lnTo>
                  <a:lnTo>
                    <a:pt x="45621" y="2138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369" name="Google Shape;1369;p67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370" name="Google Shape;1370;p67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1" name="Google Shape;1371;p67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372" name="Google Shape;1372;p67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38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73" name="Google Shape;1373;p67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374" name="Google Shape;1374;p67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9" name="Google Shape;1379;p68"/>
          <p:cNvGrpSpPr/>
          <p:nvPr/>
        </p:nvGrpSpPr>
        <p:grpSpPr>
          <a:xfrm>
            <a:off x="539876" y="18732"/>
            <a:ext cx="4997908" cy="1925535"/>
            <a:chOff x="539876" y="18732"/>
            <a:chExt cx="4997908" cy="1925535"/>
          </a:xfrm>
        </p:grpSpPr>
        <p:pic>
          <p:nvPicPr>
            <p:cNvPr id="1380" name="Google Shape;1380;p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9876" y="18732"/>
              <a:ext cx="1920239" cy="1417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1" name="Google Shape;1381;p6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87192" y="31343"/>
              <a:ext cx="2450592" cy="1912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82" name="Google Shape;1382;p68"/>
          <p:cNvSpPr txBox="1"/>
          <p:nvPr/>
        </p:nvSpPr>
        <p:spPr>
          <a:xfrm>
            <a:off x="4247210" y="1825382"/>
            <a:ext cx="12573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83" name="Google Shape;1383;p68"/>
          <p:cNvSpPr txBox="1"/>
          <p:nvPr/>
        </p:nvSpPr>
        <p:spPr>
          <a:xfrm>
            <a:off x="3033471" y="562024"/>
            <a:ext cx="10287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384" name="Google Shape;1384;p68"/>
          <p:cNvGrpSpPr/>
          <p:nvPr/>
        </p:nvGrpSpPr>
        <p:grpSpPr>
          <a:xfrm>
            <a:off x="3061853" y="419337"/>
            <a:ext cx="1490499" cy="1550367"/>
            <a:chOff x="3061853" y="419337"/>
            <a:chExt cx="1490499" cy="1550367"/>
          </a:xfrm>
        </p:grpSpPr>
        <p:sp>
          <p:nvSpPr>
            <p:cNvPr id="1385" name="Google Shape;1385;p68"/>
            <p:cNvSpPr/>
            <p:nvPr/>
          </p:nvSpPr>
          <p:spPr>
            <a:xfrm>
              <a:off x="4408693" y="1946795"/>
              <a:ext cx="139700" cy="0"/>
            </a:xfrm>
            <a:custGeom>
              <a:rect b="b" l="l" r="r" t="t"/>
              <a:pathLst>
                <a:path extrusionOk="0" h="120000" w="139700">
                  <a:moveTo>
                    <a:pt x="0" y="0"/>
                  </a:moveTo>
                  <a:lnTo>
                    <a:pt x="139176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6" name="Google Shape;1386;p68"/>
            <p:cNvSpPr/>
            <p:nvPr/>
          </p:nvSpPr>
          <p:spPr>
            <a:xfrm>
              <a:off x="4530762" y="1923984"/>
              <a:ext cx="21590" cy="45720"/>
            </a:xfrm>
            <a:custGeom>
              <a:rect b="b" l="l" r="r" t="t"/>
              <a:pathLst>
                <a:path extrusionOk="0" h="45719" w="21589">
                  <a:moveTo>
                    <a:pt x="0" y="0"/>
                  </a:moveTo>
                  <a:lnTo>
                    <a:pt x="3341" y="6972"/>
                  </a:lnTo>
                  <a:lnTo>
                    <a:pt x="9623" y="14078"/>
                  </a:lnTo>
                  <a:lnTo>
                    <a:pt x="16439" y="19848"/>
                  </a:lnTo>
                  <a:lnTo>
                    <a:pt x="21385" y="22810"/>
                  </a:lnTo>
                  <a:lnTo>
                    <a:pt x="16439" y="25773"/>
                  </a:lnTo>
                  <a:lnTo>
                    <a:pt x="9623" y="31543"/>
                  </a:lnTo>
                  <a:lnTo>
                    <a:pt x="3341" y="38649"/>
                  </a:lnTo>
                  <a:lnTo>
                    <a:pt x="0" y="4562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7" name="Google Shape;1387;p68"/>
            <p:cNvSpPr/>
            <p:nvPr/>
          </p:nvSpPr>
          <p:spPr>
            <a:xfrm>
              <a:off x="3084664" y="423614"/>
              <a:ext cx="0" cy="144780"/>
            </a:xfrm>
            <a:custGeom>
              <a:rect b="b" l="l" r="r" t="t"/>
              <a:pathLst>
                <a:path extrusionOk="0" h="144779" w="120000">
                  <a:moveTo>
                    <a:pt x="0" y="144716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8" name="Google Shape;1388;p68"/>
            <p:cNvSpPr/>
            <p:nvPr/>
          </p:nvSpPr>
          <p:spPr>
            <a:xfrm>
              <a:off x="3061853" y="419337"/>
              <a:ext cx="45720" cy="21590"/>
            </a:xfrm>
            <a:custGeom>
              <a:rect b="b" l="l" r="r" t="t"/>
              <a:pathLst>
                <a:path extrusionOk="0" h="21590" w="45719">
                  <a:moveTo>
                    <a:pt x="0" y="21385"/>
                  </a:moveTo>
                  <a:lnTo>
                    <a:pt x="6972" y="18043"/>
                  </a:lnTo>
                  <a:lnTo>
                    <a:pt x="14078" y="11761"/>
                  </a:lnTo>
                  <a:lnTo>
                    <a:pt x="19848" y="4945"/>
                  </a:lnTo>
                  <a:lnTo>
                    <a:pt x="22810" y="0"/>
                  </a:lnTo>
                  <a:lnTo>
                    <a:pt x="25773" y="4945"/>
                  </a:lnTo>
                  <a:lnTo>
                    <a:pt x="31543" y="11761"/>
                  </a:lnTo>
                  <a:lnTo>
                    <a:pt x="38649" y="18043"/>
                  </a:lnTo>
                  <a:lnTo>
                    <a:pt x="45621" y="2138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389" name="Google Shape;1389;p68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390" name="Google Shape;1390;p68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1" name="Google Shape;1391;p68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392" name="Google Shape;1392;p68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38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93" name="Google Shape;1393;p68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394" name="Google Shape;1394;p6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9" name="Google Shape;1399;p69"/>
          <p:cNvGrpSpPr/>
          <p:nvPr/>
        </p:nvGrpSpPr>
        <p:grpSpPr>
          <a:xfrm>
            <a:off x="539876" y="18732"/>
            <a:ext cx="4997908" cy="1925535"/>
            <a:chOff x="539876" y="18732"/>
            <a:chExt cx="4997908" cy="1925535"/>
          </a:xfrm>
        </p:grpSpPr>
        <p:pic>
          <p:nvPicPr>
            <p:cNvPr id="1400" name="Google Shape;1400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9876" y="18732"/>
              <a:ext cx="1920239" cy="1417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1" name="Google Shape;1401;p6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87192" y="31343"/>
              <a:ext cx="2450592" cy="1912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2" name="Google Shape;1402;p69"/>
          <p:cNvSpPr txBox="1"/>
          <p:nvPr/>
        </p:nvSpPr>
        <p:spPr>
          <a:xfrm>
            <a:off x="4247210" y="1825382"/>
            <a:ext cx="12573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03" name="Google Shape;1403;p69"/>
          <p:cNvSpPr txBox="1"/>
          <p:nvPr/>
        </p:nvSpPr>
        <p:spPr>
          <a:xfrm>
            <a:off x="3033471" y="562024"/>
            <a:ext cx="10287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404" name="Google Shape;1404;p69"/>
          <p:cNvGrpSpPr/>
          <p:nvPr/>
        </p:nvGrpSpPr>
        <p:grpSpPr>
          <a:xfrm>
            <a:off x="3061853" y="419337"/>
            <a:ext cx="1490499" cy="1550367"/>
            <a:chOff x="3061853" y="419337"/>
            <a:chExt cx="1490499" cy="1550367"/>
          </a:xfrm>
        </p:grpSpPr>
        <p:sp>
          <p:nvSpPr>
            <p:cNvPr id="1405" name="Google Shape;1405;p69"/>
            <p:cNvSpPr/>
            <p:nvPr/>
          </p:nvSpPr>
          <p:spPr>
            <a:xfrm>
              <a:off x="4408693" y="1946795"/>
              <a:ext cx="139700" cy="0"/>
            </a:xfrm>
            <a:custGeom>
              <a:rect b="b" l="l" r="r" t="t"/>
              <a:pathLst>
                <a:path extrusionOk="0" h="120000" w="139700">
                  <a:moveTo>
                    <a:pt x="0" y="0"/>
                  </a:moveTo>
                  <a:lnTo>
                    <a:pt x="139176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06" name="Google Shape;1406;p69"/>
            <p:cNvSpPr/>
            <p:nvPr/>
          </p:nvSpPr>
          <p:spPr>
            <a:xfrm>
              <a:off x="4530762" y="1923984"/>
              <a:ext cx="21590" cy="45720"/>
            </a:xfrm>
            <a:custGeom>
              <a:rect b="b" l="l" r="r" t="t"/>
              <a:pathLst>
                <a:path extrusionOk="0" h="45719" w="21589">
                  <a:moveTo>
                    <a:pt x="0" y="0"/>
                  </a:moveTo>
                  <a:lnTo>
                    <a:pt x="3341" y="6972"/>
                  </a:lnTo>
                  <a:lnTo>
                    <a:pt x="9623" y="14078"/>
                  </a:lnTo>
                  <a:lnTo>
                    <a:pt x="16439" y="19848"/>
                  </a:lnTo>
                  <a:lnTo>
                    <a:pt x="21385" y="22810"/>
                  </a:lnTo>
                  <a:lnTo>
                    <a:pt x="16439" y="25773"/>
                  </a:lnTo>
                  <a:lnTo>
                    <a:pt x="9623" y="31543"/>
                  </a:lnTo>
                  <a:lnTo>
                    <a:pt x="3341" y="38649"/>
                  </a:lnTo>
                  <a:lnTo>
                    <a:pt x="0" y="4562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07" name="Google Shape;1407;p69"/>
            <p:cNvSpPr/>
            <p:nvPr/>
          </p:nvSpPr>
          <p:spPr>
            <a:xfrm>
              <a:off x="3084664" y="423614"/>
              <a:ext cx="0" cy="144780"/>
            </a:xfrm>
            <a:custGeom>
              <a:rect b="b" l="l" r="r" t="t"/>
              <a:pathLst>
                <a:path extrusionOk="0" h="144779" w="120000">
                  <a:moveTo>
                    <a:pt x="0" y="144716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08" name="Google Shape;1408;p69"/>
            <p:cNvSpPr/>
            <p:nvPr/>
          </p:nvSpPr>
          <p:spPr>
            <a:xfrm>
              <a:off x="3061853" y="419337"/>
              <a:ext cx="45720" cy="21590"/>
            </a:xfrm>
            <a:custGeom>
              <a:rect b="b" l="l" r="r" t="t"/>
              <a:pathLst>
                <a:path extrusionOk="0" h="21590" w="45719">
                  <a:moveTo>
                    <a:pt x="0" y="21385"/>
                  </a:moveTo>
                  <a:lnTo>
                    <a:pt x="6972" y="18043"/>
                  </a:lnTo>
                  <a:lnTo>
                    <a:pt x="14078" y="11761"/>
                  </a:lnTo>
                  <a:lnTo>
                    <a:pt x="19848" y="4945"/>
                  </a:lnTo>
                  <a:lnTo>
                    <a:pt x="22810" y="0"/>
                  </a:lnTo>
                  <a:lnTo>
                    <a:pt x="25773" y="4945"/>
                  </a:lnTo>
                  <a:lnTo>
                    <a:pt x="31543" y="11761"/>
                  </a:lnTo>
                  <a:lnTo>
                    <a:pt x="38649" y="18043"/>
                  </a:lnTo>
                  <a:lnTo>
                    <a:pt x="45621" y="2138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409" name="Google Shape;1409;p69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410" name="Google Shape;1410;p69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11" name="Google Shape;1411;p69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412" name="Google Shape;1412;p69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38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13" name="Google Shape;1413;p69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414" name="Google Shape;1414;p6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7"/>
          <p:cNvSpPr/>
          <p:nvPr/>
        </p:nvSpPr>
        <p:spPr>
          <a:xfrm>
            <a:off x="3852050" y="3017760"/>
            <a:ext cx="43180" cy="30480"/>
          </a:xfrm>
          <a:custGeom>
            <a:rect b="b" l="l" r="r" t="t"/>
            <a:pathLst>
              <a:path extrusionOk="0" h="30480" w="431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90" name="Google Shape;290;p7"/>
          <p:cNvSpPr/>
          <p:nvPr/>
        </p:nvSpPr>
        <p:spPr>
          <a:xfrm>
            <a:off x="3772433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91" name="Google Shape;291;p7"/>
          <p:cNvSpPr/>
          <p:nvPr/>
        </p:nvSpPr>
        <p:spPr>
          <a:xfrm>
            <a:off x="3950236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292" name="Google Shape;292;p7"/>
          <p:cNvGrpSpPr/>
          <p:nvPr/>
        </p:nvGrpSpPr>
        <p:grpSpPr>
          <a:xfrm>
            <a:off x="4055351" y="3007448"/>
            <a:ext cx="203200" cy="50800"/>
            <a:chOff x="4055351" y="3007448"/>
            <a:chExt cx="203200" cy="50800"/>
          </a:xfrm>
        </p:grpSpPr>
        <p:sp>
          <p:nvSpPr>
            <p:cNvPr id="293" name="Google Shape;293;p7"/>
            <p:cNvSpPr/>
            <p:nvPr/>
          </p:nvSpPr>
          <p:spPr>
            <a:xfrm>
              <a:off x="4118520" y="3007448"/>
              <a:ext cx="64135" cy="50800"/>
            </a:xfrm>
            <a:custGeom>
              <a:rect b="b" l="l" r="r" t="t"/>
              <a:pathLst>
                <a:path extrusionOk="0" h="50800" w="64135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extrusionOk="0" h="50800" w="64135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extrusionOk="0" h="50800" w="64135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4" name="Google Shape;294;p7"/>
            <p:cNvSpPr/>
            <p:nvPr/>
          </p:nvSpPr>
          <p:spPr>
            <a:xfrm>
              <a:off x="4055351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95" name="Google Shape;295;p7"/>
          <p:cNvGrpSpPr/>
          <p:nvPr/>
        </p:nvGrpSpPr>
        <p:grpSpPr>
          <a:xfrm>
            <a:off x="4338282" y="3007448"/>
            <a:ext cx="203200" cy="50800"/>
            <a:chOff x="4338282" y="3007448"/>
            <a:chExt cx="203200" cy="50800"/>
          </a:xfrm>
        </p:grpSpPr>
        <p:sp>
          <p:nvSpPr>
            <p:cNvPr id="296" name="Google Shape;296;p7"/>
            <p:cNvSpPr/>
            <p:nvPr/>
          </p:nvSpPr>
          <p:spPr>
            <a:xfrm>
              <a:off x="4427182" y="3020148"/>
              <a:ext cx="38100" cy="0"/>
            </a:xfrm>
            <a:custGeom>
              <a:rect b="b" l="l" r="r" t="t"/>
              <a:pathLst>
                <a:path extrusionOk="0" h="120000"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7" name="Google Shape;297;p7"/>
            <p:cNvSpPr/>
            <p:nvPr/>
          </p:nvSpPr>
          <p:spPr>
            <a:xfrm>
              <a:off x="4338282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8" name="Google Shape;298;p7"/>
            <p:cNvSpPr/>
            <p:nvPr/>
          </p:nvSpPr>
          <p:spPr>
            <a:xfrm>
              <a:off x="4414482" y="3007448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50800" w="50800">
                  <a:moveTo>
                    <a:pt x="12700" y="25400"/>
                  </a:moveTo>
                  <a:lnTo>
                    <a:pt x="50800" y="25400"/>
                  </a:lnTo>
                </a:path>
                <a:path extrusionOk="0" h="50800" w="50800">
                  <a:moveTo>
                    <a:pt x="0" y="38100"/>
                  </a:moveTo>
                  <a:lnTo>
                    <a:pt x="38100" y="38100"/>
                  </a:lnTo>
                </a:path>
                <a:path extrusionOk="0" h="50800" w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99" name="Google Shape;299;p7"/>
          <p:cNvGrpSpPr/>
          <p:nvPr/>
        </p:nvGrpSpPr>
        <p:grpSpPr>
          <a:xfrm>
            <a:off x="4621212" y="3007448"/>
            <a:ext cx="203200" cy="50800"/>
            <a:chOff x="4621212" y="3007448"/>
            <a:chExt cx="203200" cy="50800"/>
          </a:xfrm>
        </p:grpSpPr>
        <p:sp>
          <p:nvSpPr>
            <p:cNvPr id="300" name="Google Shape;300;p7"/>
            <p:cNvSpPr/>
            <p:nvPr/>
          </p:nvSpPr>
          <p:spPr>
            <a:xfrm>
              <a:off x="4697413" y="3007448"/>
              <a:ext cx="50800" cy="25400"/>
            </a:xfrm>
            <a:custGeom>
              <a:rect b="b" l="l" r="r" t="t"/>
              <a:pathLst>
                <a:path extrusionOk="0" h="254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25400" w="50800">
                  <a:moveTo>
                    <a:pt x="12700" y="12700"/>
                  </a:moveTo>
                  <a:lnTo>
                    <a:pt x="50800" y="12700"/>
                  </a:lnTo>
                </a:path>
                <a:path extrusionOk="0" h="25400" w="508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1" name="Google Shape;301;p7"/>
            <p:cNvSpPr/>
            <p:nvPr/>
          </p:nvSpPr>
          <p:spPr>
            <a:xfrm>
              <a:off x="4621212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2" name="Google Shape;302;p7"/>
            <p:cNvSpPr/>
            <p:nvPr/>
          </p:nvSpPr>
          <p:spPr>
            <a:xfrm>
              <a:off x="4697413" y="3045548"/>
              <a:ext cx="50800" cy="12700"/>
            </a:xfrm>
            <a:custGeom>
              <a:rect b="b" l="l" r="r" t="t"/>
              <a:pathLst>
                <a:path extrusionOk="0" h="127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12700" w="508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03" name="Google Shape;303;p7"/>
          <p:cNvSpPr/>
          <p:nvPr/>
        </p:nvSpPr>
        <p:spPr>
          <a:xfrm>
            <a:off x="4980331" y="3007448"/>
            <a:ext cx="50800" cy="50800"/>
          </a:xfrm>
          <a:custGeom>
            <a:rect b="b" l="l" r="r" t="t"/>
            <a:pathLst>
              <a:path extrusionOk="0" h="50800" w="50800">
                <a:moveTo>
                  <a:pt x="0" y="0"/>
                </a:moveTo>
                <a:lnTo>
                  <a:pt x="38100" y="0"/>
                </a:lnTo>
              </a:path>
              <a:path extrusionOk="0" h="50800" w="50800">
                <a:moveTo>
                  <a:pt x="12700" y="12700"/>
                </a:moveTo>
                <a:lnTo>
                  <a:pt x="50800" y="12700"/>
                </a:lnTo>
              </a:path>
              <a:path extrusionOk="0" h="50800" w="50800">
                <a:moveTo>
                  <a:pt x="12700" y="25400"/>
                </a:moveTo>
                <a:lnTo>
                  <a:pt x="50800" y="25400"/>
                </a:lnTo>
              </a:path>
              <a:path extrusionOk="0" h="50800" w="50800">
                <a:moveTo>
                  <a:pt x="0" y="38100"/>
                </a:moveTo>
                <a:lnTo>
                  <a:pt x="38100" y="38100"/>
                </a:lnTo>
              </a:path>
              <a:path extrusionOk="0" h="50800" w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304" name="Google Shape;304;p7"/>
          <p:cNvGrpSpPr/>
          <p:nvPr/>
        </p:nvGrpSpPr>
        <p:grpSpPr>
          <a:xfrm>
            <a:off x="5171821" y="3007448"/>
            <a:ext cx="233679" cy="50800"/>
            <a:chOff x="5171821" y="3007448"/>
            <a:chExt cx="233679" cy="50800"/>
          </a:xfrm>
        </p:grpSpPr>
        <p:sp>
          <p:nvSpPr>
            <p:cNvPr id="305" name="Google Shape;305;p7"/>
            <p:cNvSpPr/>
            <p:nvPr/>
          </p:nvSpPr>
          <p:spPr>
            <a:xfrm>
              <a:off x="5293742" y="3037928"/>
              <a:ext cx="20320" cy="20320"/>
            </a:xfrm>
            <a:custGeom>
              <a:rect b="b" l="l" r="r" t="t"/>
              <a:pathLst>
                <a:path extrusionOk="0" h="20319" w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6" name="Google Shape;306;p7"/>
            <p:cNvSpPr/>
            <p:nvPr/>
          </p:nvSpPr>
          <p:spPr>
            <a:xfrm>
              <a:off x="5266678" y="3011433"/>
              <a:ext cx="30480" cy="30480"/>
            </a:xfrm>
            <a:custGeom>
              <a:rect b="b" l="l" r="r" t="t"/>
              <a:pathLst>
                <a:path extrusionOk="0" h="30480" w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7" name="Google Shape;307;p7"/>
            <p:cNvSpPr/>
            <p:nvPr/>
          </p:nvSpPr>
          <p:spPr>
            <a:xfrm>
              <a:off x="5171821" y="3007448"/>
              <a:ext cx="233679" cy="50800"/>
            </a:xfrm>
            <a:custGeom>
              <a:rect b="b" l="l" r="r" t="t"/>
              <a:pathLst>
                <a:path extrusionOk="0" h="50800" w="233679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extrusionOk="0" h="50800" w="233679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extrusionOk="0" h="50800" w="233679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extrusionOk="0" h="50800" w="233679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308" name="Google Shape;30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59996" cy="48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7768" y="218820"/>
            <a:ext cx="2263140" cy="2162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44583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7"/>
          <p:cNvSpPr txBox="1"/>
          <p:nvPr/>
        </p:nvSpPr>
        <p:spPr>
          <a:xfrm>
            <a:off x="3264395" y="100849"/>
            <a:ext cx="2269490" cy="2160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Since we have only 2 points and 2 parameters (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b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) we can easily plot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L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w, b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) for different values of (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b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) and pick the one where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L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w, b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) is minimum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5715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But of course this becomes intract- able once you have many more data points and many more parameters !!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508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Further, even here we have plotted the error surface only for a small range of (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b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) [from (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−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6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6) and not from (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−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inf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inf)]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12" name="Google Shape;312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44583" y="1084656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44583" y="1638833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4" name="Google Shape;314;p7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315" name="Google Shape;315;p7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6" name="Google Shape;316;p7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17" name="Google Shape;317;p7"/>
          <p:cNvSpPr txBox="1"/>
          <p:nvPr/>
        </p:nvSpPr>
        <p:spPr>
          <a:xfrm>
            <a:off x="5494794" y="3007598"/>
            <a:ext cx="24193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8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8" name="Google Shape;318;p7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19" name="Google Shape;319;p7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70"/>
          <p:cNvGrpSpPr/>
          <p:nvPr/>
        </p:nvGrpSpPr>
        <p:grpSpPr>
          <a:xfrm>
            <a:off x="539876" y="18732"/>
            <a:ext cx="4997908" cy="1925535"/>
            <a:chOff x="539876" y="18732"/>
            <a:chExt cx="4997908" cy="1925535"/>
          </a:xfrm>
        </p:grpSpPr>
        <p:pic>
          <p:nvPicPr>
            <p:cNvPr id="1420" name="Google Shape;1420;p7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9876" y="18732"/>
              <a:ext cx="1920239" cy="1417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1" name="Google Shape;1421;p7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87192" y="31343"/>
              <a:ext cx="2450592" cy="1912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22" name="Google Shape;1422;p70"/>
          <p:cNvSpPr txBox="1"/>
          <p:nvPr/>
        </p:nvSpPr>
        <p:spPr>
          <a:xfrm>
            <a:off x="4247210" y="1825382"/>
            <a:ext cx="12573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23" name="Google Shape;1423;p70"/>
          <p:cNvSpPr txBox="1"/>
          <p:nvPr/>
        </p:nvSpPr>
        <p:spPr>
          <a:xfrm>
            <a:off x="3033471" y="562024"/>
            <a:ext cx="10287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424" name="Google Shape;1424;p70"/>
          <p:cNvGrpSpPr/>
          <p:nvPr/>
        </p:nvGrpSpPr>
        <p:grpSpPr>
          <a:xfrm>
            <a:off x="3061853" y="419337"/>
            <a:ext cx="1490499" cy="1550367"/>
            <a:chOff x="3061853" y="419337"/>
            <a:chExt cx="1490499" cy="1550367"/>
          </a:xfrm>
        </p:grpSpPr>
        <p:sp>
          <p:nvSpPr>
            <p:cNvPr id="1425" name="Google Shape;1425;p70"/>
            <p:cNvSpPr/>
            <p:nvPr/>
          </p:nvSpPr>
          <p:spPr>
            <a:xfrm>
              <a:off x="4408693" y="1946795"/>
              <a:ext cx="139700" cy="0"/>
            </a:xfrm>
            <a:custGeom>
              <a:rect b="b" l="l" r="r" t="t"/>
              <a:pathLst>
                <a:path extrusionOk="0" h="120000" w="139700">
                  <a:moveTo>
                    <a:pt x="0" y="0"/>
                  </a:moveTo>
                  <a:lnTo>
                    <a:pt x="139176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6" name="Google Shape;1426;p70"/>
            <p:cNvSpPr/>
            <p:nvPr/>
          </p:nvSpPr>
          <p:spPr>
            <a:xfrm>
              <a:off x="4530762" y="1923984"/>
              <a:ext cx="21590" cy="45720"/>
            </a:xfrm>
            <a:custGeom>
              <a:rect b="b" l="l" r="r" t="t"/>
              <a:pathLst>
                <a:path extrusionOk="0" h="45719" w="21589">
                  <a:moveTo>
                    <a:pt x="0" y="0"/>
                  </a:moveTo>
                  <a:lnTo>
                    <a:pt x="3341" y="6972"/>
                  </a:lnTo>
                  <a:lnTo>
                    <a:pt x="9623" y="14078"/>
                  </a:lnTo>
                  <a:lnTo>
                    <a:pt x="16439" y="19848"/>
                  </a:lnTo>
                  <a:lnTo>
                    <a:pt x="21385" y="22810"/>
                  </a:lnTo>
                  <a:lnTo>
                    <a:pt x="16439" y="25773"/>
                  </a:lnTo>
                  <a:lnTo>
                    <a:pt x="9623" y="31543"/>
                  </a:lnTo>
                  <a:lnTo>
                    <a:pt x="3341" y="38649"/>
                  </a:lnTo>
                  <a:lnTo>
                    <a:pt x="0" y="4562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7" name="Google Shape;1427;p70"/>
            <p:cNvSpPr/>
            <p:nvPr/>
          </p:nvSpPr>
          <p:spPr>
            <a:xfrm>
              <a:off x="3084664" y="423614"/>
              <a:ext cx="0" cy="144780"/>
            </a:xfrm>
            <a:custGeom>
              <a:rect b="b" l="l" r="r" t="t"/>
              <a:pathLst>
                <a:path extrusionOk="0" h="144779" w="120000">
                  <a:moveTo>
                    <a:pt x="0" y="144716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8" name="Google Shape;1428;p70"/>
            <p:cNvSpPr/>
            <p:nvPr/>
          </p:nvSpPr>
          <p:spPr>
            <a:xfrm>
              <a:off x="3061853" y="419337"/>
              <a:ext cx="45720" cy="21590"/>
            </a:xfrm>
            <a:custGeom>
              <a:rect b="b" l="l" r="r" t="t"/>
              <a:pathLst>
                <a:path extrusionOk="0" h="21590" w="45719">
                  <a:moveTo>
                    <a:pt x="0" y="21385"/>
                  </a:moveTo>
                  <a:lnTo>
                    <a:pt x="6972" y="18043"/>
                  </a:lnTo>
                  <a:lnTo>
                    <a:pt x="14078" y="11761"/>
                  </a:lnTo>
                  <a:lnTo>
                    <a:pt x="19848" y="4945"/>
                  </a:lnTo>
                  <a:lnTo>
                    <a:pt x="22810" y="0"/>
                  </a:lnTo>
                  <a:lnTo>
                    <a:pt x="25773" y="4945"/>
                  </a:lnTo>
                  <a:lnTo>
                    <a:pt x="31543" y="11761"/>
                  </a:lnTo>
                  <a:lnTo>
                    <a:pt x="38649" y="18043"/>
                  </a:lnTo>
                  <a:lnTo>
                    <a:pt x="45621" y="2138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429" name="Google Shape;1429;p70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430" name="Google Shape;1430;p70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31" name="Google Shape;1431;p70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432" name="Google Shape;1432;p70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38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33" name="Google Shape;1433;p70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434" name="Google Shape;1434;p7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9" name="Google Shape;1439;p71"/>
          <p:cNvGrpSpPr/>
          <p:nvPr/>
        </p:nvGrpSpPr>
        <p:grpSpPr>
          <a:xfrm>
            <a:off x="539876" y="18732"/>
            <a:ext cx="4997908" cy="1925535"/>
            <a:chOff x="539876" y="18732"/>
            <a:chExt cx="4997908" cy="1925535"/>
          </a:xfrm>
        </p:grpSpPr>
        <p:pic>
          <p:nvPicPr>
            <p:cNvPr id="1440" name="Google Shape;1440;p7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9876" y="18732"/>
              <a:ext cx="1920239" cy="1417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1" name="Google Shape;1441;p7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87192" y="31343"/>
              <a:ext cx="2450592" cy="1912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42" name="Google Shape;1442;p71"/>
          <p:cNvSpPr txBox="1"/>
          <p:nvPr/>
        </p:nvSpPr>
        <p:spPr>
          <a:xfrm>
            <a:off x="4247210" y="1825382"/>
            <a:ext cx="12573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43" name="Google Shape;1443;p71"/>
          <p:cNvSpPr txBox="1"/>
          <p:nvPr/>
        </p:nvSpPr>
        <p:spPr>
          <a:xfrm>
            <a:off x="3033471" y="562024"/>
            <a:ext cx="10287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444" name="Google Shape;1444;p71"/>
          <p:cNvGrpSpPr/>
          <p:nvPr/>
        </p:nvGrpSpPr>
        <p:grpSpPr>
          <a:xfrm>
            <a:off x="3061853" y="419337"/>
            <a:ext cx="1490499" cy="1550367"/>
            <a:chOff x="3061853" y="419337"/>
            <a:chExt cx="1490499" cy="1550367"/>
          </a:xfrm>
        </p:grpSpPr>
        <p:sp>
          <p:nvSpPr>
            <p:cNvPr id="1445" name="Google Shape;1445;p71"/>
            <p:cNvSpPr/>
            <p:nvPr/>
          </p:nvSpPr>
          <p:spPr>
            <a:xfrm>
              <a:off x="4408693" y="1946795"/>
              <a:ext cx="139700" cy="0"/>
            </a:xfrm>
            <a:custGeom>
              <a:rect b="b" l="l" r="r" t="t"/>
              <a:pathLst>
                <a:path extrusionOk="0" h="120000" w="139700">
                  <a:moveTo>
                    <a:pt x="0" y="0"/>
                  </a:moveTo>
                  <a:lnTo>
                    <a:pt x="139176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6" name="Google Shape;1446;p71"/>
            <p:cNvSpPr/>
            <p:nvPr/>
          </p:nvSpPr>
          <p:spPr>
            <a:xfrm>
              <a:off x="4530762" y="1923984"/>
              <a:ext cx="21590" cy="45720"/>
            </a:xfrm>
            <a:custGeom>
              <a:rect b="b" l="l" r="r" t="t"/>
              <a:pathLst>
                <a:path extrusionOk="0" h="45719" w="21589">
                  <a:moveTo>
                    <a:pt x="0" y="0"/>
                  </a:moveTo>
                  <a:lnTo>
                    <a:pt x="3341" y="6972"/>
                  </a:lnTo>
                  <a:lnTo>
                    <a:pt x="9623" y="14078"/>
                  </a:lnTo>
                  <a:lnTo>
                    <a:pt x="16439" y="19848"/>
                  </a:lnTo>
                  <a:lnTo>
                    <a:pt x="21385" y="22810"/>
                  </a:lnTo>
                  <a:lnTo>
                    <a:pt x="16439" y="25773"/>
                  </a:lnTo>
                  <a:lnTo>
                    <a:pt x="9623" y="31543"/>
                  </a:lnTo>
                  <a:lnTo>
                    <a:pt x="3341" y="38649"/>
                  </a:lnTo>
                  <a:lnTo>
                    <a:pt x="0" y="4562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7" name="Google Shape;1447;p71"/>
            <p:cNvSpPr/>
            <p:nvPr/>
          </p:nvSpPr>
          <p:spPr>
            <a:xfrm>
              <a:off x="3084664" y="423614"/>
              <a:ext cx="0" cy="144780"/>
            </a:xfrm>
            <a:custGeom>
              <a:rect b="b" l="l" r="r" t="t"/>
              <a:pathLst>
                <a:path extrusionOk="0" h="144779" w="120000">
                  <a:moveTo>
                    <a:pt x="0" y="144716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8" name="Google Shape;1448;p71"/>
            <p:cNvSpPr/>
            <p:nvPr/>
          </p:nvSpPr>
          <p:spPr>
            <a:xfrm>
              <a:off x="3061853" y="419337"/>
              <a:ext cx="45720" cy="21590"/>
            </a:xfrm>
            <a:custGeom>
              <a:rect b="b" l="l" r="r" t="t"/>
              <a:pathLst>
                <a:path extrusionOk="0" h="21590" w="45719">
                  <a:moveTo>
                    <a:pt x="0" y="21385"/>
                  </a:moveTo>
                  <a:lnTo>
                    <a:pt x="6972" y="18043"/>
                  </a:lnTo>
                  <a:lnTo>
                    <a:pt x="14078" y="11761"/>
                  </a:lnTo>
                  <a:lnTo>
                    <a:pt x="19848" y="4945"/>
                  </a:lnTo>
                  <a:lnTo>
                    <a:pt x="22810" y="0"/>
                  </a:lnTo>
                  <a:lnTo>
                    <a:pt x="25773" y="4945"/>
                  </a:lnTo>
                  <a:lnTo>
                    <a:pt x="31543" y="11761"/>
                  </a:lnTo>
                  <a:lnTo>
                    <a:pt x="38649" y="18043"/>
                  </a:lnTo>
                  <a:lnTo>
                    <a:pt x="45621" y="2138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449" name="Google Shape;1449;p71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450" name="Google Shape;1450;p71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51" name="Google Shape;1451;p71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452" name="Google Shape;1452;p71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38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53" name="Google Shape;1453;p71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454" name="Google Shape;1454;p7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9" name="Google Shape;1459;p72"/>
          <p:cNvGrpSpPr/>
          <p:nvPr/>
        </p:nvGrpSpPr>
        <p:grpSpPr>
          <a:xfrm>
            <a:off x="539876" y="18732"/>
            <a:ext cx="4997908" cy="1925535"/>
            <a:chOff x="539876" y="18732"/>
            <a:chExt cx="4997908" cy="1925535"/>
          </a:xfrm>
        </p:grpSpPr>
        <p:pic>
          <p:nvPicPr>
            <p:cNvPr id="1460" name="Google Shape;1460;p7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9876" y="18732"/>
              <a:ext cx="1920239" cy="1417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1" name="Google Shape;1461;p7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87192" y="31343"/>
              <a:ext cx="2450592" cy="1912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62" name="Google Shape;1462;p72"/>
          <p:cNvSpPr txBox="1"/>
          <p:nvPr/>
        </p:nvSpPr>
        <p:spPr>
          <a:xfrm>
            <a:off x="4247210" y="1825382"/>
            <a:ext cx="12573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63" name="Google Shape;1463;p72"/>
          <p:cNvSpPr txBox="1"/>
          <p:nvPr/>
        </p:nvSpPr>
        <p:spPr>
          <a:xfrm>
            <a:off x="3033471" y="562024"/>
            <a:ext cx="10287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464" name="Google Shape;1464;p72"/>
          <p:cNvGrpSpPr/>
          <p:nvPr/>
        </p:nvGrpSpPr>
        <p:grpSpPr>
          <a:xfrm>
            <a:off x="3061853" y="419337"/>
            <a:ext cx="1490499" cy="1550367"/>
            <a:chOff x="3061853" y="419337"/>
            <a:chExt cx="1490499" cy="1550367"/>
          </a:xfrm>
        </p:grpSpPr>
        <p:sp>
          <p:nvSpPr>
            <p:cNvPr id="1465" name="Google Shape;1465;p72"/>
            <p:cNvSpPr/>
            <p:nvPr/>
          </p:nvSpPr>
          <p:spPr>
            <a:xfrm>
              <a:off x="4408693" y="1946795"/>
              <a:ext cx="139700" cy="0"/>
            </a:xfrm>
            <a:custGeom>
              <a:rect b="b" l="l" r="r" t="t"/>
              <a:pathLst>
                <a:path extrusionOk="0" h="120000" w="139700">
                  <a:moveTo>
                    <a:pt x="0" y="0"/>
                  </a:moveTo>
                  <a:lnTo>
                    <a:pt x="139176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66" name="Google Shape;1466;p72"/>
            <p:cNvSpPr/>
            <p:nvPr/>
          </p:nvSpPr>
          <p:spPr>
            <a:xfrm>
              <a:off x="4530762" y="1923984"/>
              <a:ext cx="21590" cy="45720"/>
            </a:xfrm>
            <a:custGeom>
              <a:rect b="b" l="l" r="r" t="t"/>
              <a:pathLst>
                <a:path extrusionOk="0" h="45719" w="21589">
                  <a:moveTo>
                    <a:pt x="0" y="0"/>
                  </a:moveTo>
                  <a:lnTo>
                    <a:pt x="3341" y="6972"/>
                  </a:lnTo>
                  <a:lnTo>
                    <a:pt x="9623" y="14078"/>
                  </a:lnTo>
                  <a:lnTo>
                    <a:pt x="16439" y="19848"/>
                  </a:lnTo>
                  <a:lnTo>
                    <a:pt x="21385" y="22810"/>
                  </a:lnTo>
                  <a:lnTo>
                    <a:pt x="16439" y="25773"/>
                  </a:lnTo>
                  <a:lnTo>
                    <a:pt x="9623" y="31543"/>
                  </a:lnTo>
                  <a:lnTo>
                    <a:pt x="3341" y="38649"/>
                  </a:lnTo>
                  <a:lnTo>
                    <a:pt x="0" y="4562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67" name="Google Shape;1467;p72"/>
            <p:cNvSpPr/>
            <p:nvPr/>
          </p:nvSpPr>
          <p:spPr>
            <a:xfrm>
              <a:off x="3084664" y="423614"/>
              <a:ext cx="0" cy="144780"/>
            </a:xfrm>
            <a:custGeom>
              <a:rect b="b" l="l" r="r" t="t"/>
              <a:pathLst>
                <a:path extrusionOk="0" h="144779" w="120000">
                  <a:moveTo>
                    <a:pt x="0" y="144716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68" name="Google Shape;1468;p72"/>
            <p:cNvSpPr/>
            <p:nvPr/>
          </p:nvSpPr>
          <p:spPr>
            <a:xfrm>
              <a:off x="3061853" y="419337"/>
              <a:ext cx="45720" cy="21590"/>
            </a:xfrm>
            <a:custGeom>
              <a:rect b="b" l="l" r="r" t="t"/>
              <a:pathLst>
                <a:path extrusionOk="0" h="21590" w="45719">
                  <a:moveTo>
                    <a:pt x="0" y="21385"/>
                  </a:moveTo>
                  <a:lnTo>
                    <a:pt x="6972" y="18043"/>
                  </a:lnTo>
                  <a:lnTo>
                    <a:pt x="14078" y="11761"/>
                  </a:lnTo>
                  <a:lnTo>
                    <a:pt x="19848" y="4945"/>
                  </a:lnTo>
                  <a:lnTo>
                    <a:pt x="22810" y="0"/>
                  </a:lnTo>
                  <a:lnTo>
                    <a:pt x="25773" y="4945"/>
                  </a:lnTo>
                  <a:lnTo>
                    <a:pt x="31543" y="11761"/>
                  </a:lnTo>
                  <a:lnTo>
                    <a:pt x="38649" y="18043"/>
                  </a:lnTo>
                  <a:lnTo>
                    <a:pt x="45621" y="2138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469" name="Google Shape;1469;p72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470" name="Google Shape;1470;p72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71" name="Google Shape;1471;p72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472" name="Google Shape;1472;p72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38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73" name="Google Shape;1473;p72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474" name="Google Shape;1474;p7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73"/>
          <p:cNvGrpSpPr/>
          <p:nvPr/>
        </p:nvGrpSpPr>
        <p:grpSpPr>
          <a:xfrm>
            <a:off x="539876" y="18732"/>
            <a:ext cx="4997908" cy="1925535"/>
            <a:chOff x="539876" y="18732"/>
            <a:chExt cx="4997908" cy="1925535"/>
          </a:xfrm>
        </p:grpSpPr>
        <p:pic>
          <p:nvPicPr>
            <p:cNvPr id="1480" name="Google Shape;1480;p7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9876" y="18732"/>
              <a:ext cx="1920239" cy="1417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1" name="Google Shape;1481;p7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87192" y="31343"/>
              <a:ext cx="2450592" cy="1912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82" name="Google Shape;1482;p73"/>
          <p:cNvSpPr txBox="1"/>
          <p:nvPr/>
        </p:nvSpPr>
        <p:spPr>
          <a:xfrm>
            <a:off x="4247210" y="1825382"/>
            <a:ext cx="12573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83" name="Google Shape;1483;p73"/>
          <p:cNvSpPr txBox="1"/>
          <p:nvPr/>
        </p:nvSpPr>
        <p:spPr>
          <a:xfrm>
            <a:off x="3033471" y="562024"/>
            <a:ext cx="10287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484" name="Google Shape;1484;p73"/>
          <p:cNvGrpSpPr/>
          <p:nvPr/>
        </p:nvGrpSpPr>
        <p:grpSpPr>
          <a:xfrm>
            <a:off x="3061853" y="419337"/>
            <a:ext cx="1490499" cy="1550367"/>
            <a:chOff x="3061853" y="419337"/>
            <a:chExt cx="1490499" cy="1550367"/>
          </a:xfrm>
        </p:grpSpPr>
        <p:sp>
          <p:nvSpPr>
            <p:cNvPr id="1485" name="Google Shape;1485;p73"/>
            <p:cNvSpPr/>
            <p:nvPr/>
          </p:nvSpPr>
          <p:spPr>
            <a:xfrm>
              <a:off x="4408693" y="1946795"/>
              <a:ext cx="139700" cy="0"/>
            </a:xfrm>
            <a:custGeom>
              <a:rect b="b" l="l" r="r" t="t"/>
              <a:pathLst>
                <a:path extrusionOk="0" h="120000" w="139700">
                  <a:moveTo>
                    <a:pt x="0" y="0"/>
                  </a:moveTo>
                  <a:lnTo>
                    <a:pt x="139176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86" name="Google Shape;1486;p73"/>
            <p:cNvSpPr/>
            <p:nvPr/>
          </p:nvSpPr>
          <p:spPr>
            <a:xfrm>
              <a:off x="4530762" y="1923984"/>
              <a:ext cx="21590" cy="45720"/>
            </a:xfrm>
            <a:custGeom>
              <a:rect b="b" l="l" r="r" t="t"/>
              <a:pathLst>
                <a:path extrusionOk="0" h="45719" w="21589">
                  <a:moveTo>
                    <a:pt x="0" y="0"/>
                  </a:moveTo>
                  <a:lnTo>
                    <a:pt x="3341" y="6972"/>
                  </a:lnTo>
                  <a:lnTo>
                    <a:pt x="9623" y="14078"/>
                  </a:lnTo>
                  <a:lnTo>
                    <a:pt x="16439" y="19848"/>
                  </a:lnTo>
                  <a:lnTo>
                    <a:pt x="21385" y="22810"/>
                  </a:lnTo>
                  <a:lnTo>
                    <a:pt x="16439" y="25773"/>
                  </a:lnTo>
                  <a:lnTo>
                    <a:pt x="9623" y="31543"/>
                  </a:lnTo>
                  <a:lnTo>
                    <a:pt x="3341" y="38649"/>
                  </a:lnTo>
                  <a:lnTo>
                    <a:pt x="0" y="4562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87" name="Google Shape;1487;p73"/>
            <p:cNvSpPr/>
            <p:nvPr/>
          </p:nvSpPr>
          <p:spPr>
            <a:xfrm>
              <a:off x="3084664" y="423614"/>
              <a:ext cx="0" cy="144780"/>
            </a:xfrm>
            <a:custGeom>
              <a:rect b="b" l="l" r="r" t="t"/>
              <a:pathLst>
                <a:path extrusionOk="0" h="144779" w="120000">
                  <a:moveTo>
                    <a:pt x="0" y="144716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88" name="Google Shape;1488;p73"/>
            <p:cNvSpPr/>
            <p:nvPr/>
          </p:nvSpPr>
          <p:spPr>
            <a:xfrm>
              <a:off x="3061853" y="419337"/>
              <a:ext cx="45720" cy="21590"/>
            </a:xfrm>
            <a:custGeom>
              <a:rect b="b" l="l" r="r" t="t"/>
              <a:pathLst>
                <a:path extrusionOk="0" h="21590" w="45719">
                  <a:moveTo>
                    <a:pt x="0" y="21385"/>
                  </a:moveTo>
                  <a:lnTo>
                    <a:pt x="6972" y="18043"/>
                  </a:lnTo>
                  <a:lnTo>
                    <a:pt x="14078" y="11761"/>
                  </a:lnTo>
                  <a:lnTo>
                    <a:pt x="19848" y="4945"/>
                  </a:lnTo>
                  <a:lnTo>
                    <a:pt x="22810" y="0"/>
                  </a:lnTo>
                  <a:lnTo>
                    <a:pt x="25773" y="4945"/>
                  </a:lnTo>
                  <a:lnTo>
                    <a:pt x="31543" y="11761"/>
                  </a:lnTo>
                  <a:lnTo>
                    <a:pt x="38649" y="18043"/>
                  </a:lnTo>
                  <a:lnTo>
                    <a:pt x="45621" y="2138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489" name="Google Shape;1489;p73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490" name="Google Shape;1490;p73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1" name="Google Shape;1491;p73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492" name="Google Shape;1492;p73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38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93" name="Google Shape;1493;p73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494" name="Google Shape;1494;p7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9" name="Google Shape;1499;p74"/>
          <p:cNvGrpSpPr/>
          <p:nvPr/>
        </p:nvGrpSpPr>
        <p:grpSpPr>
          <a:xfrm>
            <a:off x="309193" y="244487"/>
            <a:ext cx="5192408" cy="1398169"/>
            <a:chOff x="309193" y="244487"/>
            <a:chExt cx="5192408" cy="1398169"/>
          </a:xfrm>
        </p:grpSpPr>
        <p:sp>
          <p:nvSpPr>
            <p:cNvPr id="1500" name="Google Shape;1500;p74"/>
            <p:cNvSpPr/>
            <p:nvPr/>
          </p:nvSpPr>
          <p:spPr>
            <a:xfrm>
              <a:off x="309193" y="244487"/>
              <a:ext cx="5142230" cy="186690"/>
            </a:xfrm>
            <a:custGeom>
              <a:rect b="b" l="l" r="r" t="t"/>
              <a:pathLst>
                <a:path extrusionOk="0" h="186690" w="514223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6558"/>
                  </a:lnTo>
                  <a:lnTo>
                    <a:pt x="5141666" y="186558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501" name="Google Shape;1501;p7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9194" y="418401"/>
              <a:ext cx="5141665" cy="50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2" name="Google Shape;1502;p7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9994" y="1541056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3" name="Google Shape;1503;p7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0794" y="1528355"/>
              <a:ext cx="5090807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4" name="Google Shape;1504;p7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50859" y="288734"/>
              <a:ext cx="50742" cy="12523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5" name="Google Shape;1505;p74"/>
            <p:cNvSpPr/>
            <p:nvPr/>
          </p:nvSpPr>
          <p:spPr>
            <a:xfrm>
              <a:off x="309193" y="462669"/>
              <a:ext cx="5142230" cy="1129665"/>
            </a:xfrm>
            <a:custGeom>
              <a:rect b="b" l="l" r="r" t="t"/>
              <a:pathLst>
                <a:path extrusionOk="0" h="1129665" w="5142230">
                  <a:moveTo>
                    <a:pt x="5141666" y="0"/>
                  </a:moveTo>
                  <a:lnTo>
                    <a:pt x="0" y="0"/>
                  </a:lnTo>
                  <a:lnTo>
                    <a:pt x="0" y="1078386"/>
                  </a:lnTo>
                  <a:lnTo>
                    <a:pt x="4008" y="1098110"/>
                  </a:lnTo>
                  <a:lnTo>
                    <a:pt x="14922" y="1114263"/>
                  </a:lnTo>
                  <a:lnTo>
                    <a:pt x="31075" y="1125178"/>
                  </a:lnTo>
                  <a:lnTo>
                    <a:pt x="50800" y="1129186"/>
                  </a:lnTo>
                  <a:lnTo>
                    <a:pt x="5090865" y="1129186"/>
                  </a:lnTo>
                  <a:lnTo>
                    <a:pt x="5110590" y="1125178"/>
                  </a:lnTo>
                  <a:lnTo>
                    <a:pt x="5126743" y="1114263"/>
                  </a:lnTo>
                  <a:lnTo>
                    <a:pt x="5137657" y="1098110"/>
                  </a:lnTo>
                  <a:lnTo>
                    <a:pt x="5141666" y="1078386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06" name="Google Shape;1506;p74"/>
            <p:cNvSpPr/>
            <p:nvPr/>
          </p:nvSpPr>
          <p:spPr>
            <a:xfrm>
              <a:off x="5450859" y="326816"/>
              <a:ext cx="0" cy="1233805"/>
            </a:xfrm>
            <a:custGeom>
              <a:rect b="b" l="l" r="r" t="t"/>
              <a:pathLst>
                <a:path extrusionOk="0" h="1233805" w="120000">
                  <a:moveTo>
                    <a:pt x="0" y="123328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07" name="Google Shape;1507;p74"/>
            <p:cNvSpPr/>
            <p:nvPr/>
          </p:nvSpPr>
          <p:spPr>
            <a:xfrm>
              <a:off x="5450859" y="314116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08" name="Google Shape;1508;p74"/>
            <p:cNvSpPr/>
            <p:nvPr/>
          </p:nvSpPr>
          <p:spPr>
            <a:xfrm>
              <a:off x="5450859" y="301416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09" name="Google Shape;1509;p74"/>
            <p:cNvSpPr/>
            <p:nvPr/>
          </p:nvSpPr>
          <p:spPr>
            <a:xfrm>
              <a:off x="5450859" y="288716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510" name="Google Shape;1510;p7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04583" y="518439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1" name="Google Shape;1511;p7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04583" y="900544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2" name="Google Shape;1512;p7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04583" y="1282649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13" name="Google Shape;1513;p74"/>
          <p:cNvSpPr txBox="1"/>
          <p:nvPr/>
        </p:nvSpPr>
        <p:spPr>
          <a:xfrm>
            <a:off x="347294" y="188414"/>
            <a:ext cx="5066030" cy="1372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8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B2"/>
                </a:solidFill>
                <a:latin typeface="Georgia"/>
                <a:ea typeface="Georgia"/>
                <a:cs typeface="Georgia"/>
                <a:sym typeface="Georgia"/>
              </a:rPr>
              <a:t>Some observations and questions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289560" marR="5080" rtl="0" algn="l">
              <a:lnSpc>
                <a:spcPct val="102600"/>
              </a:lnSpc>
              <a:spcBef>
                <a:spcPts val="26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Even in the regions having gentle slopes, momentum based gradient descent is able to take large steps because the momentum carries it along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289560" marR="5080" rtl="0" algn="l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Is moving fast always good? Would there be a situation where momentum would cause us to run pass our goal?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289560" marR="5080" rtl="0" algn="l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Let us change our input data so that we end up with a different error surface and then see what happens ...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514" name="Google Shape;1514;p74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515" name="Google Shape;1515;p74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16" name="Google Shape;1516;p74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517" name="Google Shape;1517;p74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39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18" name="Google Shape;1518;p74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519" name="Google Shape;1519;p7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4" name="Google Shape;1524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594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525" name="Google Shape;1525;p75"/>
          <p:cNvSpPr txBox="1"/>
          <p:nvPr/>
        </p:nvSpPr>
        <p:spPr>
          <a:xfrm>
            <a:off x="504393" y="100849"/>
            <a:ext cx="2268855" cy="746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In this case, the error is high on either side of the minima valley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5080" rtl="0" algn="l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Could momentum be detrimental in such cases... let’s see....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526" name="Google Shape;1526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594" y="568439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7" name="Google Shape;1527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97543" y="451992"/>
            <a:ext cx="2261922" cy="19293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8" name="Google Shape;1528;p75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529" name="Google Shape;1529;p75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0" name="Google Shape;1530;p75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531" name="Google Shape;1531;p75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40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32" name="Google Shape;1532;p75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533" name="Google Shape;1533;p75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8" name="Google Shape;1538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1083" y="201421"/>
            <a:ext cx="2377440" cy="1737360"/>
          </a:xfrm>
          <a:prstGeom prst="rect">
            <a:avLst/>
          </a:prstGeom>
          <a:noFill/>
          <a:ln>
            <a:noFill/>
          </a:ln>
        </p:spPr>
      </p:pic>
      <p:sp>
        <p:nvSpPr>
          <p:cNvPr id="1539" name="Google Shape;1539;p76"/>
          <p:cNvSpPr txBox="1"/>
          <p:nvPr/>
        </p:nvSpPr>
        <p:spPr>
          <a:xfrm>
            <a:off x="4247210" y="1452167"/>
            <a:ext cx="12573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40" name="Google Shape;1540;p76"/>
          <p:cNvSpPr txBox="1"/>
          <p:nvPr/>
        </p:nvSpPr>
        <p:spPr>
          <a:xfrm>
            <a:off x="3033471" y="669009"/>
            <a:ext cx="10287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541" name="Google Shape;1541;p76"/>
          <p:cNvGrpSpPr/>
          <p:nvPr/>
        </p:nvGrpSpPr>
        <p:grpSpPr>
          <a:xfrm>
            <a:off x="3061853" y="538209"/>
            <a:ext cx="1490499" cy="1058284"/>
            <a:chOff x="3061853" y="538209"/>
            <a:chExt cx="1490499" cy="1058284"/>
          </a:xfrm>
        </p:grpSpPr>
        <p:sp>
          <p:nvSpPr>
            <p:cNvPr id="1542" name="Google Shape;1542;p76"/>
            <p:cNvSpPr/>
            <p:nvPr/>
          </p:nvSpPr>
          <p:spPr>
            <a:xfrm>
              <a:off x="4408693" y="1573583"/>
              <a:ext cx="139700" cy="0"/>
            </a:xfrm>
            <a:custGeom>
              <a:rect b="b" l="l" r="r" t="t"/>
              <a:pathLst>
                <a:path extrusionOk="0" h="120000" w="139700">
                  <a:moveTo>
                    <a:pt x="0" y="0"/>
                  </a:moveTo>
                  <a:lnTo>
                    <a:pt x="139176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43" name="Google Shape;1543;p76"/>
            <p:cNvSpPr/>
            <p:nvPr/>
          </p:nvSpPr>
          <p:spPr>
            <a:xfrm>
              <a:off x="4530762" y="1550773"/>
              <a:ext cx="21590" cy="45720"/>
            </a:xfrm>
            <a:custGeom>
              <a:rect b="b" l="l" r="r" t="t"/>
              <a:pathLst>
                <a:path extrusionOk="0" h="45719" w="21589">
                  <a:moveTo>
                    <a:pt x="0" y="0"/>
                  </a:moveTo>
                  <a:lnTo>
                    <a:pt x="3341" y="6972"/>
                  </a:lnTo>
                  <a:lnTo>
                    <a:pt x="9623" y="14078"/>
                  </a:lnTo>
                  <a:lnTo>
                    <a:pt x="16439" y="19848"/>
                  </a:lnTo>
                  <a:lnTo>
                    <a:pt x="21385" y="22810"/>
                  </a:lnTo>
                  <a:lnTo>
                    <a:pt x="16439" y="25773"/>
                  </a:lnTo>
                  <a:lnTo>
                    <a:pt x="9623" y="31543"/>
                  </a:lnTo>
                  <a:lnTo>
                    <a:pt x="3341" y="38649"/>
                  </a:lnTo>
                  <a:lnTo>
                    <a:pt x="0" y="4562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44" name="Google Shape;1544;p76"/>
            <p:cNvSpPr/>
            <p:nvPr/>
          </p:nvSpPr>
          <p:spPr>
            <a:xfrm>
              <a:off x="3084664" y="542486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13282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45" name="Google Shape;1545;p76"/>
            <p:cNvSpPr/>
            <p:nvPr/>
          </p:nvSpPr>
          <p:spPr>
            <a:xfrm>
              <a:off x="3061853" y="538209"/>
              <a:ext cx="45720" cy="21590"/>
            </a:xfrm>
            <a:custGeom>
              <a:rect b="b" l="l" r="r" t="t"/>
              <a:pathLst>
                <a:path extrusionOk="0" h="21590" w="45719">
                  <a:moveTo>
                    <a:pt x="0" y="21385"/>
                  </a:moveTo>
                  <a:lnTo>
                    <a:pt x="6972" y="18043"/>
                  </a:lnTo>
                  <a:lnTo>
                    <a:pt x="14078" y="11761"/>
                  </a:lnTo>
                  <a:lnTo>
                    <a:pt x="19848" y="4945"/>
                  </a:lnTo>
                  <a:lnTo>
                    <a:pt x="22810" y="0"/>
                  </a:lnTo>
                  <a:lnTo>
                    <a:pt x="25773" y="4945"/>
                  </a:lnTo>
                  <a:lnTo>
                    <a:pt x="31543" y="11761"/>
                  </a:lnTo>
                  <a:lnTo>
                    <a:pt x="38649" y="18043"/>
                  </a:lnTo>
                  <a:lnTo>
                    <a:pt x="45621" y="2138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546" name="Google Shape;1546;p76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547" name="Google Shape;1547;p76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48" name="Google Shape;1548;p76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549" name="Google Shape;1549;p76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41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50" name="Google Shape;1550;p76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551" name="Google Shape;1551;p7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" name="Google Shape;1556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1083" y="201421"/>
            <a:ext cx="2377440" cy="1737360"/>
          </a:xfrm>
          <a:prstGeom prst="rect">
            <a:avLst/>
          </a:prstGeom>
          <a:noFill/>
          <a:ln>
            <a:noFill/>
          </a:ln>
        </p:spPr>
      </p:pic>
      <p:sp>
        <p:nvSpPr>
          <p:cNvPr id="1557" name="Google Shape;1557;p77"/>
          <p:cNvSpPr txBox="1"/>
          <p:nvPr/>
        </p:nvSpPr>
        <p:spPr>
          <a:xfrm>
            <a:off x="4247210" y="1452167"/>
            <a:ext cx="12573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58" name="Google Shape;1558;p77"/>
          <p:cNvSpPr txBox="1"/>
          <p:nvPr/>
        </p:nvSpPr>
        <p:spPr>
          <a:xfrm>
            <a:off x="3033471" y="669009"/>
            <a:ext cx="10287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559" name="Google Shape;1559;p77"/>
          <p:cNvGrpSpPr/>
          <p:nvPr/>
        </p:nvGrpSpPr>
        <p:grpSpPr>
          <a:xfrm>
            <a:off x="3061853" y="538209"/>
            <a:ext cx="1490499" cy="1058284"/>
            <a:chOff x="3061853" y="538209"/>
            <a:chExt cx="1490499" cy="1058284"/>
          </a:xfrm>
        </p:grpSpPr>
        <p:sp>
          <p:nvSpPr>
            <p:cNvPr id="1560" name="Google Shape;1560;p77"/>
            <p:cNvSpPr/>
            <p:nvPr/>
          </p:nvSpPr>
          <p:spPr>
            <a:xfrm>
              <a:off x="4408693" y="1573583"/>
              <a:ext cx="139700" cy="0"/>
            </a:xfrm>
            <a:custGeom>
              <a:rect b="b" l="l" r="r" t="t"/>
              <a:pathLst>
                <a:path extrusionOk="0" h="120000" w="139700">
                  <a:moveTo>
                    <a:pt x="0" y="0"/>
                  </a:moveTo>
                  <a:lnTo>
                    <a:pt x="139176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1" name="Google Shape;1561;p77"/>
            <p:cNvSpPr/>
            <p:nvPr/>
          </p:nvSpPr>
          <p:spPr>
            <a:xfrm>
              <a:off x="4530762" y="1550773"/>
              <a:ext cx="21590" cy="45720"/>
            </a:xfrm>
            <a:custGeom>
              <a:rect b="b" l="l" r="r" t="t"/>
              <a:pathLst>
                <a:path extrusionOk="0" h="45719" w="21589">
                  <a:moveTo>
                    <a:pt x="0" y="0"/>
                  </a:moveTo>
                  <a:lnTo>
                    <a:pt x="3341" y="6972"/>
                  </a:lnTo>
                  <a:lnTo>
                    <a:pt x="9623" y="14078"/>
                  </a:lnTo>
                  <a:lnTo>
                    <a:pt x="16439" y="19848"/>
                  </a:lnTo>
                  <a:lnTo>
                    <a:pt x="21385" y="22810"/>
                  </a:lnTo>
                  <a:lnTo>
                    <a:pt x="16439" y="25773"/>
                  </a:lnTo>
                  <a:lnTo>
                    <a:pt x="9623" y="31543"/>
                  </a:lnTo>
                  <a:lnTo>
                    <a:pt x="3341" y="38649"/>
                  </a:lnTo>
                  <a:lnTo>
                    <a:pt x="0" y="4562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2" name="Google Shape;1562;p77"/>
            <p:cNvSpPr/>
            <p:nvPr/>
          </p:nvSpPr>
          <p:spPr>
            <a:xfrm>
              <a:off x="3084664" y="542486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13282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3" name="Google Shape;1563;p77"/>
            <p:cNvSpPr/>
            <p:nvPr/>
          </p:nvSpPr>
          <p:spPr>
            <a:xfrm>
              <a:off x="3061853" y="538209"/>
              <a:ext cx="45720" cy="21590"/>
            </a:xfrm>
            <a:custGeom>
              <a:rect b="b" l="l" r="r" t="t"/>
              <a:pathLst>
                <a:path extrusionOk="0" h="21590" w="45719">
                  <a:moveTo>
                    <a:pt x="0" y="21385"/>
                  </a:moveTo>
                  <a:lnTo>
                    <a:pt x="6972" y="18043"/>
                  </a:lnTo>
                  <a:lnTo>
                    <a:pt x="14078" y="11761"/>
                  </a:lnTo>
                  <a:lnTo>
                    <a:pt x="19848" y="4945"/>
                  </a:lnTo>
                  <a:lnTo>
                    <a:pt x="22810" y="0"/>
                  </a:lnTo>
                  <a:lnTo>
                    <a:pt x="25773" y="4945"/>
                  </a:lnTo>
                  <a:lnTo>
                    <a:pt x="31543" y="11761"/>
                  </a:lnTo>
                  <a:lnTo>
                    <a:pt x="38649" y="18043"/>
                  </a:lnTo>
                  <a:lnTo>
                    <a:pt x="45621" y="2138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564" name="Google Shape;1564;p77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565" name="Google Shape;1565;p77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6" name="Google Shape;1566;p77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567" name="Google Shape;1567;p77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41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68" name="Google Shape;1568;p77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569" name="Google Shape;1569;p77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4" name="Google Shape;1574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1083" y="201421"/>
            <a:ext cx="2377440" cy="1737360"/>
          </a:xfrm>
          <a:prstGeom prst="rect">
            <a:avLst/>
          </a:prstGeom>
          <a:noFill/>
          <a:ln>
            <a:noFill/>
          </a:ln>
        </p:spPr>
      </p:pic>
      <p:sp>
        <p:nvSpPr>
          <p:cNvPr id="1575" name="Google Shape;1575;p78"/>
          <p:cNvSpPr txBox="1"/>
          <p:nvPr/>
        </p:nvSpPr>
        <p:spPr>
          <a:xfrm>
            <a:off x="4247210" y="1452167"/>
            <a:ext cx="12573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76" name="Google Shape;1576;p78"/>
          <p:cNvSpPr txBox="1"/>
          <p:nvPr/>
        </p:nvSpPr>
        <p:spPr>
          <a:xfrm>
            <a:off x="3033471" y="669009"/>
            <a:ext cx="10287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577" name="Google Shape;1577;p78"/>
          <p:cNvGrpSpPr/>
          <p:nvPr/>
        </p:nvGrpSpPr>
        <p:grpSpPr>
          <a:xfrm>
            <a:off x="3061853" y="538209"/>
            <a:ext cx="1490499" cy="1058284"/>
            <a:chOff x="3061853" y="538209"/>
            <a:chExt cx="1490499" cy="1058284"/>
          </a:xfrm>
        </p:grpSpPr>
        <p:sp>
          <p:nvSpPr>
            <p:cNvPr id="1578" name="Google Shape;1578;p78"/>
            <p:cNvSpPr/>
            <p:nvPr/>
          </p:nvSpPr>
          <p:spPr>
            <a:xfrm>
              <a:off x="4408693" y="1573583"/>
              <a:ext cx="139700" cy="0"/>
            </a:xfrm>
            <a:custGeom>
              <a:rect b="b" l="l" r="r" t="t"/>
              <a:pathLst>
                <a:path extrusionOk="0" h="120000" w="139700">
                  <a:moveTo>
                    <a:pt x="0" y="0"/>
                  </a:moveTo>
                  <a:lnTo>
                    <a:pt x="139176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79" name="Google Shape;1579;p78"/>
            <p:cNvSpPr/>
            <p:nvPr/>
          </p:nvSpPr>
          <p:spPr>
            <a:xfrm>
              <a:off x="4530762" y="1550773"/>
              <a:ext cx="21590" cy="45720"/>
            </a:xfrm>
            <a:custGeom>
              <a:rect b="b" l="l" r="r" t="t"/>
              <a:pathLst>
                <a:path extrusionOk="0" h="45719" w="21589">
                  <a:moveTo>
                    <a:pt x="0" y="0"/>
                  </a:moveTo>
                  <a:lnTo>
                    <a:pt x="3341" y="6972"/>
                  </a:lnTo>
                  <a:lnTo>
                    <a:pt x="9623" y="14078"/>
                  </a:lnTo>
                  <a:lnTo>
                    <a:pt x="16439" y="19848"/>
                  </a:lnTo>
                  <a:lnTo>
                    <a:pt x="21385" y="22810"/>
                  </a:lnTo>
                  <a:lnTo>
                    <a:pt x="16439" y="25773"/>
                  </a:lnTo>
                  <a:lnTo>
                    <a:pt x="9623" y="31543"/>
                  </a:lnTo>
                  <a:lnTo>
                    <a:pt x="3341" y="38649"/>
                  </a:lnTo>
                  <a:lnTo>
                    <a:pt x="0" y="4562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0" name="Google Shape;1580;p78"/>
            <p:cNvSpPr/>
            <p:nvPr/>
          </p:nvSpPr>
          <p:spPr>
            <a:xfrm>
              <a:off x="3084664" y="542486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13282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1" name="Google Shape;1581;p78"/>
            <p:cNvSpPr/>
            <p:nvPr/>
          </p:nvSpPr>
          <p:spPr>
            <a:xfrm>
              <a:off x="3061853" y="538209"/>
              <a:ext cx="45720" cy="21590"/>
            </a:xfrm>
            <a:custGeom>
              <a:rect b="b" l="l" r="r" t="t"/>
              <a:pathLst>
                <a:path extrusionOk="0" h="21590" w="45719">
                  <a:moveTo>
                    <a:pt x="0" y="21385"/>
                  </a:moveTo>
                  <a:lnTo>
                    <a:pt x="6972" y="18043"/>
                  </a:lnTo>
                  <a:lnTo>
                    <a:pt x="14078" y="11761"/>
                  </a:lnTo>
                  <a:lnTo>
                    <a:pt x="19848" y="4945"/>
                  </a:lnTo>
                  <a:lnTo>
                    <a:pt x="22810" y="0"/>
                  </a:lnTo>
                  <a:lnTo>
                    <a:pt x="25773" y="4945"/>
                  </a:lnTo>
                  <a:lnTo>
                    <a:pt x="31543" y="11761"/>
                  </a:lnTo>
                  <a:lnTo>
                    <a:pt x="38649" y="18043"/>
                  </a:lnTo>
                  <a:lnTo>
                    <a:pt x="45621" y="2138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582" name="Google Shape;1582;p78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583" name="Google Shape;1583;p78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4" name="Google Shape;1584;p78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585" name="Google Shape;1585;p78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41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86" name="Google Shape;1586;p78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587" name="Google Shape;1587;p7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2" name="Google Shape;1592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1083" y="201421"/>
            <a:ext cx="2377440" cy="1737360"/>
          </a:xfrm>
          <a:prstGeom prst="rect">
            <a:avLst/>
          </a:prstGeom>
          <a:noFill/>
          <a:ln>
            <a:noFill/>
          </a:ln>
        </p:spPr>
      </p:pic>
      <p:sp>
        <p:nvSpPr>
          <p:cNvPr id="1593" name="Google Shape;1593;p79"/>
          <p:cNvSpPr txBox="1"/>
          <p:nvPr/>
        </p:nvSpPr>
        <p:spPr>
          <a:xfrm>
            <a:off x="4247210" y="1452167"/>
            <a:ext cx="12573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94" name="Google Shape;1594;p79"/>
          <p:cNvSpPr txBox="1"/>
          <p:nvPr/>
        </p:nvSpPr>
        <p:spPr>
          <a:xfrm>
            <a:off x="3033471" y="669009"/>
            <a:ext cx="10287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595" name="Google Shape;1595;p79"/>
          <p:cNvGrpSpPr/>
          <p:nvPr/>
        </p:nvGrpSpPr>
        <p:grpSpPr>
          <a:xfrm>
            <a:off x="3061853" y="538209"/>
            <a:ext cx="1490499" cy="1058284"/>
            <a:chOff x="3061853" y="538209"/>
            <a:chExt cx="1490499" cy="1058284"/>
          </a:xfrm>
        </p:grpSpPr>
        <p:sp>
          <p:nvSpPr>
            <p:cNvPr id="1596" name="Google Shape;1596;p79"/>
            <p:cNvSpPr/>
            <p:nvPr/>
          </p:nvSpPr>
          <p:spPr>
            <a:xfrm>
              <a:off x="4408693" y="1573583"/>
              <a:ext cx="139700" cy="0"/>
            </a:xfrm>
            <a:custGeom>
              <a:rect b="b" l="l" r="r" t="t"/>
              <a:pathLst>
                <a:path extrusionOk="0" h="120000" w="139700">
                  <a:moveTo>
                    <a:pt x="0" y="0"/>
                  </a:moveTo>
                  <a:lnTo>
                    <a:pt x="139176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97" name="Google Shape;1597;p79"/>
            <p:cNvSpPr/>
            <p:nvPr/>
          </p:nvSpPr>
          <p:spPr>
            <a:xfrm>
              <a:off x="4530762" y="1550773"/>
              <a:ext cx="21590" cy="45720"/>
            </a:xfrm>
            <a:custGeom>
              <a:rect b="b" l="l" r="r" t="t"/>
              <a:pathLst>
                <a:path extrusionOk="0" h="45719" w="21589">
                  <a:moveTo>
                    <a:pt x="0" y="0"/>
                  </a:moveTo>
                  <a:lnTo>
                    <a:pt x="3341" y="6972"/>
                  </a:lnTo>
                  <a:lnTo>
                    <a:pt x="9623" y="14078"/>
                  </a:lnTo>
                  <a:lnTo>
                    <a:pt x="16439" y="19848"/>
                  </a:lnTo>
                  <a:lnTo>
                    <a:pt x="21385" y="22810"/>
                  </a:lnTo>
                  <a:lnTo>
                    <a:pt x="16439" y="25773"/>
                  </a:lnTo>
                  <a:lnTo>
                    <a:pt x="9623" y="31543"/>
                  </a:lnTo>
                  <a:lnTo>
                    <a:pt x="3341" y="38649"/>
                  </a:lnTo>
                  <a:lnTo>
                    <a:pt x="0" y="4562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98" name="Google Shape;1598;p79"/>
            <p:cNvSpPr/>
            <p:nvPr/>
          </p:nvSpPr>
          <p:spPr>
            <a:xfrm>
              <a:off x="3084664" y="542486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13282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99" name="Google Shape;1599;p79"/>
            <p:cNvSpPr/>
            <p:nvPr/>
          </p:nvSpPr>
          <p:spPr>
            <a:xfrm>
              <a:off x="3061853" y="538209"/>
              <a:ext cx="45720" cy="21590"/>
            </a:xfrm>
            <a:custGeom>
              <a:rect b="b" l="l" r="r" t="t"/>
              <a:pathLst>
                <a:path extrusionOk="0" h="21590" w="45719">
                  <a:moveTo>
                    <a:pt x="0" y="21385"/>
                  </a:moveTo>
                  <a:lnTo>
                    <a:pt x="6972" y="18043"/>
                  </a:lnTo>
                  <a:lnTo>
                    <a:pt x="14078" y="11761"/>
                  </a:lnTo>
                  <a:lnTo>
                    <a:pt x="19848" y="4945"/>
                  </a:lnTo>
                  <a:lnTo>
                    <a:pt x="22810" y="0"/>
                  </a:lnTo>
                  <a:lnTo>
                    <a:pt x="25773" y="4945"/>
                  </a:lnTo>
                  <a:lnTo>
                    <a:pt x="31543" y="11761"/>
                  </a:lnTo>
                  <a:lnTo>
                    <a:pt x="38649" y="18043"/>
                  </a:lnTo>
                  <a:lnTo>
                    <a:pt x="45621" y="2138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600" name="Google Shape;1600;p79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601" name="Google Shape;1601;p79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2" name="Google Shape;1602;p79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603" name="Google Shape;1603;p79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41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04" name="Google Shape;1604;p79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605" name="Google Shape;1605;p7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8"/>
          <p:cNvSpPr/>
          <p:nvPr/>
        </p:nvSpPr>
        <p:spPr>
          <a:xfrm>
            <a:off x="3852050" y="3017760"/>
            <a:ext cx="43180" cy="30480"/>
          </a:xfrm>
          <a:custGeom>
            <a:rect b="b" l="l" r="r" t="t"/>
            <a:pathLst>
              <a:path extrusionOk="0" h="30480" w="431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5" name="Google Shape;325;p8"/>
          <p:cNvSpPr/>
          <p:nvPr/>
        </p:nvSpPr>
        <p:spPr>
          <a:xfrm>
            <a:off x="3772433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6" name="Google Shape;326;p8"/>
          <p:cNvSpPr/>
          <p:nvPr/>
        </p:nvSpPr>
        <p:spPr>
          <a:xfrm>
            <a:off x="3950236" y="3013798"/>
            <a:ext cx="25400" cy="38100"/>
          </a:xfrm>
          <a:custGeom>
            <a:rect b="b" l="l" r="r" t="t"/>
            <a:pathLst>
              <a:path extrusionOk="0" h="38100" w="254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327" name="Google Shape;327;p8"/>
          <p:cNvGrpSpPr/>
          <p:nvPr/>
        </p:nvGrpSpPr>
        <p:grpSpPr>
          <a:xfrm>
            <a:off x="4055351" y="3007448"/>
            <a:ext cx="203200" cy="50800"/>
            <a:chOff x="4055351" y="3007448"/>
            <a:chExt cx="203200" cy="50800"/>
          </a:xfrm>
        </p:grpSpPr>
        <p:sp>
          <p:nvSpPr>
            <p:cNvPr id="328" name="Google Shape;328;p8"/>
            <p:cNvSpPr/>
            <p:nvPr/>
          </p:nvSpPr>
          <p:spPr>
            <a:xfrm>
              <a:off x="4118520" y="3007448"/>
              <a:ext cx="64135" cy="50800"/>
            </a:xfrm>
            <a:custGeom>
              <a:rect b="b" l="l" r="r" t="t"/>
              <a:pathLst>
                <a:path extrusionOk="0" h="50800" w="64135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extrusionOk="0" h="50800" w="64135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extrusionOk="0" h="50800" w="64135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9" name="Google Shape;329;p8"/>
            <p:cNvSpPr/>
            <p:nvPr/>
          </p:nvSpPr>
          <p:spPr>
            <a:xfrm>
              <a:off x="4055351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330" name="Google Shape;330;p8"/>
          <p:cNvGrpSpPr/>
          <p:nvPr/>
        </p:nvGrpSpPr>
        <p:grpSpPr>
          <a:xfrm>
            <a:off x="4338282" y="3007448"/>
            <a:ext cx="203200" cy="50800"/>
            <a:chOff x="4338282" y="3007448"/>
            <a:chExt cx="203200" cy="50800"/>
          </a:xfrm>
        </p:grpSpPr>
        <p:sp>
          <p:nvSpPr>
            <p:cNvPr id="331" name="Google Shape;331;p8"/>
            <p:cNvSpPr/>
            <p:nvPr/>
          </p:nvSpPr>
          <p:spPr>
            <a:xfrm>
              <a:off x="4427182" y="3020148"/>
              <a:ext cx="38100" cy="0"/>
            </a:xfrm>
            <a:custGeom>
              <a:rect b="b" l="l" r="r" t="t"/>
              <a:pathLst>
                <a:path extrusionOk="0" h="120000"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2" name="Google Shape;332;p8"/>
            <p:cNvSpPr/>
            <p:nvPr/>
          </p:nvSpPr>
          <p:spPr>
            <a:xfrm>
              <a:off x="4338282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3" name="Google Shape;333;p8"/>
            <p:cNvSpPr/>
            <p:nvPr/>
          </p:nvSpPr>
          <p:spPr>
            <a:xfrm>
              <a:off x="4414482" y="3007448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50800" w="50800">
                  <a:moveTo>
                    <a:pt x="12700" y="25400"/>
                  </a:moveTo>
                  <a:lnTo>
                    <a:pt x="50800" y="25400"/>
                  </a:lnTo>
                </a:path>
                <a:path extrusionOk="0" h="50800" w="50800">
                  <a:moveTo>
                    <a:pt x="0" y="38100"/>
                  </a:moveTo>
                  <a:lnTo>
                    <a:pt x="38100" y="38100"/>
                  </a:lnTo>
                </a:path>
                <a:path extrusionOk="0" h="50800" w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334" name="Google Shape;334;p8"/>
          <p:cNvGrpSpPr/>
          <p:nvPr/>
        </p:nvGrpSpPr>
        <p:grpSpPr>
          <a:xfrm>
            <a:off x="4621212" y="3007448"/>
            <a:ext cx="203200" cy="50800"/>
            <a:chOff x="4621212" y="3007448"/>
            <a:chExt cx="203200" cy="50800"/>
          </a:xfrm>
        </p:grpSpPr>
        <p:sp>
          <p:nvSpPr>
            <p:cNvPr id="335" name="Google Shape;335;p8"/>
            <p:cNvSpPr/>
            <p:nvPr/>
          </p:nvSpPr>
          <p:spPr>
            <a:xfrm>
              <a:off x="4697413" y="3007448"/>
              <a:ext cx="50800" cy="25400"/>
            </a:xfrm>
            <a:custGeom>
              <a:rect b="b" l="l" r="r" t="t"/>
              <a:pathLst>
                <a:path extrusionOk="0" h="254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25400" w="50800">
                  <a:moveTo>
                    <a:pt x="12700" y="12700"/>
                  </a:moveTo>
                  <a:lnTo>
                    <a:pt x="50800" y="12700"/>
                  </a:lnTo>
                </a:path>
                <a:path extrusionOk="0" h="25400" w="508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6" name="Google Shape;336;p8"/>
            <p:cNvSpPr/>
            <p:nvPr/>
          </p:nvSpPr>
          <p:spPr>
            <a:xfrm>
              <a:off x="4621212" y="3013798"/>
              <a:ext cx="203200" cy="38100"/>
            </a:xfrm>
            <a:custGeom>
              <a:rect b="b" l="l" r="r" t="t"/>
              <a:pathLst>
                <a:path extrusionOk="0" h="38100" w="2032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extrusionOk="0" h="38100" w="2032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7" name="Google Shape;337;p8"/>
            <p:cNvSpPr/>
            <p:nvPr/>
          </p:nvSpPr>
          <p:spPr>
            <a:xfrm>
              <a:off x="4697413" y="3045548"/>
              <a:ext cx="50800" cy="12700"/>
            </a:xfrm>
            <a:custGeom>
              <a:rect b="b" l="l" r="r" t="t"/>
              <a:pathLst>
                <a:path extrusionOk="0" h="12700" w="50800">
                  <a:moveTo>
                    <a:pt x="0" y="0"/>
                  </a:moveTo>
                  <a:lnTo>
                    <a:pt x="38100" y="0"/>
                  </a:lnTo>
                </a:path>
                <a:path extrusionOk="0" h="12700" w="508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noFill/>
            <a:ln cap="flat" cmpd="sng" w="9525">
              <a:solidFill>
                <a:srgbClr val="D6D6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38" name="Google Shape;338;p8"/>
          <p:cNvSpPr/>
          <p:nvPr/>
        </p:nvSpPr>
        <p:spPr>
          <a:xfrm>
            <a:off x="4980331" y="3007448"/>
            <a:ext cx="50800" cy="50800"/>
          </a:xfrm>
          <a:custGeom>
            <a:rect b="b" l="l" r="r" t="t"/>
            <a:pathLst>
              <a:path extrusionOk="0" h="50800" w="50800">
                <a:moveTo>
                  <a:pt x="0" y="0"/>
                </a:moveTo>
                <a:lnTo>
                  <a:pt x="38100" y="0"/>
                </a:lnTo>
              </a:path>
              <a:path extrusionOk="0" h="50800" w="50800">
                <a:moveTo>
                  <a:pt x="12700" y="12700"/>
                </a:moveTo>
                <a:lnTo>
                  <a:pt x="50800" y="12700"/>
                </a:lnTo>
              </a:path>
              <a:path extrusionOk="0" h="50800" w="50800">
                <a:moveTo>
                  <a:pt x="12700" y="25400"/>
                </a:moveTo>
                <a:lnTo>
                  <a:pt x="50800" y="25400"/>
                </a:lnTo>
              </a:path>
              <a:path extrusionOk="0" h="50800" w="50800">
                <a:moveTo>
                  <a:pt x="0" y="38100"/>
                </a:moveTo>
                <a:lnTo>
                  <a:pt x="38100" y="38100"/>
                </a:lnTo>
              </a:path>
              <a:path extrusionOk="0" h="50800" w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339" name="Google Shape;339;p8"/>
          <p:cNvGrpSpPr/>
          <p:nvPr/>
        </p:nvGrpSpPr>
        <p:grpSpPr>
          <a:xfrm>
            <a:off x="5171821" y="3007448"/>
            <a:ext cx="233679" cy="50800"/>
            <a:chOff x="5171821" y="3007448"/>
            <a:chExt cx="233679" cy="50800"/>
          </a:xfrm>
        </p:grpSpPr>
        <p:sp>
          <p:nvSpPr>
            <p:cNvPr id="340" name="Google Shape;340;p8"/>
            <p:cNvSpPr/>
            <p:nvPr/>
          </p:nvSpPr>
          <p:spPr>
            <a:xfrm>
              <a:off x="5293742" y="3037928"/>
              <a:ext cx="20320" cy="20320"/>
            </a:xfrm>
            <a:custGeom>
              <a:rect b="b" l="l" r="r" t="t"/>
              <a:pathLst>
                <a:path extrusionOk="0" h="20319" w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1" name="Google Shape;341;p8"/>
            <p:cNvSpPr/>
            <p:nvPr/>
          </p:nvSpPr>
          <p:spPr>
            <a:xfrm>
              <a:off x="5266678" y="3011433"/>
              <a:ext cx="30480" cy="30480"/>
            </a:xfrm>
            <a:custGeom>
              <a:rect b="b" l="l" r="r" t="t"/>
              <a:pathLst>
                <a:path extrusionOk="0" h="30480" w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2" name="Google Shape;342;p8"/>
            <p:cNvSpPr/>
            <p:nvPr/>
          </p:nvSpPr>
          <p:spPr>
            <a:xfrm>
              <a:off x="5171821" y="3007448"/>
              <a:ext cx="233679" cy="50800"/>
            </a:xfrm>
            <a:custGeom>
              <a:rect b="b" l="l" r="r" t="t"/>
              <a:pathLst>
                <a:path extrusionOk="0" h="50800" w="233679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extrusionOk="0" h="50800" w="233679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extrusionOk="0" h="50800" w="233679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extrusionOk="0" h="50800" w="233679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noFill/>
            <a:ln cap="flat" cmpd="sng" w="9525">
              <a:solidFill>
                <a:srgbClr val="ADAD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343" name="Google Shape;34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59996" cy="48082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8"/>
          <p:cNvSpPr txBox="1"/>
          <p:nvPr/>
        </p:nvSpPr>
        <p:spPr>
          <a:xfrm>
            <a:off x="347294" y="1009581"/>
            <a:ext cx="5001895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300">
            <a:spAutoFit/>
          </a:bodyPr>
          <a:lstStyle/>
          <a:p>
            <a:pPr indent="0" lvl="0" marL="12700" marR="5080" rtl="0" algn="l">
              <a:lnSpc>
                <a:spcPct val="79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00">
                <a:latin typeface="Times New Roman"/>
                <a:ea typeface="Times New Roman"/>
                <a:cs typeface="Times New Roman"/>
                <a:sym typeface="Times New Roman"/>
              </a:rPr>
              <a:t>Let us look at the geometric interpretation of our “guess work” algorithm in terms of this error surface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45" name="Google Shape;345;p8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346" name="Google Shape;346;p8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7" name="Google Shape;347;p8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48" name="Google Shape;348;p8"/>
          <p:cNvSpPr txBox="1"/>
          <p:nvPr>
            <p:ph idx="12" type="sldNum"/>
          </p:nvPr>
        </p:nvSpPr>
        <p:spPr>
          <a:xfrm>
            <a:off x="5423001" y="3007598"/>
            <a:ext cx="3143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84455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 / 89</a:t>
            </a:r>
            <a:endParaRPr/>
          </a:p>
        </p:txBody>
      </p:sp>
      <p:sp>
        <p:nvSpPr>
          <p:cNvPr id="349" name="Google Shape;349;p8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50" name="Google Shape;350;p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0" name="Google Shape;1610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1083" y="201421"/>
            <a:ext cx="2377440" cy="1737360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80"/>
          <p:cNvSpPr txBox="1"/>
          <p:nvPr/>
        </p:nvSpPr>
        <p:spPr>
          <a:xfrm>
            <a:off x="4247210" y="1452167"/>
            <a:ext cx="12573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12" name="Google Shape;1612;p80"/>
          <p:cNvSpPr txBox="1"/>
          <p:nvPr/>
        </p:nvSpPr>
        <p:spPr>
          <a:xfrm>
            <a:off x="3033471" y="669009"/>
            <a:ext cx="10287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613" name="Google Shape;1613;p80"/>
          <p:cNvGrpSpPr/>
          <p:nvPr/>
        </p:nvGrpSpPr>
        <p:grpSpPr>
          <a:xfrm>
            <a:off x="3061853" y="538209"/>
            <a:ext cx="1490499" cy="1058284"/>
            <a:chOff x="3061853" y="538209"/>
            <a:chExt cx="1490499" cy="1058284"/>
          </a:xfrm>
        </p:grpSpPr>
        <p:sp>
          <p:nvSpPr>
            <p:cNvPr id="1614" name="Google Shape;1614;p80"/>
            <p:cNvSpPr/>
            <p:nvPr/>
          </p:nvSpPr>
          <p:spPr>
            <a:xfrm>
              <a:off x="4408693" y="1573583"/>
              <a:ext cx="139700" cy="0"/>
            </a:xfrm>
            <a:custGeom>
              <a:rect b="b" l="l" r="r" t="t"/>
              <a:pathLst>
                <a:path extrusionOk="0" h="120000" w="139700">
                  <a:moveTo>
                    <a:pt x="0" y="0"/>
                  </a:moveTo>
                  <a:lnTo>
                    <a:pt x="139176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5" name="Google Shape;1615;p80"/>
            <p:cNvSpPr/>
            <p:nvPr/>
          </p:nvSpPr>
          <p:spPr>
            <a:xfrm>
              <a:off x="4530762" y="1550773"/>
              <a:ext cx="21590" cy="45720"/>
            </a:xfrm>
            <a:custGeom>
              <a:rect b="b" l="l" r="r" t="t"/>
              <a:pathLst>
                <a:path extrusionOk="0" h="45719" w="21589">
                  <a:moveTo>
                    <a:pt x="0" y="0"/>
                  </a:moveTo>
                  <a:lnTo>
                    <a:pt x="3341" y="6972"/>
                  </a:lnTo>
                  <a:lnTo>
                    <a:pt x="9623" y="14078"/>
                  </a:lnTo>
                  <a:lnTo>
                    <a:pt x="16439" y="19848"/>
                  </a:lnTo>
                  <a:lnTo>
                    <a:pt x="21385" y="22810"/>
                  </a:lnTo>
                  <a:lnTo>
                    <a:pt x="16439" y="25773"/>
                  </a:lnTo>
                  <a:lnTo>
                    <a:pt x="9623" y="31543"/>
                  </a:lnTo>
                  <a:lnTo>
                    <a:pt x="3341" y="38649"/>
                  </a:lnTo>
                  <a:lnTo>
                    <a:pt x="0" y="4562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6" name="Google Shape;1616;p80"/>
            <p:cNvSpPr/>
            <p:nvPr/>
          </p:nvSpPr>
          <p:spPr>
            <a:xfrm>
              <a:off x="3084664" y="542486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13282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7" name="Google Shape;1617;p80"/>
            <p:cNvSpPr/>
            <p:nvPr/>
          </p:nvSpPr>
          <p:spPr>
            <a:xfrm>
              <a:off x="3061853" y="538209"/>
              <a:ext cx="45720" cy="21590"/>
            </a:xfrm>
            <a:custGeom>
              <a:rect b="b" l="l" r="r" t="t"/>
              <a:pathLst>
                <a:path extrusionOk="0" h="21590" w="45719">
                  <a:moveTo>
                    <a:pt x="0" y="21385"/>
                  </a:moveTo>
                  <a:lnTo>
                    <a:pt x="6972" y="18043"/>
                  </a:lnTo>
                  <a:lnTo>
                    <a:pt x="14078" y="11761"/>
                  </a:lnTo>
                  <a:lnTo>
                    <a:pt x="19848" y="4945"/>
                  </a:lnTo>
                  <a:lnTo>
                    <a:pt x="22810" y="0"/>
                  </a:lnTo>
                  <a:lnTo>
                    <a:pt x="25773" y="4945"/>
                  </a:lnTo>
                  <a:lnTo>
                    <a:pt x="31543" y="11761"/>
                  </a:lnTo>
                  <a:lnTo>
                    <a:pt x="38649" y="18043"/>
                  </a:lnTo>
                  <a:lnTo>
                    <a:pt x="45621" y="2138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618" name="Google Shape;1618;p80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619" name="Google Shape;1619;p80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20" name="Google Shape;1620;p80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621" name="Google Shape;1621;p80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41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22" name="Google Shape;1622;p80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623" name="Google Shape;1623;p8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" name="Google Shape;1628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1083" y="201421"/>
            <a:ext cx="2377440" cy="1737360"/>
          </a:xfrm>
          <a:prstGeom prst="rect">
            <a:avLst/>
          </a:prstGeom>
          <a:noFill/>
          <a:ln>
            <a:noFill/>
          </a:ln>
        </p:spPr>
      </p:pic>
      <p:sp>
        <p:nvSpPr>
          <p:cNvPr id="1629" name="Google Shape;1629;p81"/>
          <p:cNvSpPr txBox="1"/>
          <p:nvPr/>
        </p:nvSpPr>
        <p:spPr>
          <a:xfrm>
            <a:off x="4247210" y="1452167"/>
            <a:ext cx="12573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30" name="Google Shape;1630;p81"/>
          <p:cNvSpPr txBox="1"/>
          <p:nvPr/>
        </p:nvSpPr>
        <p:spPr>
          <a:xfrm>
            <a:off x="3033471" y="669009"/>
            <a:ext cx="10287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631" name="Google Shape;1631;p81"/>
          <p:cNvGrpSpPr/>
          <p:nvPr/>
        </p:nvGrpSpPr>
        <p:grpSpPr>
          <a:xfrm>
            <a:off x="3061853" y="538209"/>
            <a:ext cx="1490499" cy="1058284"/>
            <a:chOff x="3061853" y="538209"/>
            <a:chExt cx="1490499" cy="1058284"/>
          </a:xfrm>
        </p:grpSpPr>
        <p:sp>
          <p:nvSpPr>
            <p:cNvPr id="1632" name="Google Shape;1632;p81"/>
            <p:cNvSpPr/>
            <p:nvPr/>
          </p:nvSpPr>
          <p:spPr>
            <a:xfrm>
              <a:off x="4408693" y="1573583"/>
              <a:ext cx="139700" cy="0"/>
            </a:xfrm>
            <a:custGeom>
              <a:rect b="b" l="l" r="r" t="t"/>
              <a:pathLst>
                <a:path extrusionOk="0" h="120000" w="139700">
                  <a:moveTo>
                    <a:pt x="0" y="0"/>
                  </a:moveTo>
                  <a:lnTo>
                    <a:pt x="139176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3" name="Google Shape;1633;p81"/>
            <p:cNvSpPr/>
            <p:nvPr/>
          </p:nvSpPr>
          <p:spPr>
            <a:xfrm>
              <a:off x="4530762" y="1550773"/>
              <a:ext cx="21590" cy="45720"/>
            </a:xfrm>
            <a:custGeom>
              <a:rect b="b" l="l" r="r" t="t"/>
              <a:pathLst>
                <a:path extrusionOk="0" h="45719" w="21589">
                  <a:moveTo>
                    <a:pt x="0" y="0"/>
                  </a:moveTo>
                  <a:lnTo>
                    <a:pt x="3341" y="6972"/>
                  </a:lnTo>
                  <a:lnTo>
                    <a:pt x="9623" y="14078"/>
                  </a:lnTo>
                  <a:lnTo>
                    <a:pt x="16439" y="19848"/>
                  </a:lnTo>
                  <a:lnTo>
                    <a:pt x="21385" y="22810"/>
                  </a:lnTo>
                  <a:lnTo>
                    <a:pt x="16439" y="25773"/>
                  </a:lnTo>
                  <a:lnTo>
                    <a:pt x="9623" y="31543"/>
                  </a:lnTo>
                  <a:lnTo>
                    <a:pt x="3341" y="38649"/>
                  </a:lnTo>
                  <a:lnTo>
                    <a:pt x="0" y="4562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4" name="Google Shape;1634;p81"/>
            <p:cNvSpPr/>
            <p:nvPr/>
          </p:nvSpPr>
          <p:spPr>
            <a:xfrm>
              <a:off x="3084664" y="542486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13282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5" name="Google Shape;1635;p81"/>
            <p:cNvSpPr/>
            <p:nvPr/>
          </p:nvSpPr>
          <p:spPr>
            <a:xfrm>
              <a:off x="3061853" y="538209"/>
              <a:ext cx="45720" cy="21590"/>
            </a:xfrm>
            <a:custGeom>
              <a:rect b="b" l="l" r="r" t="t"/>
              <a:pathLst>
                <a:path extrusionOk="0" h="21590" w="45719">
                  <a:moveTo>
                    <a:pt x="0" y="21385"/>
                  </a:moveTo>
                  <a:lnTo>
                    <a:pt x="6972" y="18043"/>
                  </a:lnTo>
                  <a:lnTo>
                    <a:pt x="14078" y="11761"/>
                  </a:lnTo>
                  <a:lnTo>
                    <a:pt x="19848" y="4945"/>
                  </a:lnTo>
                  <a:lnTo>
                    <a:pt x="22810" y="0"/>
                  </a:lnTo>
                  <a:lnTo>
                    <a:pt x="25773" y="4945"/>
                  </a:lnTo>
                  <a:lnTo>
                    <a:pt x="31543" y="11761"/>
                  </a:lnTo>
                  <a:lnTo>
                    <a:pt x="38649" y="18043"/>
                  </a:lnTo>
                  <a:lnTo>
                    <a:pt x="45621" y="2138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636" name="Google Shape;1636;p81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637" name="Google Shape;1637;p81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8" name="Google Shape;1638;p81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639" name="Google Shape;1639;p81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41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40" name="Google Shape;1640;p81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641" name="Google Shape;1641;p8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6" name="Google Shape;1646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1083" y="201421"/>
            <a:ext cx="2377440" cy="1737360"/>
          </a:xfrm>
          <a:prstGeom prst="rect">
            <a:avLst/>
          </a:prstGeom>
          <a:noFill/>
          <a:ln>
            <a:noFill/>
          </a:ln>
        </p:spPr>
      </p:pic>
      <p:sp>
        <p:nvSpPr>
          <p:cNvPr id="1647" name="Google Shape;1647;p82"/>
          <p:cNvSpPr txBox="1"/>
          <p:nvPr/>
        </p:nvSpPr>
        <p:spPr>
          <a:xfrm>
            <a:off x="4247210" y="1452167"/>
            <a:ext cx="12573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48" name="Google Shape;1648;p82"/>
          <p:cNvSpPr txBox="1"/>
          <p:nvPr/>
        </p:nvSpPr>
        <p:spPr>
          <a:xfrm>
            <a:off x="3033471" y="669009"/>
            <a:ext cx="10287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649" name="Google Shape;1649;p82"/>
          <p:cNvGrpSpPr/>
          <p:nvPr/>
        </p:nvGrpSpPr>
        <p:grpSpPr>
          <a:xfrm>
            <a:off x="3061853" y="538209"/>
            <a:ext cx="1490499" cy="1058284"/>
            <a:chOff x="3061853" y="538209"/>
            <a:chExt cx="1490499" cy="1058284"/>
          </a:xfrm>
        </p:grpSpPr>
        <p:sp>
          <p:nvSpPr>
            <p:cNvPr id="1650" name="Google Shape;1650;p82"/>
            <p:cNvSpPr/>
            <p:nvPr/>
          </p:nvSpPr>
          <p:spPr>
            <a:xfrm>
              <a:off x="4408693" y="1573583"/>
              <a:ext cx="139700" cy="0"/>
            </a:xfrm>
            <a:custGeom>
              <a:rect b="b" l="l" r="r" t="t"/>
              <a:pathLst>
                <a:path extrusionOk="0" h="120000" w="139700">
                  <a:moveTo>
                    <a:pt x="0" y="0"/>
                  </a:moveTo>
                  <a:lnTo>
                    <a:pt x="139176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1" name="Google Shape;1651;p82"/>
            <p:cNvSpPr/>
            <p:nvPr/>
          </p:nvSpPr>
          <p:spPr>
            <a:xfrm>
              <a:off x="4530762" y="1550773"/>
              <a:ext cx="21590" cy="45720"/>
            </a:xfrm>
            <a:custGeom>
              <a:rect b="b" l="l" r="r" t="t"/>
              <a:pathLst>
                <a:path extrusionOk="0" h="45719" w="21589">
                  <a:moveTo>
                    <a:pt x="0" y="0"/>
                  </a:moveTo>
                  <a:lnTo>
                    <a:pt x="3341" y="6972"/>
                  </a:lnTo>
                  <a:lnTo>
                    <a:pt x="9623" y="14078"/>
                  </a:lnTo>
                  <a:lnTo>
                    <a:pt x="16439" y="19848"/>
                  </a:lnTo>
                  <a:lnTo>
                    <a:pt x="21385" y="22810"/>
                  </a:lnTo>
                  <a:lnTo>
                    <a:pt x="16439" y="25773"/>
                  </a:lnTo>
                  <a:lnTo>
                    <a:pt x="9623" y="31543"/>
                  </a:lnTo>
                  <a:lnTo>
                    <a:pt x="3341" y="38649"/>
                  </a:lnTo>
                  <a:lnTo>
                    <a:pt x="0" y="4562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2" name="Google Shape;1652;p82"/>
            <p:cNvSpPr/>
            <p:nvPr/>
          </p:nvSpPr>
          <p:spPr>
            <a:xfrm>
              <a:off x="3084664" y="542486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13282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3" name="Google Shape;1653;p82"/>
            <p:cNvSpPr/>
            <p:nvPr/>
          </p:nvSpPr>
          <p:spPr>
            <a:xfrm>
              <a:off x="3061853" y="538209"/>
              <a:ext cx="45720" cy="21590"/>
            </a:xfrm>
            <a:custGeom>
              <a:rect b="b" l="l" r="r" t="t"/>
              <a:pathLst>
                <a:path extrusionOk="0" h="21590" w="45719">
                  <a:moveTo>
                    <a:pt x="0" y="21385"/>
                  </a:moveTo>
                  <a:lnTo>
                    <a:pt x="6972" y="18043"/>
                  </a:lnTo>
                  <a:lnTo>
                    <a:pt x="14078" y="11761"/>
                  </a:lnTo>
                  <a:lnTo>
                    <a:pt x="19848" y="4945"/>
                  </a:lnTo>
                  <a:lnTo>
                    <a:pt x="22810" y="0"/>
                  </a:lnTo>
                  <a:lnTo>
                    <a:pt x="25773" y="4945"/>
                  </a:lnTo>
                  <a:lnTo>
                    <a:pt x="31543" y="11761"/>
                  </a:lnTo>
                  <a:lnTo>
                    <a:pt x="38649" y="18043"/>
                  </a:lnTo>
                  <a:lnTo>
                    <a:pt x="45621" y="2138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654" name="Google Shape;1654;p82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655" name="Google Shape;1655;p82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6" name="Google Shape;1656;p82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657" name="Google Shape;1657;p82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41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58" name="Google Shape;1658;p82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659" name="Google Shape;1659;p8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4" name="Google Shape;1664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1083" y="201421"/>
            <a:ext cx="2377440" cy="1737360"/>
          </a:xfrm>
          <a:prstGeom prst="rect">
            <a:avLst/>
          </a:prstGeom>
          <a:noFill/>
          <a:ln>
            <a:noFill/>
          </a:ln>
        </p:spPr>
      </p:pic>
      <p:sp>
        <p:nvSpPr>
          <p:cNvPr id="1665" name="Google Shape;1665;p83"/>
          <p:cNvSpPr txBox="1"/>
          <p:nvPr/>
        </p:nvSpPr>
        <p:spPr>
          <a:xfrm>
            <a:off x="4247210" y="1452167"/>
            <a:ext cx="12573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66" name="Google Shape;1666;p83"/>
          <p:cNvSpPr txBox="1"/>
          <p:nvPr/>
        </p:nvSpPr>
        <p:spPr>
          <a:xfrm>
            <a:off x="3033471" y="669009"/>
            <a:ext cx="10287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667" name="Google Shape;1667;p83"/>
          <p:cNvGrpSpPr/>
          <p:nvPr/>
        </p:nvGrpSpPr>
        <p:grpSpPr>
          <a:xfrm>
            <a:off x="3061853" y="538209"/>
            <a:ext cx="1490499" cy="1058284"/>
            <a:chOff x="3061853" y="538209"/>
            <a:chExt cx="1490499" cy="1058284"/>
          </a:xfrm>
        </p:grpSpPr>
        <p:sp>
          <p:nvSpPr>
            <p:cNvPr id="1668" name="Google Shape;1668;p83"/>
            <p:cNvSpPr/>
            <p:nvPr/>
          </p:nvSpPr>
          <p:spPr>
            <a:xfrm>
              <a:off x="4408693" y="1573583"/>
              <a:ext cx="139700" cy="0"/>
            </a:xfrm>
            <a:custGeom>
              <a:rect b="b" l="l" r="r" t="t"/>
              <a:pathLst>
                <a:path extrusionOk="0" h="120000" w="139700">
                  <a:moveTo>
                    <a:pt x="0" y="0"/>
                  </a:moveTo>
                  <a:lnTo>
                    <a:pt x="139176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9" name="Google Shape;1669;p83"/>
            <p:cNvSpPr/>
            <p:nvPr/>
          </p:nvSpPr>
          <p:spPr>
            <a:xfrm>
              <a:off x="4530762" y="1550773"/>
              <a:ext cx="21590" cy="45720"/>
            </a:xfrm>
            <a:custGeom>
              <a:rect b="b" l="l" r="r" t="t"/>
              <a:pathLst>
                <a:path extrusionOk="0" h="45719" w="21589">
                  <a:moveTo>
                    <a:pt x="0" y="0"/>
                  </a:moveTo>
                  <a:lnTo>
                    <a:pt x="3341" y="6972"/>
                  </a:lnTo>
                  <a:lnTo>
                    <a:pt x="9623" y="14078"/>
                  </a:lnTo>
                  <a:lnTo>
                    <a:pt x="16439" y="19848"/>
                  </a:lnTo>
                  <a:lnTo>
                    <a:pt x="21385" y="22810"/>
                  </a:lnTo>
                  <a:lnTo>
                    <a:pt x="16439" y="25773"/>
                  </a:lnTo>
                  <a:lnTo>
                    <a:pt x="9623" y="31543"/>
                  </a:lnTo>
                  <a:lnTo>
                    <a:pt x="3341" y="38649"/>
                  </a:lnTo>
                  <a:lnTo>
                    <a:pt x="0" y="4562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0" name="Google Shape;1670;p83"/>
            <p:cNvSpPr/>
            <p:nvPr/>
          </p:nvSpPr>
          <p:spPr>
            <a:xfrm>
              <a:off x="3084664" y="542486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13282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1" name="Google Shape;1671;p83"/>
            <p:cNvSpPr/>
            <p:nvPr/>
          </p:nvSpPr>
          <p:spPr>
            <a:xfrm>
              <a:off x="3061853" y="538209"/>
              <a:ext cx="45720" cy="21590"/>
            </a:xfrm>
            <a:custGeom>
              <a:rect b="b" l="l" r="r" t="t"/>
              <a:pathLst>
                <a:path extrusionOk="0" h="21590" w="45719">
                  <a:moveTo>
                    <a:pt x="0" y="21385"/>
                  </a:moveTo>
                  <a:lnTo>
                    <a:pt x="6972" y="18043"/>
                  </a:lnTo>
                  <a:lnTo>
                    <a:pt x="14078" y="11761"/>
                  </a:lnTo>
                  <a:lnTo>
                    <a:pt x="19848" y="4945"/>
                  </a:lnTo>
                  <a:lnTo>
                    <a:pt x="22810" y="0"/>
                  </a:lnTo>
                  <a:lnTo>
                    <a:pt x="25773" y="4945"/>
                  </a:lnTo>
                  <a:lnTo>
                    <a:pt x="31543" y="11761"/>
                  </a:lnTo>
                  <a:lnTo>
                    <a:pt x="38649" y="18043"/>
                  </a:lnTo>
                  <a:lnTo>
                    <a:pt x="45621" y="2138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672" name="Google Shape;1672;p83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673" name="Google Shape;1673;p83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4" name="Google Shape;1674;p83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675" name="Google Shape;1675;p83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41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76" name="Google Shape;1676;p83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677" name="Google Shape;1677;p83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2" name="Google Shape;1682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1083" y="201421"/>
            <a:ext cx="2377440" cy="1737360"/>
          </a:xfrm>
          <a:prstGeom prst="rect">
            <a:avLst/>
          </a:prstGeom>
          <a:noFill/>
          <a:ln>
            <a:noFill/>
          </a:ln>
        </p:spPr>
      </p:pic>
      <p:sp>
        <p:nvSpPr>
          <p:cNvPr id="1683" name="Google Shape;1683;p84"/>
          <p:cNvSpPr txBox="1"/>
          <p:nvPr/>
        </p:nvSpPr>
        <p:spPr>
          <a:xfrm>
            <a:off x="4247210" y="1452167"/>
            <a:ext cx="12573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84" name="Google Shape;1684;p84"/>
          <p:cNvSpPr txBox="1"/>
          <p:nvPr/>
        </p:nvSpPr>
        <p:spPr>
          <a:xfrm>
            <a:off x="3033471" y="669009"/>
            <a:ext cx="10287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685" name="Google Shape;1685;p84"/>
          <p:cNvGrpSpPr/>
          <p:nvPr/>
        </p:nvGrpSpPr>
        <p:grpSpPr>
          <a:xfrm>
            <a:off x="3061853" y="538209"/>
            <a:ext cx="1490499" cy="1058284"/>
            <a:chOff x="3061853" y="538209"/>
            <a:chExt cx="1490499" cy="1058284"/>
          </a:xfrm>
        </p:grpSpPr>
        <p:sp>
          <p:nvSpPr>
            <p:cNvPr id="1686" name="Google Shape;1686;p84"/>
            <p:cNvSpPr/>
            <p:nvPr/>
          </p:nvSpPr>
          <p:spPr>
            <a:xfrm>
              <a:off x="4408693" y="1573583"/>
              <a:ext cx="139700" cy="0"/>
            </a:xfrm>
            <a:custGeom>
              <a:rect b="b" l="l" r="r" t="t"/>
              <a:pathLst>
                <a:path extrusionOk="0" h="120000" w="139700">
                  <a:moveTo>
                    <a:pt x="0" y="0"/>
                  </a:moveTo>
                  <a:lnTo>
                    <a:pt x="139176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87" name="Google Shape;1687;p84"/>
            <p:cNvSpPr/>
            <p:nvPr/>
          </p:nvSpPr>
          <p:spPr>
            <a:xfrm>
              <a:off x="4530762" y="1550773"/>
              <a:ext cx="21590" cy="45720"/>
            </a:xfrm>
            <a:custGeom>
              <a:rect b="b" l="l" r="r" t="t"/>
              <a:pathLst>
                <a:path extrusionOk="0" h="45719" w="21589">
                  <a:moveTo>
                    <a:pt x="0" y="0"/>
                  </a:moveTo>
                  <a:lnTo>
                    <a:pt x="3341" y="6972"/>
                  </a:lnTo>
                  <a:lnTo>
                    <a:pt x="9623" y="14078"/>
                  </a:lnTo>
                  <a:lnTo>
                    <a:pt x="16439" y="19848"/>
                  </a:lnTo>
                  <a:lnTo>
                    <a:pt x="21385" y="22810"/>
                  </a:lnTo>
                  <a:lnTo>
                    <a:pt x="16439" y="25773"/>
                  </a:lnTo>
                  <a:lnTo>
                    <a:pt x="9623" y="31543"/>
                  </a:lnTo>
                  <a:lnTo>
                    <a:pt x="3341" y="38649"/>
                  </a:lnTo>
                  <a:lnTo>
                    <a:pt x="0" y="4562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88" name="Google Shape;1688;p84"/>
            <p:cNvSpPr/>
            <p:nvPr/>
          </p:nvSpPr>
          <p:spPr>
            <a:xfrm>
              <a:off x="3084664" y="542486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13282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89" name="Google Shape;1689;p84"/>
            <p:cNvSpPr/>
            <p:nvPr/>
          </p:nvSpPr>
          <p:spPr>
            <a:xfrm>
              <a:off x="3061853" y="538209"/>
              <a:ext cx="45720" cy="21590"/>
            </a:xfrm>
            <a:custGeom>
              <a:rect b="b" l="l" r="r" t="t"/>
              <a:pathLst>
                <a:path extrusionOk="0" h="21590" w="45719">
                  <a:moveTo>
                    <a:pt x="0" y="21385"/>
                  </a:moveTo>
                  <a:lnTo>
                    <a:pt x="6972" y="18043"/>
                  </a:lnTo>
                  <a:lnTo>
                    <a:pt x="14078" y="11761"/>
                  </a:lnTo>
                  <a:lnTo>
                    <a:pt x="19848" y="4945"/>
                  </a:lnTo>
                  <a:lnTo>
                    <a:pt x="22810" y="0"/>
                  </a:lnTo>
                  <a:lnTo>
                    <a:pt x="25773" y="4945"/>
                  </a:lnTo>
                  <a:lnTo>
                    <a:pt x="31543" y="11761"/>
                  </a:lnTo>
                  <a:lnTo>
                    <a:pt x="38649" y="18043"/>
                  </a:lnTo>
                  <a:lnTo>
                    <a:pt x="45621" y="2138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690" name="Google Shape;1690;p84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691" name="Google Shape;1691;p84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92" name="Google Shape;1692;p84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693" name="Google Shape;1693;p84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41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94" name="Google Shape;1694;p84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695" name="Google Shape;1695;p8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0" name="Google Shape;1700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1083" y="201421"/>
            <a:ext cx="2377440" cy="1737360"/>
          </a:xfrm>
          <a:prstGeom prst="rect">
            <a:avLst/>
          </a:prstGeom>
          <a:noFill/>
          <a:ln>
            <a:noFill/>
          </a:ln>
        </p:spPr>
      </p:pic>
      <p:sp>
        <p:nvSpPr>
          <p:cNvPr id="1701" name="Google Shape;1701;p85"/>
          <p:cNvSpPr txBox="1"/>
          <p:nvPr/>
        </p:nvSpPr>
        <p:spPr>
          <a:xfrm>
            <a:off x="4247210" y="1452167"/>
            <a:ext cx="12573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02" name="Google Shape;1702;p85"/>
          <p:cNvSpPr txBox="1"/>
          <p:nvPr/>
        </p:nvSpPr>
        <p:spPr>
          <a:xfrm>
            <a:off x="3033471" y="669009"/>
            <a:ext cx="10287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703" name="Google Shape;1703;p85"/>
          <p:cNvGrpSpPr/>
          <p:nvPr/>
        </p:nvGrpSpPr>
        <p:grpSpPr>
          <a:xfrm>
            <a:off x="3061853" y="538209"/>
            <a:ext cx="1490499" cy="1058284"/>
            <a:chOff x="3061853" y="538209"/>
            <a:chExt cx="1490499" cy="1058284"/>
          </a:xfrm>
        </p:grpSpPr>
        <p:sp>
          <p:nvSpPr>
            <p:cNvPr id="1704" name="Google Shape;1704;p85"/>
            <p:cNvSpPr/>
            <p:nvPr/>
          </p:nvSpPr>
          <p:spPr>
            <a:xfrm>
              <a:off x="4408693" y="1573583"/>
              <a:ext cx="139700" cy="0"/>
            </a:xfrm>
            <a:custGeom>
              <a:rect b="b" l="l" r="r" t="t"/>
              <a:pathLst>
                <a:path extrusionOk="0" h="120000" w="139700">
                  <a:moveTo>
                    <a:pt x="0" y="0"/>
                  </a:moveTo>
                  <a:lnTo>
                    <a:pt x="139176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5" name="Google Shape;1705;p85"/>
            <p:cNvSpPr/>
            <p:nvPr/>
          </p:nvSpPr>
          <p:spPr>
            <a:xfrm>
              <a:off x="4530762" y="1550773"/>
              <a:ext cx="21590" cy="45720"/>
            </a:xfrm>
            <a:custGeom>
              <a:rect b="b" l="l" r="r" t="t"/>
              <a:pathLst>
                <a:path extrusionOk="0" h="45719" w="21589">
                  <a:moveTo>
                    <a:pt x="0" y="0"/>
                  </a:moveTo>
                  <a:lnTo>
                    <a:pt x="3341" y="6972"/>
                  </a:lnTo>
                  <a:lnTo>
                    <a:pt x="9623" y="14078"/>
                  </a:lnTo>
                  <a:lnTo>
                    <a:pt x="16439" y="19848"/>
                  </a:lnTo>
                  <a:lnTo>
                    <a:pt x="21385" y="22810"/>
                  </a:lnTo>
                  <a:lnTo>
                    <a:pt x="16439" y="25773"/>
                  </a:lnTo>
                  <a:lnTo>
                    <a:pt x="9623" y="31543"/>
                  </a:lnTo>
                  <a:lnTo>
                    <a:pt x="3341" y="38649"/>
                  </a:lnTo>
                  <a:lnTo>
                    <a:pt x="0" y="4562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6" name="Google Shape;1706;p85"/>
            <p:cNvSpPr/>
            <p:nvPr/>
          </p:nvSpPr>
          <p:spPr>
            <a:xfrm>
              <a:off x="3084664" y="542486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13282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7" name="Google Shape;1707;p85"/>
            <p:cNvSpPr/>
            <p:nvPr/>
          </p:nvSpPr>
          <p:spPr>
            <a:xfrm>
              <a:off x="3061853" y="538209"/>
              <a:ext cx="45720" cy="21590"/>
            </a:xfrm>
            <a:custGeom>
              <a:rect b="b" l="l" r="r" t="t"/>
              <a:pathLst>
                <a:path extrusionOk="0" h="21590" w="45719">
                  <a:moveTo>
                    <a:pt x="0" y="21385"/>
                  </a:moveTo>
                  <a:lnTo>
                    <a:pt x="6972" y="18043"/>
                  </a:lnTo>
                  <a:lnTo>
                    <a:pt x="14078" y="11761"/>
                  </a:lnTo>
                  <a:lnTo>
                    <a:pt x="19848" y="4945"/>
                  </a:lnTo>
                  <a:lnTo>
                    <a:pt x="22810" y="0"/>
                  </a:lnTo>
                  <a:lnTo>
                    <a:pt x="25773" y="4945"/>
                  </a:lnTo>
                  <a:lnTo>
                    <a:pt x="31543" y="11761"/>
                  </a:lnTo>
                  <a:lnTo>
                    <a:pt x="38649" y="18043"/>
                  </a:lnTo>
                  <a:lnTo>
                    <a:pt x="45621" y="2138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708" name="Google Shape;1708;p85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709" name="Google Shape;1709;p85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10" name="Google Shape;1710;p85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711" name="Google Shape;1711;p85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41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12" name="Google Shape;1712;p85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713" name="Google Shape;1713;p85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1083" y="201421"/>
            <a:ext cx="2377440" cy="1737360"/>
          </a:xfrm>
          <a:prstGeom prst="rect">
            <a:avLst/>
          </a:prstGeom>
          <a:noFill/>
          <a:ln>
            <a:noFill/>
          </a:ln>
        </p:spPr>
      </p:pic>
      <p:sp>
        <p:nvSpPr>
          <p:cNvPr id="1719" name="Google Shape;1719;p86"/>
          <p:cNvSpPr txBox="1"/>
          <p:nvPr/>
        </p:nvSpPr>
        <p:spPr>
          <a:xfrm>
            <a:off x="4247210" y="1452167"/>
            <a:ext cx="12573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20" name="Google Shape;1720;p86"/>
          <p:cNvSpPr txBox="1"/>
          <p:nvPr/>
        </p:nvSpPr>
        <p:spPr>
          <a:xfrm>
            <a:off x="3033471" y="669009"/>
            <a:ext cx="10287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721" name="Google Shape;1721;p86"/>
          <p:cNvGrpSpPr/>
          <p:nvPr/>
        </p:nvGrpSpPr>
        <p:grpSpPr>
          <a:xfrm>
            <a:off x="3061853" y="538209"/>
            <a:ext cx="1490499" cy="1058284"/>
            <a:chOff x="3061853" y="538209"/>
            <a:chExt cx="1490499" cy="1058284"/>
          </a:xfrm>
        </p:grpSpPr>
        <p:sp>
          <p:nvSpPr>
            <p:cNvPr id="1722" name="Google Shape;1722;p86"/>
            <p:cNvSpPr/>
            <p:nvPr/>
          </p:nvSpPr>
          <p:spPr>
            <a:xfrm>
              <a:off x="4408693" y="1573583"/>
              <a:ext cx="139700" cy="0"/>
            </a:xfrm>
            <a:custGeom>
              <a:rect b="b" l="l" r="r" t="t"/>
              <a:pathLst>
                <a:path extrusionOk="0" h="120000" w="139700">
                  <a:moveTo>
                    <a:pt x="0" y="0"/>
                  </a:moveTo>
                  <a:lnTo>
                    <a:pt x="139176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23" name="Google Shape;1723;p86"/>
            <p:cNvSpPr/>
            <p:nvPr/>
          </p:nvSpPr>
          <p:spPr>
            <a:xfrm>
              <a:off x="4530762" y="1550773"/>
              <a:ext cx="21590" cy="45720"/>
            </a:xfrm>
            <a:custGeom>
              <a:rect b="b" l="l" r="r" t="t"/>
              <a:pathLst>
                <a:path extrusionOk="0" h="45719" w="21589">
                  <a:moveTo>
                    <a:pt x="0" y="0"/>
                  </a:moveTo>
                  <a:lnTo>
                    <a:pt x="3341" y="6972"/>
                  </a:lnTo>
                  <a:lnTo>
                    <a:pt x="9623" y="14078"/>
                  </a:lnTo>
                  <a:lnTo>
                    <a:pt x="16439" y="19848"/>
                  </a:lnTo>
                  <a:lnTo>
                    <a:pt x="21385" y="22810"/>
                  </a:lnTo>
                  <a:lnTo>
                    <a:pt x="16439" y="25773"/>
                  </a:lnTo>
                  <a:lnTo>
                    <a:pt x="9623" y="31543"/>
                  </a:lnTo>
                  <a:lnTo>
                    <a:pt x="3341" y="38649"/>
                  </a:lnTo>
                  <a:lnTo>
                    <a:pt x="0" y="4562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24" name="Google Shape;1724;p86"/>
            <p:cNvSpPr/>
            <p:nvPr/>
          </p:nvSpPr>
          <p:spPr>
            <a:xfrm>
              <a:off x="3084664" y="542486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13282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25" name="Google Shape;1725;p86"/>
            <p:cNvSpPr/>
            <p:nvPr/>
          </p:nvSpPr>
          <p:spPr>
            <a:xfrm>
              <a:off x="3061853" y="538209"/>
              <a:ext cx="45720" cy="21590"/>
            </a:xfrm>
            <a:custGeom>
              <a:rect b="b" l="l" r="r" t="t"/>
              <a:pathLst>
                <a:path extrusionOk="0" h="21590" w="45719">
                  <a:moveTo>
                    <a:pt x="0" y="21385"/>
                  </a:moveTo>
                  <a:lnTo>
                    <a:pt x="6972" y="18043"/>
                  </a:lnTo>
                  <a:lnTo>
                    <a:pt x="14078" y="11761"/>
                  </a:lnTo>
                  <a:lnTo>
                    <a:pt x="19848" y="4945"/>
                  </a:lnTo>
                  <a:lnTo>
                    <a:pt x="22810" y="0"/>
                  </a:lnTo>
                  <a:lnTo>
                    <a:pt x="25773" y="4945"/>
                  </a:lnTo>
                  <a:lnTo>
                    <a:pt x="31543" y="11761"/>
                  </a:lnTo>
                  <a:lnTo>
                    <a:pt x="38649" y="18043"/>
                  </a:lnTo>
                  <a:lnTo>
                    <a:pt x="45621" y="2138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726" name="Google Shape;1726;p86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727" name="Google Shape;1727;p86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28" name="Google Shape;1728;p86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729" name="Google Shape;1729;p86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41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30" name="Google Shape;1730;p86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731" name="Google Shape;1731;p8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6" name="Google Shape;1736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1083" y="201421"/>
            <a:ext cx="2377440" cy="1737360"/>
          </a:xfrm>
          <a:prstGeom prst="rect">
            <a:avLst/>
          </a:prstGeom>
          <a:noFill/>
          <a:ln>
            <a:noFill/>
          </a:ln>
        </p:spPr>
      </p:pic>
      <p:sp>
        <p:nvSpPr>
          <p:cNvPr id="1737" name="Google Shape;1737;p87"/>
          <p:cNvSpPr txBox="1"/>
          <p:nvPr/>
        </p:nvSpPr>
        <p:spPr>
          <a:xfrm>
            <a:off x="4247210" y="1452167"/>
            <a:ext cx="12573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38" name="Google Shape;1738;p87"/>
          <p:cNvSpPr txBox="1"/>
          <p:nvPr/>
        </p:nvSpPr>
        <p:spPr>
          <a:xfrm>
            <a:off x="3033471" y="669009"/>
            <a:ext cx="10287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739" name="Google Shape;1739;p87"/>
          <p:cNvGrpSpPr/>
          <p:nvPr/>
        </p:nvGrpSpPr>
        <p:grpSpPr>
          <a:xfrm>
            <a:off x="3061853" y="538209"/>
            <a:ext cx="1490499" cy="1058284"/>
            <a:chOff x="3061853" y="538209"/>
            <a:chExt cx="1490499" cy="1058284"/>
          </a:xfrm>
        </p:grpSpPr>
        <p:sp>
          <p:nvSpPr>
            <p:cNvPr id="1740" name="Google Shape;1740;p87"/>
            <p:cNvSpPr/>
            <p:nvPr/>
          </p:nvSpPr>
          <p:spPr>
            <a:xfrm>
              <a:off x="4408693" y="1573583"/>
              <a:ext cx="139700" cy="0"/>
            </a:xfrm>
            <a:custGeom>
              <a:rect b="b" l="l" r="r" t="t"/>
              <a:pathLst>
                <a:path extrusionOk="0" h="120000" w="139700">
                  <a:moveTo>
                    <a:pt x="0" y="0"/>
                  </a:moveTo>
                  <a:lnTo>
                    <a:pt x="139176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1" name="Google Shape;1741;p87"/>
            <p:cNvSpPr/>
            <p:nvPr/>
          </p:nvSpPr>
          <p:spPr>
            <a:xfrm>
              <a:off x="4530762" y="1550773"/>
              <a:ext cx="21590" cy="45720"/>
            </a:xfrm>
            <a:custGeom>
              <a:rect b="b" l="l" r="r" t="t"/>
              <a:pathLst>
                <a:path extrusionOk="0" h="45719" w="21589">
                  <a:moveTo>
                    <a:pt x="0" y="0"/>
                  </a:moveTo>
                  <a:lnTo>
                    <a:pt x="3341" y="6972"/>
                  </a:lnTo>
                  <a:lnTo>
                    <a:pt x="9623" y="14078"/>
                  </a:lnTo>
                  <a:lnTo>
                    <a:pt x="16439" y="19848"/>
                  </a:lnTo>
                  <a:lnTo>
                    <a:pt x="21385" y="22810"/>
                  </a:lnTo>
                  <a:lnTo>
                    <a:pt x="16439" y="25773"/>
                  </a:lnTo>
                  <a:lnTo>
                    <a:pt x="9623" y="31543"/>
                  </a:lnTo>
                  <a:lnTo>
                    <a:pt x="3341" y="38649"/>
                  </a:lnTo>
                  <a:lnTo>
                    <a:pt x="0" y="4562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2" name="Google Shape;1742;p87"/>
            <p:cNvSpPr/>
            <p:nvPr/>
          </p:nvSpPr>
          <p:spPr>
            <a:xfrm>
              <a:off x="3084664" y="542486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13282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3" name="Google Shape;1743;p87"/>
            <p:cNvSpPr/>
            <p:nvPr/>
          </p:nvSpPr>
          <p:spPr>
            <a:xfrm>
              <a:off x="3061853" y="538209"/>
              <a:ext cx="45720" cy="21590"/>
            </a:xfrm>
            <a:custGeom>
              <a:rect b="b" l="l" r="r" t="t"/>
              <a:pathLst>
                <a:path extrusionOk="0" h="21590" w="45719">
                  <a:moveTo>
                    <a:pt x="0" y="21385"/>
                  </a:moveTo>
                  <a:lnTo>
                    <a:pt x="6972" y="18043"/>
                  </a:lnTo>
                  <a:lnTo>
                    <a:pt x="14078" y="11761"/>
                  </a:lnTo>
                  <a:lnTo>
                    <a:pt x="19848" y="4945"/>
                  </a:lnTo>
                  <a:lnTo>
                    <a:pt x="22810" y="0"/>
                  </a:lnTo>
                  <a:lnTo>
                    <a:pt x="25773" y="4945"/>
                  </a:lnTo>
                  <a:lnTo>
                    <a:pt x="31543" y="11761"/>
                  </a:lnTo>
                  <a:lnTo>
                    <a:pt x="38649" y="18043"/>
                  </a:lnTo>
                  <a:lnTo>
                    <a:pt x="45621" y="2138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744" name="Google Shape;1744;p87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745" name="Google Shape;1745;p87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6" name="Google Shape;1746;p87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747" name="Google Shape;1747;p87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41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48" name="Google Shape;1748;p87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749" name="Google Shape;1749;p87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3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4" name="Google Shape;1754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1083" y="201421"/>
            <a:ext cx="2377440" cy="1737360"/>
          </a:xfrm>
          <a:prstGeom prst="rect">
            <a:avLst/>
          </a:prstGeom>
          <a:noFill/>
          <a:ln>
            <a:noFill/>
          </a:ln>
        </p:spPr>
      </p:pic>
      <p:sp>
        <p:nvSpPr>
          <p:cNvPr id="1755" name="Google Shape;1755;p88"/>
          <p:cNvSpPr txBox="1"/>
          <p:nvPr/>
        </p:nvSpPr>
        <p:spPr>
          <a:xfrm>
            <a:off x="4247210" y="1452167"/>
            <a:ext cx="12573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56" name="Google Shape;1756;p88"/>
          <p:cNvSpPr txBox="1"/>
          <p:nvPr/>
        </p:nvSpPr>
        <p:spPr>
          <a:xfrm>
            <a:off x="3033471" y="669009"/>
            <a:ext cx="10287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757" name="Google Shape;1757;p88"/>
          <p:cNvGrpSpPr/>
          <p:nvPr/>
        </p:nvGrpSpPr>
        <p:grpSpPr>
          <a:xfrm>
            <a:off x="3061853" y="538209"/>
            <a:ext cx="1490499" cy="1058284"/>
            <a:chOff x="3061853" y="538209"/>
            <a:chExt cx="1490499" cy="1058284"/>
          </a:xfrm>
        </p:grpSpPr>
        <p:sp>
          <p:nvSpPr>
            <p:cNvPr id="1758" name="Google Shape;1758;p88"/>
            <p:cNvSpPr/>
            <p:nvPr/>
          </p:nvSpPr>
          <p:spPr>
            <a:xfrm>
              <a:off x="4408693" y="1573583"/>
              <a:ext cx="139700" cy="0"/>
            </a:xfrm>
            <a:custGeom>
              <a:rect b="b" l="l" r="r" t="t"/>
              <a:pathLst>
                <a:path extrusionOk="0" h="120000" w="139700">
                  <a:moveTo>
                    <a:pt x="0" y="0"/>
                  </a:moveTo>
                  <a:lnTo>
                    <a:pt x="139176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59" name="Google Shape;1759;p88"/>
            <p:cNvSpPr/>
            <p:nvPr/>
          </p:nvSpPr>
          <p:spPr>
            <a:xfrm>
              <a:off x="4530762" y="1550773"/>
              <a:ext cx="21590" cy="45720"/>
            </a:xfrm>
            <a:custGeom>
              <a:rect b="b" l="l" r="r" t="t"/>
              <a:pathLst>
                <a:path extrusionOk="0" h="45719" w="21589">
                  <a:moveTo>
                    <a:pt x="0" y="0"/>
                  </a:moveTo>
                  <a:lnTo>
                    <a:pt x="3341" y="6972"/>
                  </a:lnTo>
                  <a:lnTo>
                    <a:pt x="9623" y="14078"/>
                  </a:lnTo>
                  <a:lnTo>
                    <a:pt x="16439" y="19848"/>
                  </a:lnTo>
                  <a:lnTo>
                    <a:pt x="21385" y="22810"/>
                  </a:lnTo>
                  <a:lnTo>
                    <a:pt x="16439" y="25773"/>
                  </a:lnTo>
                  <a:lnTo>
                    <a:pt x="9623" y="31543"/>
                  </a:lnTo>
                  <a:lnTo>
                    <a:pt x="3341" y="38649"/>
                  </a:lnTo>
                  <a:lnTo>
                    <a:pt x="0" y="4562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60" name="Google Shape;1760;p88"/>
            <p:cNvSpPr/>
            <p:nvPr/>
          </p:nvSpPr>
          <p:spPr>
            <a:xfrm>
              <a:off x="3084664" y="542486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13282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61" name="Google Shape;1761;p88"/>
            <p:cNvSpPr/>
            <p:nvPr/>
          </p:nvSpPr>
          <p:spPr>
            <a:xfrm>
              <a:off x="3061853" y="538209"/>
              <a:ext cx="45720" cy="21590"/>
            </a:xfrm>
            <a:custGeom>
              <a:rect b="b" l="l" r="r" t="t"/>
              <a:pathLst>
                <a:path extrusionOk="0" h="21590" w="45719">
                  <a:moveTo>
                    <a:pt x="0" y="21385"/>
                  </a:moveTo>
                  <a:lnTo>
                    <a:pt x="6972" y="18043"/>
                  </a:lnTo>
                  <a:lnTo>
                    <a:pt x="14078" y="11761"/>
                  </a:lnTo>
                  <a:lnTo>
                    <a:pt x="19848" y="4945"/>
                  </a:lnTo>
                  <a:lnTo>
                    <a:pt x="22810" y="0"/>
                  </a:lnTo>
                  <a:lnTo>
                    <a:pt x="25773" y="4945"/>
                  </a:lnTo>
                  <a:lnTo>
                    <a:pt x="31543" y="11761"/>
                  </a:lnTo>
                  <a:lnTo>
                    <a:pt x="38649" y="18043"/>
                  </a:lnTo>
                  <a:lnTo>
                    <a:pt x="45621" y="2138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762" name="Google Shape;1762;p88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763" name="Google Shape;1763;p88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64" name="Google Shape;1764;p88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765" name="Google Shape;1765;p88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41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66" name="Google Shape;1766;p88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767" name="Google Shape;1767;p8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2" name="Google Shape;1772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1083" y="201421"/>
            <a:ext cx="2377440" cy="1737360"/>
          </a:xfrm>
          <a:prstGeom prst="rect">
            <a:avLst/>
          </a:prstGeom>
          <a:noFill/>
          <a:ln>
            <a:noFill/>
          </a:ln>
        </p:spPr>
      </p:pic>
      <p:sp>
        <p:nvSpPr>
          <p:cNvPr id="1773" name="Google Shape;1773;p89"/>
          <p:cNvSpPr txBox="1"/>
          <p:nvPr/>
        </p:nvSpPr>
        <p:spPr>
          <a:xfrm>
            <a:off x="4247210" y="1452167"/>
            <a:ext cx="12573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74" name="Google Shape;1774;p89"/>
          <p:cNvSpPr txBox="1"/>
          <p:nvPr/>
        </p:nvSpPr>
        <p:spPr>
          <a:xfrm>
            <a:off x="3033471" y="669009"/>
            <a:ext cx="10287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775" name="Google Shape;1775;p89"/>
          <p:cNvGrpSpPr/>
          <p:nvPr/>
        </p:nvGrpSpPr>
        <p:grpSpPr>
          <a:xfrm>
            <a:off x="3061853" y="538209"/>
            <a:ext cx="1490499" cy="1058284"/>
            <a:chOff x="3061853" y="538209"/>
            <a:chExt cx="1490499" cy="1058284"/>
          </a:xfrm>
        </p:grpSpPr>
        <p:sp>
          <p:nvSpPr>
            <p:cNvPr id="1776" name="Google Shape;1776;p89"/>
            <p:cNvSpPr/>
            <p:nvPr/>
          </p:nvSpPr>
          <p:spPr>
            <a:xfrm>
              <a:off x="4408693" y="1573583"/>
              <a:ext cx="139700" cy="0"/>
            </a:xfrm>
            <a:custGeom>
              <a:rect b="b" l="l" r="r" t="t"/>
              <a:pathLst>
                <a:path extrusionOk="0" h="120000" w="139700">
                  <a:moveTo>
                    <a:pt x="0" y="0"/>
                  </a:moveTo>
                  <a:lnTo>
                    <a:pt x="139176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7" name="Google Shape;1777;p89"/>
            <p:cNvSpPr/>
            <p:nvPr/>
          </p:nvSpPr>
          <p:spPr>
            <a:xfrm>
              <a:off x="4530762" y="1550773"/>
              <a:ext cx="21590" cy="45720"/>
            </a:xfrm>
            <a:custGeom>
              <a:rect b="b" l="l" r="r" t="t"/>
              <a:pathLst>
                <a:path extrusionOk="0" h="45719" w="21589">
                  <a:moveTo>
                    <a:pt x="0" y="0"/>
                  </a:moveTo>
                  <a:lnTo>
                    <a:pt x="3341" y="6972"/>
                  </a:lnTo>
                  <a:lnTo>
                    <a:pt x="9623" y="14078"/>
                  </a:lnTo>
                  <a:lnTo>
                    <a:pt x="16439" y="19848"/>
                  </a:lnTo>
                  <a:lnTo>
                    <a:pt x="21385" y="22810"/>
                  </a:lnTo>
                  <a:lnTo>
                    <a:pt x="16439" y="25773"/>
                  </a:lnTo>
                  <a:lnTo>
                    <a:pt x="9623" y="31543"/>
                  </a:lnTo>
                  <a:lnTo>
                    <a:pt x="3341" y="38649"/>
                  </a:lnTo>
                  <a:lnTo>
                    <a:pt x="0" y="4562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8" name="Google Shape;1778;p89"/>
            <p:cNvSpPr/>
            <p:nvPr/>
          </p:nvSpPr>
          <p:spPr>
            <a:xfrm>
              <a:off x="3084664" y="542486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13282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9" name="Google Shape;1779;p89"/>
            <p:cNvSpPr/>
            <p:nvPr/>
          </p:nvSpPr>
          <p:spPr>
            <a:xfrm>
              <a:off x="3061853" y="538209"/>
              <a:ext cx="45720" cy="21590"/>
            </a:xfrm>
            <a:custGeom>
              <a:rect b="b" l="l" r="r" t="t"/>
              <a:pathLst>
                <a:path extrusionOk="0" h="21590" w="45719">
                  <a:moveTo>
                    <a:pt x="0" y="21385"/>
                  </a:moveTo>
                  <a:lnTo>
                    <a:pt x="6972" y="18043"/>
                  </a:lnTo>
                  <a:lnTo>
                    <a:pt x="14078" y="11761"/>
                  </a:lnTo>
                  <a:lnTo>
                    <a:pt x="19848" y="4945"/>
                  </a:lnTo>
                  <a:lnTo>
                    <a:pt x="22810" y="0"/>
                  </a:lnTo>
                  <a:lnTo>
                    <a:pt x="25773" y="4945"/>
                  </a:lnTo>
                  <a:lnTo>
                    <a:pt x="31543" y="11761"/>
                  </a:lnTo>
                  <a:lnTo>
                    <a:pt x="38649" y="18043"/>
                  </a:lnTo>
                  <a:lnTo>
                    <a:pt x="45621" y="2138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780" name="Google Shape;1780;p89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781" name="Google Shape;1781;p89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82" name="Google Shape;1782;p89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783" name="Google Shape;1783;p89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41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84" name="Google Shape;1784;p89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785" name="Google Shape;1785;p8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051" y="338584"/>
            <a:ext cx="2135649" cy="1650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2564" y="199179"/>
            <a:ext cx="1949106" cy="18624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7" name="Google Shape;357;p9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358" name="Google Shape;358;p9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60" name="Google Shape;360;p9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10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1" name="Google Shape;361;p9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362" name="Google Shape;362;p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0" name="Google Shape;1790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594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791" name="Google Shape;1791;p90"/>
          <p:cNvSpPr txBox="1"/>
          <p:nvPr>
            <p:ph type="title"/>
          </p:nvPr>
        </p:nvSpPr>
        <p:spPr>
          <a:xfrm>
            <a:off x="504393" y="100849"/>
            <a:ext cx="2268855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Momentum based gradient descent oscillates in and out of the minima valley as the momentum carries it out of the valley</a:t>
            </a:r>
            <a:endParaRPr/>
          </a:p>
        </p:txBody>
      </p:sp>
      <p:pic>
        <p:nvPicPr>
          <p:cNvPr id="1792" name="Google Shape;1792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31083" y="201421"/>
            <a:ext cx="2377440" cy="1737360"/>
          </a:xfrm>
          <a:prstGeom prst="rect">
            <a:avLst/>
          </a:prstGeom>
          <a:noFill/>
          <a:ln>
            <a:noFill/>
          </a:ln>
        </p:spPr>
      </p:pic>
      <p:sp>
        <p:nvSpPr>
          <p:cNvPr id="1793" name="Google Shape;1793;p90"/>
          <p:cNvSpPr txBox="1"/>
          <p:nvPr/>
        </p:nvSpPr>
        <p:spPr>
          <a:xfrm>
            <a:off x="4247210" y="1452167"/>
            <a:ext cx="12573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94" name="Google Shape;1794;p90"/>
          <p:cNvSpPr txBox="1"/>
          <p:nvPr/>
        </p:nvSpPr>
        <p:spPr>
          <a:xfrm>
            <a:off x="3033471" y="669009"/>
            <a:ext cx="10287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795" name="Google Shape;1795;p90"/>
          <p:cNvGrpSpPr/>
          <p:nvPr/>
        </p:nvGrpSpPr>
        <p:grpSpPr>
          <a:xfrm>
            <a:off x="3061853" y="538209"/>
            <a:ext cx="1490499" cy="1058284"/>
            <a:chOff x="3061853" y="538209"/>
            <a:chExt cx="1490499" cy="1058284"/>
          </a:xfrm>
        </p:grpSpPr>
        <p:sp>
          <p:nvSpPr>
            <p:cNvPr id="1796" name="Google Shape;1796;p90"/>
            <p:cNvSpPr/>
            <p:nvPr/>
          </p:nvSpPr>
          <p:spPr>
            <a:xfrm>
              <a:off x="4408693" y="1573583"/>
              <a:ext cx="139700" cy="0"/>
            </a:xfrm>
            <a:custGeom>
              <a:rect b="b" l="l" r="r" t="t"/>
              <a:pathLst>
                <a:path extrusionOk="0" h="120000" w="139700">
                  <a:moveTo>
                    <a:pt x="0" y="0"/>
                  </a:moveTo>
                  <a:lnTo>
                    <a:pt x="139176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97" name="Google Shape;1797;p90"/>
            <p:cNvSpPr/>
            <p:nvPr/>
          </p:nvSpPr>
          <p:spPr>
            <a:xfrm>
              <a:off x="4530762" y="1550773"/>
              <a:ext cx="21590" cy="45720"/>
            </a:xfrm>
            <a:custGeom>
              <a:rect b="b" l="l" r="r" t="t"/>
              <a:pathLst>
                <a:path extrusionOk="0" h="45719" w="21589">
                  <a:moveTo>
                    <a:pt x="0" y="0"/>
                  </a:moveTo>
                  <a:lnTo>
                    <a:pt x="3341" y="6972"/>
                  </a:lnTo>
                  <a:lnTo>
                    <a:pt x="9623" y="14078"/>
                  </a:lnTo>
                  <a:lnTo>
                    <a:pt x="16439" y="19848"/>
                  </a:lnTo>
                  <a:lnTo>
                    <a:pt x="21385" y="22810"/>
                  </a:lnTo>
                  <a:lnTo>
                    <a:pt x="16439" y="25773"/>
                  </a:lnTo>
                  <a:lnTo>
                    <a:pt x="9623" y="31543"/>
                  </a:lnTo>
                  <a:lnTo>
                    <a:pt x="3341" y="38649"/>
                  </a:lnTo>
                  <a:lnTo>
                    <a:pt x="0" y="4562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98" name="Google Shape;1798;p90"/>
            <p:cNvSpPr/>
            <p:nvPr/>
          </p:nvSpPr>
          <p:spPr>
            <a:xfrm>
              <a:off x="3084664" y="542486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13282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99" name="Google Shape;1799;p90"/>
            <p:cNvSpPr/>
            <p:nvPr/>
          </p:nvSpPr>
          <p:spPr>
            <a:xfrm>
              <a:off x="3061853" y="538209"/>
              <a:ext cx="45720" cy="21590"/>
            </a:xfrm>
            <a:custGeom>
              <a:rect b="b" l="l" r="r" t="t"/>
              <a:pathLst>
                <a:path extrusionOk="0" h="21590" w="45719">
                  <a:moveTo>
                    <a:pt x="0" y="21385"/>
                  </a:moveTo>
                  <a:lnTo>
                    <a:pt x="6972" y="18043"/>
                  </a:lnTo>
                  <a:lnTo>
                    <a:pt x="14078" y="11761"/>
                  </a:lnTo>
                  <a:lnTo>
                    <a:pt x="19848" y="4945"/>
                  </a:lnTo>
                  <a:lnTo>
                    <a:pt x="22810" y="0"/>
                  </a:lnTo>
                  <a:lnTo>
                    <a:pt x="25773" y="4945"/>
                  </a:lnTo>
                  <a:lnTo>
                    <a:pt x="31543" y="11761"/>
                  </a:lnTo>
                  <a:lnTo>
                    <a:pt x="38649" y="18043"/>
                  </a:lnTo>
                  <a:lnTo>
                    <a:pt x="45621" y="2138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800" name="Google Shape;1800;p90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801" name="Google Shape;1801;p90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2" name="Google Shape;1802;p90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803" name="Google Shape;1803;p90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41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04" name="Google Shape;1804;p90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805" name="Google Shape;1805;p90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0" name="Google Shape;1810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594" y="186321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811" name="Google Shape;1811;p91"/>
          <p:cNvSpPr txBox="1"/>
          <p:nvPr/>
        </p:nvSpPr>
        <p:spPr>
          <a:xfrm>
            <a:off x="504393" y="100849"/>
            <a:ext cx="2268855" cy="2370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just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Momentum based gradient descent oscillates in and out of the minima valley as the momentum carries it out of the valley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508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Takes a lot of </a:t>
            </a:r>
            <a:r>
              <a:rPr i="1" lang="en-US" sz="1100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-turns before finally converging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508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Despite these </a:t>
            </a:r>
            <a:r>
              <a:rPr i="1" lang="en-US" sz="1100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-turns it still con- verges faster than vanilla gradient descent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508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After 100 iterations momentum based method has reached an error of 0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.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00001 whereas vanilla gradient des- cent is still stuck at an error of 0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.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36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812" name="Google Shape;1812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594" y="912583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3" name="Google Shape;1813;p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4594" y="1294688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4" name="Google Shape;1814;p9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4594" y="1848866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5" name="Google Shape;1815;p9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31083" y="201421"/>
            <a:ext cx="2377440" cy="1737360"/>
          </a:xfrm>
          <a:prstGeom prst="rect">
            <a:avLst/>
          </a:prstGeom>
          <a:noFill/>
          <a:ln>
            <a:noFill/>
          </a:ln>
        </p:spPr>
      </p:pic>
      <p:sp>
        <p:nvSpPr>
          <p:cNvPr id="1816" name="Google Shape;1816;p91"/>
          <p:cNvSpPr txBox="1"/>
          <p:nvPr/>
        </p:nvSpPr>
        <p:spPr>
          <a:xfrm>
            <a:off x="4247210" y="1452167"/>
            <a:ext cx="12573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17" name="Google Shape;1817;p91"/>
          <p:cNvSpPr txBox="1"/>
          <p:nvPr/>
        </p:nvSpPr>
        <p:spPr>
          <a:xfrm>
            <a:off x="3033471" y="669009"/>
            <a:ext cx="10287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818" name="Google Shape;1818;p91"/>
          <p:cNvGrpSpPr/>
          <p:nvPr/>
        </p:nvGrpSpPr>
        <p:grpSpPr>
          <a:xfrm>
            <a:off x="3061853" y="538209"/>
            <a:ext cx="1490499" cy="1058284"/>
            <a:chOff x="3061853" y="538209"/>
            <a:chExt cx="1490499" cy="1058284"/>
          </a:xfrm>
        </p:grpSpPr>
        <p:sp>
          <p:nvSpPr>
            <p:cNvPr id="1819" name="Google Shape;1819;p91"/>
            <p:cNvSpPr/>
            <p:nvPr/>
          </p:nvSpPr>
          <p:spPr>
            <a:xfrm>
              <a:off x="4408693" y="1573583"/>
              <a:ext cx="139700" cy="0"/>
            </a:xfrm>
            <a:custGeom>
              <a:rect b="b" l="l" r="r" t="t"/>
              <a:pathLst>
                <a:path extrusionOk="0" h="120000" w="139700">
                  <a:moveTo>
                    <a:pt x="0" y="0"/>
                  </a:moveTo>
                  <a:lnTo>
                    <a:pt x="139176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0" name="Google Shape;1820;p91"/>
            <p:cNvSpPr/>
            <p:nvPr/>
          </p:nvSpPr>
          <p:spPr>
            <a:xfrm>
              <a:off x="4530762" y="1550773"/>
              <a:ext cx="21590" cy="45720"/>
            </a:xfrm>
            <a:custGeom>
              <a:rect b="b" l="l" r="r" t="t"/>
              <a:pathLst>
                <a:path extrusionOk="0" h="45719" w="21589">
                  <a:moveTo>
                    <a:pt x="0" y="0"/>
                  </a:moveTo>
                  <a:lnTo>
                    <a:pt x="3341" y="6972"/>
                  </a:lnTo>
                  <a:lnTo>
                    <a:pt x="9623" y="14078"/>
                  </a:lnTo>
                  <a:lnTo>
                    <a:pt x="16439" y="19848"/>
                  </a:lnTo>
                  <a:lnTo>
                    <a:pt x="21385" y="22810"/>
                  </a:lnTo>
                  <a:lnTo>
                    <a:pt x="16439" y="25773"/>
                  </a:lnTo>
                  <a:lnTo>
                    <a:pt x="9623" y="31543"/>
                  </a:lnTo>
                  <a:lnTo>
                    <a:pt x="3341" y="38649"/>
                  </a:lnTo>
                  <a:lnTo>
                    <a:pt x="0" y="4562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1" name="Google Shape;1821;p91"/>
            <p:cNvSpPr/>
            <p:nvPr/>
          </p:nvSpPr>
          <p:spPr>
            <a:xfrm>
              <a:off x="3084664" y="542486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13282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2" name="Google Shape;1822;p91"/>
            <p:cNvSpPr/>
            <p:nvPr/>
          </p:nvSpPr>
          <p:spPr>
            <a:xfrm>
              <a:off x="3061853" y="538209"/>
              <a:ext cx="45720" cy="21590"/>
            </a:xfrm>
            <a:custGeom>
              <a:rect b="b" l="l" r="r" t="t"/>
              <a:pathLst>
                <a:path extrusionOk="0" h="21590" w="45719">
                  <a:moveTo>
                    <a:pt x="0" y="21385"/>
                  </a:moveTo>
                  <a:lnTo>
                    <a:pt x="6972" y="18043"/>
                  </a:lnTo>
                  <a:lnTo>
                    <a:pt x="14078" y="11761"/>
                  </a:lnTo>
                  <a:lnTo>
                    <a:pt x="19848" y="4945"/>
                  </a:lnTo>
                  <a:lnTo>
                    <a:pt x="22810" y="0"/>
                  </a:lnTo>
                  <a:lnTo>
                    <a:pt x="25773" y="4945"/>
                  </a:lnTo>
                  <a:lnTo>
                    <a:pt x="31543" y="11761"/>
                  </a:lnTo>
                  <a:lnTo>
                    <a:pt x="38649" y="18043"/>
                  </a:lnTo>
                  <a:lnTo>
                    <a:pt x="45621" y="2138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823" name="Google Shape;1823;p91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824" name="Google Shape;1824;p91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5" name="Google Shape;1825;p91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826" name="Google Shape;1826;p91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41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27" name="Google Shape;1827;p91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828" name="Google Shape;1828;p91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92"/>
          <p:cNvSpPr txBox="1"/>
          <p:nvPr/>
        </p:nvSpPr>
        <p:spPr>
          <a:xfrm>
            <a:off x="347294" y="1226283"/>
            <a:ext cx="480568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Georgia"/>
                <a:ea typeface="Georgia"/>
                <a:cs typeface="Georgia"/>
                <a:sym typeface="Georgia"/>
              </a:rPr>
              <a:t>Module 5.5 : Nesterov Accelerated Gradient Descent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834" name="Google Shape;1834;p92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835" name="Google Shape;1835;p92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36" name="Google Shape;1836;p92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837" name="Google Shape;1837;p92"/>
          <p:cNvSpPr txBox="1"/>
          <p:nvPr>
            <p:ph idx="12" type="sldNum"/>
          </p:nvPr>
        </p:nvSpPr>
        <p:spPr>
          <a:xfrm>
            <a:off x="5423001" y="3007598"/>
            <a:ext cx="3143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44 / 89</a:t>
            </a:r>
            <a:endParaRPr/>
          </a:p>
        </p:txBody>
      </p:sp>
      <p:sp>
        <p:nvSpPr>
          <p:cNvPr id="1838" name="Google Shape;1838;p92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839" name="Google Shape;1839;p92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4" name="Google Shape;1844;p93"/>
          <p:cNvGrpSpPr/>
          <p:nvPr/>
        </p:nvGrpSpPr>
        <p:grpSpPr>
          <a:xfrm>
            <a:off x="309193" y="61619"/>
            <a:ext cx="5192408" cy="3010434"/>
            <a:chOff x="309193" y="61619"/>
            <a:chExt cx="5192408" cy="3010434"/>
          </a:xfrm>
        </p:grpSpPr>
        <p:sp>
          <p:nvSpPr>
            <p:cNvPr id="1845" name="Google Shape;1845;p93"/>
            <p:cNvSpPr/>
            <p:nvPr/>
          </p:nvSpPr>
          <p:spPr>
            <a:xfrm>
              <a:off x="309193" y="61619"/>
              <a:ext cx="5142230" cy="177165"/>
            </a:xfrm>
            <a:custGeom>
              <a:rect b="b" l="l" r="r" t="t"/>
              <a:pathLst>
                <a:path extrusionOk="0" h="177165" w="514223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77058"/>
                  </a:lnTo>
                  <a:lnTo>
                    <a:pt x="5141666" y="177058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846" name="Google Shape;1846;p9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9194" y="226021"/>
              <a:ext cx="5141665" cy="50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7" name="Google Shape;1847;p9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9994" y="1552549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8" name="Google Shape;1848;p9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0794" y="1539849"/>
              <a:ext cx="5090807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9" name="Google Shape;1849;p9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50859" y="105854"/>
              <a:ext cx="50742" cy="14466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0" name="Google Shape;1850;p93"/>
            <p:cNvSpPr/>
            <p:nvPr/>
          </p:nvSpPr>
          <p:spPr>
            <a:xfrm>
              <a:off x="309193" y="270286"/>
              <a:ext cx="5142230" cy="1333500"/>
            </a:xfrm>
            <a:custGeom>
              <a:rect b="b" l="l" r="r" t="t"/>
              <a:pathLst>
                <a:path extrusionOk="0" h="1333500" w="5142230">
                  <a:moveTo>
                    <a:pt x="5141666" y="0"/>
                  </a:moveTo>
                  <a:lnTo>
                    <a:pt x="0" y="0"/>
                  </a:lnTo>
                  <a:lnTo>
                    <a:pt x="0" y="1282263"/>
                  </a:lnTo>
                  <a:lnTo>
                    <a:pt x="4008" y="1301988"/>
                  </a:lnTo>
                  <a:lnTo>
                    <a:pt x="14922" y="1318141"/>
                  </a:lnTo>
                  <a:lnTo>
                    <a:pt x="31075" y="1329055"/>
                  </a:lnTo>
                  <a:lnTo>
                    <a:pt x="50800" y="1333063"/>
                  </a:lnTo>
                  <a:lnTo>
                    <a:pt x="5090865" y="1333063"/>
                  </a:lnTo>
                  <a:lnTo>
                    <a:pt x="5110590" y="1329055"/>
                  </a:lnTo>
                  <a:lnTo>
                    <a:pt x="5126743" y="1318141"/>
                  </a:lnTo>
                  <a:lnTo>
                    <a:pt x="5137657" y="1301988"/>
                  </a:lnTo>
                  <a:lnTo>
                    <a:pt x="5141666" y="1282263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51" name="Google Shape;1851;p93"/>
            <p:cNvSpPr/>
            <p:nvPr/>
          </p:nvSpPr>
          <p:spPr>
            <a:xfrm>
              <a:off x="5450859" y="143933"/>
              <a:ext cx="0" cy="1428115"/>
            </a:xfrm>
            <a:custGeom>
              <a:rect b="b" l="l" r="r" t="t"/>
              <a:pathLst>
                <a:path extrusionOk="0" h="1428115" w="120000">
                  <a:moveTo>
                    <a:pt x="0" y="1427665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52" name="Google Shape;1852;p93"/>
            <p:cNvSpPr/>
            <p:nvPr/>
          </p:nvSpPr>
          <p:spPr>
            <a:xfrm>
              <a:off x="5450859" y="131233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53" name="Google Shape;1853;p93"/>
            <p:cNvSpPr/>
            <p:nvPr/>
          </p:nvSpPr>
          <p:spPr>
            <a:xfrm>
              <a:off x="5450859" y="118533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54" name="Google Shape;1854;p93"/>
            <p:cNvSpPr/>
            <p:nvPr/>
          </p:nvSpPr>
          <p:spPr>
            <a:xfrm>
              <a:off x="5450859" y="105833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855" name="Google Shape;1855;p9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04583" y="326059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6" name="Google Shape;1856;p9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04583" y="536092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7" name="Google Shape;1857;p9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04583" y="746125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8" name="Google Shape;1858;p9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04583" y="1128229"/>
              <a:ext cx="63233" cy="632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9" name="Google Shape;1859;p93"/>
            <p:cNvSpPr/>
            <p:nvPr/>
          </p:nvSpPr>
          <p:spPr>
            <a:xfrm>
              <a:off x="3087827" y="1214031"/>
              <a:ext cx="32384" cy="0"/>
            </a:xfrm>
            <a:custGeom>
              <a:rect b="b" l="l" r="r" t="t"/>
              <a:pathLst>
                <a:path extrusionOk="0" h="120000" w="32385">
                  <a:moveTo>
                    <a:pt x="0" y="0"/>
                  </a:moveTo>
                  <a:lnTo>
                    <a:pt x="3227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60" name="Google Shape;1860;p93"/>
            <p:cNvSpPr/>
            <p:nvPr/>
          </p:nvSpPr>
          <p:spPr>
            <a:xfrm>
              <a:off x="1287627" y="1386103"/>
              <a:ext cx="32384" cy="0"/>
            </a:xfrm>
            <a:custGeom>
              <a:rect b="b" l="l" r="r" t="t"/>
              <a:pathLst>
                <a:path extrusionOk="0" h="120000" w="32384">
                  <a:moveTo>
                    <a:pt x="0" y="0"/>
                  </a:moveTo>
                  <a:lnTo>
                    <a:pt x="3227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61" name="Google Shape;1861;p93"/>
            <p:cNvSpPr/>
            <p:nvPr/>
          </p:nvSpPr>
          <p:spPr>
            <a:xfrm>
              <a:off x="309193" y="1663826"/>
              <a:ext cx="5142230" cy="186690"/>
            </a:xfrm>
            <a:custGeom>
              <a:rect b="b" l="l" r="r" t="t"/>
              <a:pathLst>
                <a:path extrusionOk="0" h="186689" w="514223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6558"/>
                  </a:lnTo>
                  <a:lnTo>
                    <a:pt x="5141666" y="186558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862" name="Google Shape;1862;p9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09194" y="1837728"/>
              <a:ext cx="5141665" cy="50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3" name="Google Shape;1863;p9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59994" y="2970453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4" name="Google Shape;1864;p93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10794" y="2957753"/>
              <a:ext cx="5090807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5" name="Google Shape;1865;p93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450859" y="1708061"/>
              <a:ext cx="50742" cy="12623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6" name="Google Shape;1866;p93"/>
            <p:cNvSpPr/>
            <p:nvPr/>
          </p:nvSpPr>
          <p:spPr>
            <a:xfrm>
              <a:off x="309193" y="1881998"/>
              <a:ext cx="5142230" cy="1139825"/>
            </a:xfrm>
            <a:custGeom>
              <a:rect b="b" l="l" r="r" t="t"/>
              <a:pathLst>
                <a:path extrusionOk="0" h="1139825" w="5142230">
                  <a:moveTo>
                    <a:pt x="5141666" y="0"/>
                  </a:moveTo>
                  <a:lnTo>
                    <a:pt x="0" y="0"/>
                  </a:lnTo>
                  <a:lnTo>
                    <a:pt x="0" y="1088455"/>
                  </a:lnTo>
                  <a:lnTo>
                    <a:pt x="4008" y="1108180"/>
                  </a:lnTo>
                  <a:lnTo>
                    <a:pt x="14922" y="1124333"/>
                  </a:lnTo>
                  <a:lnTo>
                    <a:pt x="31075" y="1135247"/>
                  </a:lnTo>
                  <a:lnTo>
                    <a:pt x="50800" y="1139255"/>
                  </a:lnTo>
                  <a:lnTo>
                    <a:pt x="5090865" y="1139255"/>
                  </a:lnTo>
                  <a:lnTo>
                    <a:pt x="5110590" y="1135247"/>
                  </a:lnTo>
                  <a:lnTo>
                    <a:pt x="5126743" y="1124333"/>
                  </a:lnTo>
                  <a:lnTo>
                    <a:pt x="5137657" y="1108180"/>
                  </a:lnTo>
                  <a:lnTo>
                    <a:pt x="5141666" y="1088455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67" name="Google Shape;1867;p93"/>
            <p:cNvSpPr/>
            <p:nvPr/>
          </p:nvSpPr>
          <p:spPr>
            <a:xfrm>
              <a:off x="5450859" y="1746145"/>
              <a:ext cx="0" cy="1243965"/>
            </a:xfrm>
            <a:custGeom>
              <a:rect b="b" l="l" r="r" t="t"/>
              <a:pathLst>
                <a:path extrusionOk="0" h="1243964" w="120000">
                  <a:moveTo>
                    <a:pt x="0" y="124335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68" name="Google Shape;1868;p93"/>
            <p:cNvSpPr/>
            <p:nvPr/>
          </p:nvSpPr>
          <p:spPr>
            <a:xfrm>
              <a:off x="5450859" y="1733445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69" name="Google Shape;1869;p93"/>
            <p:cNvSpPr/>
            <p:nvPr/>
          </p:nvSpPr>
          <p:spPr>
            <a:xfrm>
              <a:off x="5450859" y="1720745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70" name="Google Shape;1870;p93"/>
            <p:cNvSpPr/>
            <p:nvPr/>
          </p:nvSpPr>
          <p:spPr>
            <a:xfrm>
              <a:off x="5450859" y="1708045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71" name="Google Shape;1871;p93"/>
            <p:cNvSpPr/>
            <p:nvPr/>
          </p:nvSpPr>
          <p:spPr>
            <a:xfrm>
              <a:off x="1931339" y="2254681"/>
              <a:ext cx="27940" cy="0"/>
            </a:xfrm>
            <a:custGeom>
              <a:rect b="b" l="l" r="r" t="t"/>
              <a:pathLst>
                <a:path extrusionOk="0" h="120000" w="27939">
                  <a:moveTo>
                    <a:pt x="0" y="0"/>
                  </a:moveTo>
                  <a:lnTo>
                    <a:pt x="27838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72" name="Google Shape;1872;p93"/>
            <p:cNvSpPr/>
            <p:nvPr/>
          </p:nvSpPr>
          <p:spPr>
            <a:xfrm>
              <a:off x="3817111" y="2464714"/>
              <a:ext cx="27940" cy="0"/>
            </a:xfrm>
            <a:custGeom>
              <a:rect b="b" l="l" r="r" t="t"/>
              <a:pathLst>
                <a:path extrusionOk="0" h="120000" w="27939">
                  <a:moveTo>
                    <a:pt x="0" y="0"/>
                  </a:moveTo>
                  <a:lnTo>
                    <a:pt x="27838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873" name="Google Shape;1873;p93"/>
          <p:cNvSpPr txBox="1"/>
          <p:nvPr/>
        </p:nvSpPr>
        <p:spPr>
          <a:xfrm>
            <a:off x="283794" y="11961"/>
            <a:ext cx="5218430" cy="29787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2525">
            <a:sp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B2"/>
                </a:solidFill>
                <a:latin typeface="Georgia"/>
                <a:ea typeface="Georgia"/>
                <a:cs typeface="Georgia"/>
                <a:sym typeface="Georgia"/>
              </a:rPr>
              <a:t>Intuition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353060" rtl="0" algn="l">
              <a:lnSpc>
                <a:spcPct val="100000"/>
              </a:lnSpc>
              <a:spcBef>
                <a:spcPts val="235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Look before you leap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353060" rtl="0" algn="just">
              <a:lnSpc>
                <a:spcPct val="100000"/>
              </a:lnSpc>
              <a:spcBef>
                <a:spcPts val="334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Recall that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update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γ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·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update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baseline="-25000" i="1" lang="en-US" sz="1200">
                <a:latin typeface="Arial"/>
                <a:ea typeface="Arial"/>
                <a:cs typeface="Arial"/>
                <a:sym typeface="Arial"/>
              </a:rPr>
              <a:t>−</a:t>
            </a:r>
            <a:r>
              <a:rPr baseline="-25000" lang="en-US" sz="1200">
                <a:latin typeface="Georgia"/>
                <a:ea typeface="Georgia"/>
                <a:cs typeface="Georgia"/>
                <a:sym typeface="Georgia"/>
              </a:rPr>
              <a:t>1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+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η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200">
              <a:latin typeface="Georgia"/>
              <a:ea typeface="Georgia"/>
              <a:cs typeface="Georgia"/>
              <a:sym typeface="Georgia"/>
            </a:endParaRPr>
          </a:p>
          <a:p>
            <a:pPr indent="0" lvl="0" marL="353060" marR="93980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So we know that we are going to move by at least by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γ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·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update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baseline="-25000" i="1" lang="en-US" sz="1200">
                <a:latin typeface="Arial"/>
                <a:ea typeface="Arial"/>
                <a:cs typeface="Arial"/>
                <a:sym typeface="Arial"/>
              </a:rPr>
              <a:t>−</a:t>
            </a:r>
            <a:r>
              <a:rPr baseline="-25000" lang="en-US" sz="1200">
                <a:latin typeface="Georgia"/>
                <a:ea typeface="Georgia"/>
                <a:cs typeface="Georgia"/>
                <a:sym typeface="Georgia"/>
              </a:rPr>
              <a:t>1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and then a bit more by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η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200">
              <a:latin typeface="Georgia"/>
              <a:ea typeface="Georgia"/>
              <a:cs typeface="Georgia"/>
              <a:sym typeface="Georgia"/>
            </a:endParaRPr>
          </a:p>
          <a:p>
            <a:pPr indent="0" lvl="0" marL="353060" marR="93980" rtl="0" algn="just">
              <a:lnSpc>
                <a:spcPct val="102600"/>
              </a:lnSpc>
              <a:spcBef>
                <a:spcPts val="295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Why not calculate the gradient (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look ahead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) at this partially updated value of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look ahead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−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γ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·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update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baseline="-25000" i="1" lang="en-US" sz="1200">
                <a:latin typeface="Arial"/>
                <a:ea typeface="Arial"/>
                <a:cs typeface="Arial"/>
                <a:sym typeface="Arial"/>
              </a:rPr>
              <a:t>−</a:t>
            </a:r>
            <a:r>
              <a:rPr baseline="-25000" lang="en-US" sz="1200">
                <a:latin typeface="Georgia"/>
                <a:ea typeface="Georgia"/>
                <a:cs typeface="Georgia"/>
                <a:sym typeface="Georgia"/>
              </a:rPr>
              <a:t>1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) instead of calculating it using the current value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200">
              <a:latin typeface="Georgia"/>
              <a:ea typeface="Georgia"/>
              <a:cs typeface="Georgia"/>
              <a:sym typeface="Georgia"/>
            </a:endParaRPr>
          </a:p>
          <a:p>
            <a:pPr indent="0" lvl="0" marL="76200" rtl="0" algn="l">
              <a:lnSpc>
                <a:spcPct val="100000"/>
              </a:lnSpc>
              <a:spcBef>
                <a:spcPts val="73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B2"/>
                </a:solidFill>
                <a:latin typeface="Georgia"/>
                <a:ea typeface="Georgia"/>
                <a:cs typeface="Georgia"/>
                <a:sym typeface="Georgia"/>
              </a:rPr>
              <a:t>Update rule for NAG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136715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aseline="-25000" i="1" lang="en-US" sz="900">
                <a:latin typeface="Georgia"/>
                <a:ea typeface="Georgia"/>
                <a:cs typeface="Georgia"/>
                <a:sym typeface="Georgia"/>
              </a:rPr>
              <a:t>look ahead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−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γ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·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update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baseline="-25000" i="1" lang="en-US" sz="1200">
                <a:latin typeface="Arial"/>
                <a:ea typeface="Arial"/>
                <a:cs typeface="Arial"/>
                <a:sym typeface="Arial"/>
              </a:rPr>
              <a:t>−</a:t>
            </a:r>
            <a:r>
              <a:rPr baseline="-25000" lang="en-US" sz="1200">
                <a:latin typeface="Georgia"/>
                <a:ea typeface="Georgia"/>
                <a:cs typeface="Georgia"/>
                <a:sym typeface="Georgia"/>
              </a:rPr>
              <a:t>1</a:t>
            </a:r>
            <a:endParaRPr baseline="-25000" sz="1200">
              <a:latin typeface="Georgia"/>
              <a:ea typeface="Georgia"/>
              <a:cs typeface="Georgia"/>
              <a:sym typeface="Georgia"/>
            </a:endParaRPr>
          </a:p>
          <a:p>
            <a:pPr indent="0" lvl="0" marL="1484630" rtl="0" algn="l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update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γ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·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update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baseline="-25000" i="1" lang="en-US" sz="1200">
                <a:latin typeface="Arial"/>
                <a:ea typeface="Arial"/>
                <a:cs typeface="Arial"/>
                <a:sym typeface="Arial"/>
              </a:rPr>
              <a:t>−</a:t>
            </a:r>
            <a:r>
              <a:rPr baseline="-25000" lang="en-US" sz="1200">
                <a:latin typeface="Georgia"/>
                <a:ea typeface="Georgia"/>
                <a:cs typeface="Georgia"/>
                <a:sym typeface="Georgia"/>
              </a:rPr>
              <a:t>1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+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η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∇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aseline="-25000" i="1" lang="en-US" sz="900">
                <a:latin typeface="Georgia"/>
                <a:ea typeface="Georgia"/>
                <a:cs typeface="Georgia"/>
                <a:sym typeface="Georgia"/>
              </a:rPr>
              <a:t>look ahead</a:t>
            </a:r>
            <a:endParaRPr baseline="-25000" sz="900">
              <a:latin typeface="Georgia"/>
              <a:ea typeface="Georgia"/>
              <a:cs typeface="Georgia"/>
              <a:sym typeface="Georgia"/>
            </a:endParaRPr>
          </a:p>
          <a:p>
            <a:pPr indent="0" lvl="0" marL="1656714" rtl="0" algn="l">
              <a:lnSpc>
                <a:spcPct val="100000"/>
              </a:lnSpc>
              <a:spcBef>
                <a:spcPts val="334"/>
              </a:spcBef>
              <a:spcAft>
                <a:spcPts val="0"/>
              </a:spcAft>
              <a:buNone/>
            </a:pP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baseline="-25000" lang="en-US" sz="1200">
                <a:latin typeface="Georgia"/>
                <a:ea typeface="Georgia"/>
                <a:cs typeface="Georgia"/>
                <a:sym typeface="Georgia"/>
              </a:rPr>
              <a:t>+1 </a:t>
            </a: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=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−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update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200">
              <a:latin typeface="Georgia"/>
              <a:ea typeface="Georgia"/>
              <a:cs typeface="Georgia"/>
              <a:sym typeface="Georgia"/>
            </a:endParaRPr>
          </a:p>
          <a:p>
            <a:pPr indent="0" lvl="0" marL="75565" rtl="0" algn="l">
              <a:lnSpc>
                <a:spcPct val="100000"/>
              </a:lnSpc>
              <a:spcBef>
                <a:spcPts val="113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We will have similar update rule for </a:t>
            </a:r>
            <a:r>
              <a:rPr i="1" lang="en-US" sz="1100">
                <a:latin typeface="Georgia"/>
                <a:ea typeface="Georgia"/>
                <a:cs typeface="Georgia"/>
                <a:sym typeface="Georgia"/>
              </a:rPr>
              <a:t>b</a:t>
            </a:r>
            <a:r>
              <a:rPr baseline="-25000" i="1" lang="en-US" sz="12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2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874" name="Google Shape;1874;p93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875" name="Google Shape;1875;p93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76" name="Google Shape;1876;p93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877" name="Google Shape;1877;p93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46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78" name="Google Shape;1878;p93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879" name="Google Shape;1879;p93"/>
          <p:cNvSpPr txBox="1"/>
          <p:nvPr/>
        </p:nvSpPr>
        <p:spPr>
          <a:xfrm>
            <a:off x="2975305" y="3133582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4" name="Google Shape;1884;p94"/>
          <p:cNvGrpSpPr/>
          <p:nvPr/>
        </p:nvGrpSpPr>
        <p:grpSpPr>
          <a:xfrm>
            <a:off x="271259" y="18732"/>
            <a:ext cx="5266524" cy="1939289"/>
            <a:chOff x="271259" y="18732"/>
            <a:chExt cx="5266524" cy="1939289"/>
          </a:xfrm>
        </p:grpSpPr>
        <p:pic>
          <p:nvPicPr>
            <p:cNvPr id="1885" name="Google Shape;1885;p9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71259" y="18732"/>
              <a:ext cx="2457450" cy="19392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6" name="Google Shape;1886;p9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87192" y="31343"/>
              <a:ext cx="2450591" cy="18214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87" name="Google Shape;1887;p94"/>
          <p:cNvSpPr txBox="1"/>
          <p:nvPr/>
        </p:nvSpPr>
        <p:spPr>
          <a:xfrm>
            <a:off x="4247210" y="1315007"/>
            <a:ext cx="12573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88" name="Google Shape;1888;p94"/>
          <p:cNvSpPr txBox="1"/>
          <p:nvPr/>
        </p:nvSpPr>
        <p:spPr>
          <a:xfrm>
            <a:off x="3033471" y="531849"/>
            <a:ext cx="10287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889" name="Google Shape;1889;p94"/>
          <p:cNvGrpSpPr/>
          <p:nvPr/>
        </p:nvGrpSpPr>
        <p:grpSpPr>
          <a:xfrm>
            <a:off x="3061853" y="401049"/>
            <a:ext cx="1490499" cy="1058284"/>
            <a:chOff x="3061853" y="401049"/>
            <a:chExt cx="1490499" cy="1058284"/>
          </a:xfrm>
        </p:grpSpPr>
        <p:sp>
          <p:nvSpPr>
            <p:cNvPr id="1890" name="Google Shape;1890;p94"/>
            <p:cNvSpPr/>
            <p:nvPr/>
          </p:nvSpPr>
          <p:spPr>
            <a:xfrm>
              <a:off x="4408693" y="1436423"/>
              <a:ext cx="139700" cy="0"/>
            </a:xfrm>
            <a:custGeom>
              <a:rect b="b" l="l" r="r" t="t"/>
              <a:pathLst>
                <a:path extrusionOk="0" h="120000" w="139700">
                  <a:moveTo>
                    <a:pt x="0" y="0"/>
                  </a:moveTo>
                  <a:lnTo>
                    <a:pt x="139176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91" name="Google Shape;1891;p94"/>
            <p:cNvSpPr/>
            <p:nvPr/>
          </p:nvSpPr>
          <p:spPr>
            <a:xfrm>
              <a:off x="4530762" y="1413613"/>
              <a:ext cx="21590" cy="45720"/>
            </a:xfrm>
            <a:custGeom>
              <a:rect b="b" l="l" r="r" t="t"/>
              <a:pathLst>
                <a:path extrusionOk="0" h="45719" w="21589">
                  <a:moveTo>
                    <a:pt x="0" y="0"/>
                  </a:moveTo>
                  <a:lnTo>
                    <a:pt x="3341" y="6972"/>
                  </a:lnTo>
                  <a:lnTo>
                    <a:pt x="9623" y="14078"/>
                  </a:lnTo>
                  <a:lnTo>
                    <a:pt x="16439" y="19848"/>
                  </a:lnTo>
                  <a:lnTo>
                    <a:pt x="21385" y="22810"/>
                  </a:lnTo>
                  <a:lnTo>
                    <a:pt x="16439" y="25773"/>
                  </a:lnTo>
                  <a:lnTo>
                    <a:pt x="9623" y="31543"/>
                  </a:lnTo>
                  <a:lnTo>
                    <a:pt x="3341" y="38649"/>
                  </a:lnTo>
                  <a:lnTo>
                    <a:pt x="0" y="4562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92" name="Google Shape;1892;p94"/>
            <p:cNvSpPr/>
            <p:nvPr/>
          </p:nvSpPr>
          <p:spPr>
            <a:xfrm>
              <a:off x="3084664" y="405326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13282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93" name="Google Shape;1893;p94"/>
            <p:cNvSpPr/>
            <p:nvPr/>
          </p:nvSpPr>
          <p:spPr>
            <a:xfrm>
              <a:off x="3061853" y="401049"/>
              <a:ext cx="45720" cy="21590"/>
            </a:xfrm>
            <a:custGeom>
              <a:rect b="b" l="l" r="r" t="t"/>
              <a:pathLst>
                <a:path extrusionOk="0" h="21590" w="45719">
                  <a:moveTo>
                    <a:pt x="0" y="21385"/>
                  </a:moveTo>
                  <a:lnTo>
                    <a:pt x="6972" y="18043"/>
                  </a:lnTo>
                  <a:lnTo>
                    <a:pt x="14078" y="11761"/>
                  </a:lnTo>
                  <a:lnTo>
                    <a:pt x="19848" y="4945"/>
                  </a:lnTo>
                  <a:lnTo>
                    <a:pt x="22810" y="0"/>
                  </a:lnTo>
                  <a:lnTo>
                    <a:pt x="25773" y="4945"/>
                  </a:lnTo>
                  <a:lnTo>
                    <a:pt x="31543" y="11761"/>
                  </a:lnTo>
                  <a:lnTo>
                    <a:pt x="38649" y="18043"/>
                  </a:lnTo>
                  <a:lnTo>
                    <a:pt x="45621" y="2138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894" name="Google Shape;1894;p94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895" name="Google Shape;1895;p94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96" name="Google Shape;1896;p94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897" name="Google Shape;1897;p94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47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98" name="Google Shape;1898;p94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899" name="Google Shape;1899;p94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4" name="Google Shape;1904;p95"/>
          <p:cNvGrpSpPr/>
          <p:nvPr/>
        </p:nvGrpSpPr>
        <p:grpSpPr>
          <a:xfrm>
            <a:off x="271259" y="18732"/>
            <a:ext cx="5266525" cy="1939289"/>
            <a:chOff x="271259" y="18732"/>
            <a:chExt cx="5266525" cy="1939289"/>
          </a:xfrm>
        </p:grpSpPr>
        <p:pic>
          <p:nvPicPr>
            <p:cNvPr id="1905" name="Google Shape;1905;p9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71259" y="18732"/>
              <a:ext cx="2457450" cy="19392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6" name="Google Shape;1906;p9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87192" y="31343"/>
              <a:ext cx="2450592" cy="18214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07" name="Google Shape;1907;p95"/>
          <p:cNvSpPr txBox="1"/>
          <p:nvPr/>
        </p:nvSpPr>
        <p:spPr>
          <a:xfrm>
            <a:off x="4247210" y="1315007"/>
            <a:ext cx="12573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08" name="Google Shape;1908;p95"/>
          <p:cNvSpPr txBox="1"/>
          <p:nvPr/>
        </p:nvSpPr>
        <p:spPr>
          <a:xfrm>
            <a:off x="3033471" y="531849"/>
            <a:ext cx="10287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909" name="Google Shape;1909;p95"/>
          <p:cNvGrpSpPr/>
          <p:nvPr/>
        </p:nvGrpSpPr>
        <p:grpSpPr>
          <a:xfrm>
            <a:off x="3061853" y="401049"/>
            <a:ext cx="1490499" cy="1058284"/>
            <a:chOff x="3061853" y="401049"/>
            <a:chExt cx="1490499" cy="1058284"/>
          </a:xfrm>
        </p:grpSpPr>
        <p:sp>
          <p:nvSpPr>
            <p:cNvPr id="1910" name="Google Shape;1910;p95"/>
            <p:cNvSpPr/>
            <p:nvPr/>
          </p:nvSpPr>
          <p:spPr>
            <a:xfrm>
              <a:off x="4408693" y="1436423"/>
              <a:ext cx="139700" cy="0"/>
            </a:xfrm>
            <a:custGeom>
              <a:rect b="b" l="l" r="r" t="t"/>
              <a:pathLst>
                <a:path extrusionOk="0" h="120000" w="139700">
                  <a:moveTo>
                    <a:pt x="0" y="0"/>
                  </a:moveTo>
                  <a:lnTo>
                    <a:pt x="139176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11" name="Google Shape;1911;p95"/>
            <p:cNvSpPr/>
            <p:nvPr/>
          </p:nvSpPr>
          <p:spPr>
            <a:xfrm>
              <a:off x="4530762" y="1413613"/>
              <a:ext cx="21590" cy="45720"/>
            </a:xfrm>
            <a:custGeom>
              <a:rect b="b" l="l" r="r" t="t"/>
              <a:pathLst>
                <a:path extrusionOk="0" h="45719" w="21589">
                  <a:moveTo>
                    <a:pt x="0" y="0"/>
                  </a:moveTo>
                  <a:lnTo>
                    <a:pt x="3341" y="6972"/>
                  </a:lnTo>
                  <a:lnTo>
                    <a:pt x="9623" y="14078"/>
                  </a:lnTo>
                  <a:lnTo>
                    <a:pt x="16439" y="19848"/>
                  </a:lnTo>
                  <a:lnTo>
                    <a:pt x="21385" y="22810"/>
                  </a:lnTo>
                  <a:lnTo>
                    <a:pt x="16439" y="25773"/>
                  </a:lnTo>
                  <a:lnTo>
                    <a:pt x="9623" y="31543"/>
                  </a:lnTo>
                  <a:lnTo>
                    <a:pt x="3341" y="38649"/>
                  </a:lnTo>
                  <a:lnTo>
                    <a:pt x="0" y="4562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12" name="Google Shape;1912;p95"/>
            <p:cNvSpPr/>
            <p:nvPr/>
          </p:nvSpPr>
          <p:spPr>
            <a:xfrm>
              <a:off x="3084664" y="405326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13282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13" name="Google Shape;1913;p95"/>
            <p:cNvSpPr/>
            <p:nvPr/>
          </p:nvSpPr>
          <p:spPr>
            <a:xfrm>
              <a:off x="3061853" y="401049"/>
              <a:ext cx="45720" cy="21590"/>
            </a:xfrm>
            <a:custGeom>
              <a:rect b="b" l="l" r="r" t="t"/>
              <a:pathLst>
                <a:path extrusionOk="0" h="21590" w="45719">
                  <a:moveTo>
                    <a:pt x="0" y="21385"/>
                  </a:moveTo>
                  <a:lnTo>
                    <a:pt x="6972" y="18043"/>
                  </a:lnTo>
                  <a:lnTo>
                    <a:pt x="14078" y="11761"/>
                  </a:lnTo>
                  <a:lnTo>
                    <a:pt x="19848" y="4945"/>
                  </a:lnTo>
                  <a:lnTo>
                    <a:pt x="22810" y="0"/>
                  </a:lnTo>
                  <a:lnTo>
                    <a:pt x="25773" y="4945"/>
                  </a:lnTo>
                  <a:lnTo>
                    <a:pt x="31543" y="11761"/>
                  </a:lnTo>
                  <a:lnTo>
                    <a:pt x="38649" y="18043"/>
                  </a:lnTo>
                  <a:lnTo>
                    <a:pt x="45621" y="2138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914" name="Google Shape;1914;p95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915" name="Google Shape;1915;p95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16" name="Google Shape;1916;p95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917" name="Google Shape;1917;p95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47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18" name="Google Shape;1918;p95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919" name="Google Shape;1919;p95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4" name="Google Shape;1924;p96"/>
          <p:cNvGrpSpPr/>
          <p:nvPr/>
        </p:nvGrpSpPr>
        <p:grpSpPr>
          <a:xfrm>
            <a:off x="271259" y="18732"/>
            <a:ext cx="5266525" cy="1939289"/>
            <a:chOff x="271259" y="18732"/>
            <a:chExt cx="5266525" cy="1939289"/>
          </a:xfrm>
        </p:grpSpPr>
        <p:pic>
          <p:nvPicPr>
            <p:cNvPr id="1925" name="Google Shape;1925;p9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71259" y="18732"/>
              <a:ext cx="2457450" cy="19392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6" name="Google Shape;1926;p9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87192" y="31343"/>
              <a:ext cx="2450592" cy="18214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27" name="Google Shape;1927;p96"/>
          <p:cNvSpPr txBox="1"/>
          <p:nvPr/>
        </p:nvSpPr>
        <p:spPr>
          <a:xfrm>
            <a:off x="4247210" y="1315007"/>
            <a:ext cx="12573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28" name="Google Shape;1928;p96"/>
          <p:cNvSpPr txBox="1"/>
          <p:nvPr/>
        </p:nvSpPr>
        <p:spPr>
          <a:xfrm>
            <a:off x="3033471" y="531849"/>
            <a:ext cx="10287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929" name="Google Shape;1929;p96"/>
          <p:cNvGrpSpPr/>
          <p:nvPr/>
        </p:nvGrpSpPr>
        <p:grpSpPr>
          <a:xfrm>
            <a:off x="3061853" y="401049"/>
            <a:ext cx="1490499" cy="1058284"/>
            <a:chOff x="3061853" y="401049"/>
            <a:chExt cx="1490499" cy="1058284"/>
          </a:xfrm>
        </p:grpSpPr>
        <p:sp>
          <p:nvSpPr>
            <p:cNvPr id="1930" name="Google Shape;1930;p96"/>
            <p:cNvSpPr/>
            <p:nvPr/>
          </p:nvSpPr>
          <p:spPr>
            <a:xfrm>
              <a:off x="4408693" y="1436423"/>
              <a:ext cx="139700" cy="0"/>
            </a:xfrm>
            <a:custGeom>
              <a:rect b="b" l="l" r="r" t="t"/>
              <a:pathLst>
                <a:path extrusionOk="0" h="120000" w="139700">
                  <a:moveTo>
                    <a:pt x="0" y="0"/>
                  </a:moveTo>
                  <a:lnTo>
                    <a:pt x="139176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31" name="Google Shape;1931;p96"/>
            <p:cNvSpPr/>
            <p:nvPr/>
          </p:nvSpPr>
          <p:spPr>
            <a:xfrm>
              <a:off x="4530762" y="1413613"/>
              <a:ext cx="21590" cy="45720"/>
            </a:xfrm>
            <a:custGeom>
              <a:rect b="b" l="l" r="r" t="t"/>
              <a:pathLst>
                <a:path extrusionOk="0" h="45719" w="21589">
                  <a:moveTo>
                    <a:pt x="0" y="0"/>
                  </a:moveTo>
                  <a:lnTo>
                    <a:pt x="3341" y="6972"/>
                  </a:lnTo>
                  <a:lnTo>
                    <a:pt x="9623" y="14078"/>
                  </a:lnTo>
                  <a:lnTo>
                    <a:pt x="16439" y="19848"/>
                  </a:lnTo>
                  <a:lnTo>
                    <a:pt x="21385" y="22810"/>
                  </a:lnTo>
                  <a:lnTo>
                    <a:pt x="16439" y="25773"/>
                  </a:lnTo>
                  <a:lnTo>
                    <a:pt x="9623" y="31543"/>
                  </a:lnTo>
                  <a:lnTo>
                    <a:pt x="3341" y="38649"/>
                  </a:lnTo>
                  <a:lnTo>
                    <a:pt x="0" y="4562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32" name="Google Shape;1932;p96"/>
            <p:cNvSpPr/>
            <p:nvPr/>
          </p:nvSpPr>
          <p:spPr>
            <a:xfrm>
              <a:off x="3084664" y="405326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13282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33" name="Google Shape;1933;p96"/>
            <p:cNvSpPr/>
            <p:nvPr/>
          </p:nvSpPr>
          <p:spPr>
            <a:xfrm>
              <a:off x="3061853" y="401049"/>
              <a:ext cx="45720" cy="21590"/>
            </a:xfrm>
            <a:custGeom>
              <a:rect b="b" l="l" r="r" t="t"/>
              <a:pathLst>
                <a:path extrusionOk="0" h="21590" w="45719">
                  <a:moveTo>
                    <a:pt x="0" y="21385"/>
                  </a:moveTo>
                  <a:lnTo>
                    <a:pt x="6972" y="18043"/>
                  </a:lnTo>
                  <a:lnTo>
                    <a:pt x="14078" y="11761"/>
                  </a:lnTo>
                  <a:lnTo>
                    <a:pt x="19848" y="4945"/>
                  </a:lnTo>
                  <a:lnTo>
                    <a:pt x="22810" y="0"/>
                  </a:lnTo>
                  <a:lnTo>
                    <a:pt x="25773" y="4945"/>
                  </a:lnTo>
                  <a:lnTo>
                    <a:pt x="31543" y="11761"/>
                  </a:lnTo>
                  <a:lnTo>
                    <a:pt x="38649" y="18043"/>
                  </a:lnTo>
                  <a:lnTo>
                    <a:pt x="45621" y="2138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934" name="Google Shape;1934;p96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935" name="Google Shape;1935;p96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36" name="Google Shape;1936;p96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937" name="Google Shape;1937;p96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47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38" name="Google Shape;1938;p96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939" name="Google Shape;1939;p96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4" name="Google Shape;1944;p97"/>
          <p:cNvGrpSpPr/>
          <p:nvPr/>
        </p:nvGrpSpPr>
        <p:grpSpPr>
          <a:xfrm>
            <a:off x="271259" y="18732"/>
            <a:ext cx="5266525" cy="1939289"/>
            <a:chOff x="271259" y="18732"/>
            <a:chExt cx="5266525" cy="1939289"/>
          </a:xfrm>
        </p:grpSpPr>
        <p:pic>
          <p:nvPicPr>
            <p:cNvPr id="1945" name="Google Shape;1945;p9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71259" y="18732"/>
              <a:ext cx="2457450" cy="19392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6" name="Google Shape;1946;p9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87192" y="31343"/>
              <a:ext cx="2450592" cy="18214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47" name="Google Shape;1947;p97"/>
          <p:cNvSpPr txBox="1"/>
          <p:nvPr/>
        </p:nvSpPr>
        <p:spPr>
          <a:xfrm>
            <a:off x="4247210" y="1315007"/>
            <a:ext cx="12573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48" name="Google Shape;1948;p97"/>
          <p:cNvSpPr txBox="1"/>
          <p:nvPr/>
        </p:nvSpPr>
        <p:spPr>
          <a:xfrm>
            <a:off x="3033471" y="531849"/>
            <a:ext cx="10287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949" name="Google Shape;1949;p97"/>
          <p:cNvGrpSpPr/>
          <p:nvPr/>
        </p:nvGrpSpPr>
        <p:grpSpPr>
          <a:xfrm>
            <a:off x="3061853" y="401049"/>
            <a:ext cx="1490499" cy="1058284"/>
            <a:chOff x="3061853" y="401049"/>
            <a:chExt cx="1490499" cy="1058284"/>
          </a:xfrm>
        </p:grpSpPr>
        <p:sp>
          <p:nvSpPr>
            <p:cNvPr id="1950" name="Google Shape;1950;p97"/>
            <p:cNvSpPr/>
            <p:nvPr/>
          </p:nvSpPr>
          <p:spPr>
            <a:xfrm>
              <a:off x="4408693" y="1436423"/>
              <a:ext cx="139700" cy="0"/>
            </a:xfrm>
            <a:custGeom>
              <a:rect b="b" l="l" r="r" t="t"/>
              <a:pathLst>
                <a:path extrusionOk="0" h="120000" w="139700">
                  <a:moveTo>
                    <a:pt x="0" y="0"/>
                  </a:moveTo>
                  <a:lnTo>
                    <a:pt x="139176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51" name="Google Shape;1951;p97"/>
            <p:cNvSpPr/>
            <p:nvPr/>
          </p:nvSpPr>
          <p:spPr>
            <a:xfrm>
              <a:off x="4530762" y="1413613"/>
              <a:ext cx="21590" cy="45720"/>
            </a:xfrm>
            <a:custGeom>
              <a:rect b="b" l="l" r="r" t="t"/>
              <a:pathLst>
                <a:path extrusionOk="0" h="45719" w="21589">
                  <a:moveTo>
                    <a:pt x="0" y="0"/>
                  </a:moveTo>
                  <a:lnTo>
                    <a:pt x="3341" y="6972"/>
                  </a:lnTo>
                  <a:lnTo>
                    <a:pt x="9623" y="14078"/>
                  </a:lnTo>
                  <a:lnTo>
                    <a:pt x="16439" y="19848"/>
                  </a:lnTo>
                  <a:lnTo>
                    <a:pt x="21385" y="22810"/>
                  </a:lnTo>
                  <a:lnTo>
                    <a:pt x="16439" y="25773"/>
                  </a:lnTo>
                  <a:lnTo>
                    <a:pt x="9623" y="31543"/>
                  </a:lnTo>
                  <a:lnTo>
                    <a:pt x="3341" y="38649"/>
                  </a:lnTo>
                  <a:lnTo>
                    <a:pt x="0" y="4562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52" name="Google Shape;1952;p97"/>
            <p:cNvSpPr/>
            <p:nvPr/>
          </p:nvSpPr>
          <p:spPr>
            <a:xfrm>
              <a:off x="3084664" y="405326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13282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53" name="Google Shape;1953;p97"/>
            <p:cNvSpPr/>
            <p:nvPr/>
          </p:nvSpPr>
          <p:spPr>
            <a:xfrm>
              <a:off x="3061853" y="401049"/>
              <a:ext cx="45720" cy="21590"/>
            </a:xfrm>
            <a:custGeom>
              <a:rect b="b" l="l" r="r" t="t"/>
              <a:pathLst>
                <a:path extrusionOk="0" h="21590" w="45719">
                  <a:moveTo>
                    <a:pt x="0" y="21385"/>
                  </a:moveTo>
                  <a:lnTo>
                    <a:pt x="6972" y="18043"/>
                  </a:lnTo>
                  <a:lnTo>
                    <a:pt x="14078" y="11761"/>
                  </a:lnTo>
                  <a:lnTo>
                    <a:pt x="19848" y="4945"/>
                  </a:lnTo>
                  <a:lnTo>
                    <a:pt x="22810" y="0"/>
                  </a:lnTo>
                  <a:lnTo>
                    <a:pt x="25773" y="4945"/>
                  </a:lnTo>
                  <a:lnTo>
                    <a:pt x="31543" y="11761"/>
                  </a:lnTo>
                  <a:lnTo>
                    <a:pt x="38649" y="18043"/>
                  </a:lnTo>
                  <a:lnTo>
                    <a:pt x="45621" y="2138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954" name="Google Shape;1954;p97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955" name="Google Shape;1955;p97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56" name="Google Shape;1956;p97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957" name="Google Shape;1957;p97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47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58" name="Google Shape;1958;p97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959" name="Google Shape;1959;p97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4" name="Google Shape;1964;p98"/>
          <p:cNvGrpSpPr/>
          <p:nvPr/>
        </p:nvGrpSpPr>
        <p:grpSpPr>
          <a:xfrm>
            <a:off x="271259" y="18732"/>
            <a:ext cx="5266525" cy="1939289"/>
            <a:chOff x="271259" y="18732"/>
            <a:chExt cx="5266525" cy="1939289"/>
          </a:xfrm>
        </p:grpSpPr>
        <p:pic>
          <p:nvPicPr>
            <p:cNvPr id="1965" name="Google Shape;1965;p9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71259" y="18732"/>
              <a:ext cx="2457450" cy="19392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6" name="Google Shape;1966;p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87192" y="31343"/>
              <a:ext cx="2450592" cy="18214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67" name="Google Shape;1967;p98"/>
          <p:cNvSpPr txBox="1"/>
          <p:nvPr/>
        </p:nvSpPr>
        <p:spPr>
          <a:xfrm>
            <a:off x="4247210" y="1315007"/>
            <a:ext cx="12573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68" name="Google Shape;1968;p98"/>
          <p:cNvSpPr txBox="1"/>
          <p:nvPr/>
        </p:nvSpPr>
        <p:spPr>
          <a:xfrm>
            <a:off x="3033471" y="531849"/>
            <a:ext cx="10287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969" name="Google Shape;1969;p98"/>
          <p:cNvGrpSpPr/>
          <p:nvPr/>
        </p:nvGrpSpPr>
        <p:grpSpPr>
          <a:xfrm>
            <a:off x="3061853" y="401049"/>
            <a:ext cx="1490499" cy="1058284"/>
            <a:chOff x="3061853" y="401049"/>
            <a:chExt cx="1490499" cy="1058284"/>
          </a:xfrm>
        </p:grpSpPr>
        <p:sp>
          <p:nvSpPr>
            <p:cNvPr id="1970" name="Google Shape;1970;p98"/>
            <p:cNvSpPr/>
            <p:nvPr/>
          </p:nvSpPr>
          <p:spPr>
            <a:xfrm>
              <a:off x="4408693" y="1436423"/>
              <a:ext cx="139700" cy="0"/>
            </a:xfrm>
            <a:custGeom>
              <a:rect b="b" l="l" r="r" t="t"/>
              <a:pathLst>
                <a:path extrusionOk="0" h="120000" w="139700">
                  <a:moveTo>
                    <a:pt x="0" y="0"/>
                  </a:moveTo>
                  <a:lnTo>
                    <a:pt x="139176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71" name="Google Shape;1971;p98"/>
            <p:cNvSpPr/>
            <p:nvPr/>
          </p:nvSpPr>
          <p:spPr>
            <a:xfrm>
              <a:off x="4530762" y="1413613"/>
              <a:ext cx="21590" cy="45720"/>
            </a:xfrm>
            <a:custGeom>
              <a:rect b="b" l="l" r="r" t="t"/>
              <a:pathLst>
                <a:path extrusionOk="0" h="45719" w="21589">
                  <a:moveTo>
                    <a:pt x="0" y="0"/>
                  </a:moveTo>
                  <a:lnTo>
                    <a:pt x="3341" y="6972"/>
                  </a:lnTo>
                  <a:lnTo>
                    <a:pt x="9623" y="14078"/>
                  </a:lnTo>
                  <a:lnTo>
                    <a:pt x="16439" y="19848"/>
                  </a:lnTo>
                  <a:lnTo>
                    <a:pt x="21385" y="22810"/>
                  </a:lnTo>
                  <a:lnTo>
                    <a:pt x="16439" y="25773"/>
                  </a:lnTo>
                  <a:lnTo>
                    <a:pt x="9623" y="31543"/>
                  </a:lnTo>
                  <a:lnTo>
                    <a:pt x="3341" y="38649"/>
                  </a:lnTo>
                  <a:lnTo>
                    <a:pt x="0" y="4562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72" name="Google Shape;1972;p98"/>
            <p:cNvSpPr/>
            <p:nvPr/>
          </p:nvSpPr>
          <p:spPr>
            <a:xfrm>
              <a:off x="3084664" y="405326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13282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73" name="Google Shape;1973;p98"/>
            <p:cNvSpPr/>
            <p:nvPr/>
          </p:nvSpPr>
          <p:spPr>
            <a:xfrm>
              <a:off x="3061853" y="401049"/>
              <a:ext cx="45720" cy="21590"/>
            </a:xfrm>
            <a:custGeom>
              <a:rect b="b" l="l" r="r" t="t"/>
              <a:pathLst>
                <a:path extrusionOk="0" h="21590" w="45719">
                  <a:moveTo>
                    <a:pt x="0" y="21385"/>
                  </a:moveTo>
                  <a:lnTo>
                    <a:pt x="6972" y="18043"/>
                  </a:lnTo>
                  <a:lnTo>
                    <a:pt x="14078" y="11761"/>
                  </a:lnTo>
                  <a:lnTo>
                    <a:pt x="19848" y="4945"/>
                  </a:lnTo>
                  <a:lnTo>
                    <a:pt x="22810" y="0"/>
                  </a:lnTo>
                  <a:lnTo>
                    <a:pt x="25773" y="4945"/>
                  </a:lnTo>
                  <a:lnTo>
                    <a:pt x="31543" y="11761"/>
                  </a:lnTo>
                  <a:lnTo>
                    <a:pt x="38649" y="18043"/>
                  </a:lnTo>
                  <a:lnTo>
                    <a:pt x="45621" y="2138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974" name="Google Shape;1974;p98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975" name="Google Shape;1975;p98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76" name="Google Shape;1976;p98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977" name="Google Shape;1977;p98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47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78" name="Google Shape;1978;p98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979" name="Google Shape;1979;p98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4" name="Google Shape;1984;p99"/>
          <p:cNvGrpSpPr/>
          <p:nvPr/>
        </p:nvGrpSpPr>
        <p:grpSpPr>
          <a:xfrm>
            <a:off x="271259" y="18732"/>
            <a:ext cx="5266525" cy="1939289"/>
            <a:chOff x="271259" y="18732"/>
            <a:chExt cx="5266525" cy="1939289"/>
          </a:xfrm>
        </p:grpSpPr>
        <p:pic>
          <p:nvPicPr>
            <p:cNvPr id="1985" name="Google Shape;1985;p9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71259" y="18732"/>
              <a:ext cx="2457450" cy="19392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6" name="Google Shape;1986;p9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87192" y="31343"/>
              <a:ext cx="2450592" cy="18214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87" name="Google Shape;1987;p99"/>
          <p:cNvSpPr txBox="1"/>
          <p:nvPr/>
        </p:nvSpPr>
        <p:spPr>
          <a:xfrm>
            <a:off x="4247210" y="1315007"/>
            <a:ext cx="12573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88" name="Google Shape;1988;p99"/>
          <p:cNvSpPr txBox="1"/>
          <p:nvPr/>
        </p:nvSpPr>
        <p:spPr>
          <a:xfrm>
            <a:off x="3033471" y="531849"/>
            <a:ext cx="10287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989" name="Google Shape;1989;p99"/>
          <p:cNvGrpSpPr/>
          <p:nvPr/>
        </p:nvGrpSpPr>
        <p:grpSpPr>
          <a:xfrm>
            <a:off x="3061853" y="401049"/>
            <a:ext cx="1490499" cy="1058284"/>
            <a:chOff x="3061853" y="401049"/>
            <a:chExt cx="1490499" cy="1058284"/>
          </a:xfrm>
        </p:grpSpPr>
        <p:sp>
          <p:nvSpPr>
            <p:cNvPr id="1990" name="Google Shape;1990;p99"/>
            <p:cNvSpPr/>
            <p:nvPr/>
          </p:nvSpPr>
          <p:spPr>
            <a:xfrm>
              <a:off x="4408693" y="1436423"/>
              <a:ext cx="139700" cy="0"/>
            </a:xfrm>
            <a:custGeom>
              <a:rect b="b" l="l" r="r" t="t"/>
              <a:pathLst>
                <a:path extrusionOk="0" h="120000" w="139700">
                  <a:moveTo>
                    <a:pt x="0" y="0"/>
                  </a:moveTo>
                  <a:lnTo>
                    <a:pt x="139176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91" name="Google Shape;1991;p99"/>
            <p:cNvSpPr/>
            <p:nvPr/>
          </p:nvSpPr>
          <p:spPr>
            <a:xfrm>
              <a:off x="4530762" y="1413613"/>
              <a:ext cx="21590" cy="45720"/>
            </a:xfrm>
            <a:custGeom>
              <a:rect b="b" l="l" r="r" t="t"/>
              <a:pathLst>
                <a:path extrusionOk="0" h="45719" w="21589">
                  <a:moveTo>
                    <a:pt x="0" y="0"/>
                  </a:moveTo>
                  <a:lnTo>
                    <a:pt x="3341" y="6972"/>
                  </a:lnTo>
                  <a:lnTo>
                    <a:pt x="9623" y="14078"/>
                  </a:lnTo>
                  <a:lnTo>
                    <a:pt x="16439" y="19848"/>
                  </a:lnTo>
                  <a:lnTo>
                    <a:pt x="21385" y="22810"/>
                  </a:lnTo>
                  <a:lnTo>
                    <a:pt x="16439" y="25773"/>
                  </a:lnTo>
                  <a:lnTo>
                    <a:pt x="9623" y="31543"/>
                  </a:lnTo>
                  <a:lnTo>
                    <a:pt x="3341" y="38649"/>
                  </a:lnTo>
                  <a:lnTo>
                    <a:pt x="0" y="4562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92" name="Google Shape;1992;p99"/>
            <p:cNvSpPr/>
            <p:nvPr/>
          </p:nvSpPr>
          <p:spPr>
            <a:xfrm>
              <a:off x="3084664" y="405326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13282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93" name="Google Shape;1993;p99"/>
            <p:cNvSpPr/>
            <p:nvPr/>
          </p:nvSpPr>
          <p:spPr>
            <a:xfrm>
              <a:off x="3061853" y="401049"/>
              <a:ext cx="45720" cy="21590"/>
            </a:xfrm>
            <a:custGeom>
              <a:rect b="b" l="l" r="r" t="t"/>
              <a:pathLst>
                <a:path extrusionOk="0" h="21590" w="45719">
                  <a:moveTo>
                    <a:pt x="0" y="21385"/>
                  </a:moveTo>
                  <a:lnTo>
                    <a:pt x="6972" y="18043"/>
                  </a:lnTo>
                  <a:lnTo>
                    <a:pt x="14078" y="11761"/>
                  </a:lnTo>
                  <a:lnTo>
                    <a:pt x="19848" y="4945"/>
                  </a:lnTo>
                  <a:lnTo>
                    <a:pt x="22810" y="0"/>
                  </a:lnTo>
                  <a:lnTo>
                    <a:pt x="25773" y="4945"/>
                  </a:lnTo>
                  <a:lnTo>
                    <a:pt x="31543" y="11761"/>
                  </a:lnTo>
                  <a:lnTo>
                    <a:pt x="38649" y="18043"/>
                  </a:lnTo>
                  <a:lnTo>
                    <a:pt x="45621" y="2138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994" name="Google Shape;1994;p99"/>
          <p:cNvGrpSpPr/>
          <p:nvPr/>
        </p:nvGrpSpPr>
        <p:grpSpPr>
          <a:xfrm>
            <a:off x="0" y="3121507"/>
            <a:ext cx="5760364" cy="118745"/>
            <a:chOff x="0" y="3121507"/>
            <a:chExt cx="5760364" cy="118745"/>
          </a:xfrm>
        </p:grpSpPr>
        <p:sp>
          <p:nvSpPr>
            <p:cNvPr id="1995" name="Google Shape;1995;p99"/>
            <p:cNvSpPr/>
            <p:nvPr/>
          </p:nvSpPr>
          <p:spPr>
            <a:xfrm>
              <a:off x="0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96" name="Google Shape;1996;p99"/>
            <p:cNvSpPr/>
            <p:nvPr/>
          </p:nvSpPr>
          <p:spPr>
            <a:xfrm>
              <a:off x="2880004" y="3121507"/>
              <a:ext cx="2880360" cy="118745"/>
            </a:xfrm>
            <a:custGeom>
              <a:rect b="b" l="l" r="r" t="t"/>
              <a:pathLst>
                <a:path extrusionOk="0" h="118744" w="2880360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997" name="Google Shape;1997;p99"/>
          <p:cNvSpPr txBox="1"/>
          <p:nvPr/>
        </p:nvSpPr>
        <p:spPr>
          <a:xfrm>
            <a:off x="5448401" y="3007598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ADADE0"/>
                </a:solidFill>
                <a:latin typeface="Georgia"/>
                <a:ea typeface="Georgia"/>
                <a:cs typeface="Georgia"/>
                <a:sym typeface="Georgia"/>
              </a:rPr>
              <a:t>47 / 89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98" name="Google Shape;1998;p99"/>
          <p:cNvSpPr txBox="1"/>
          <p:nvPr>
            <p:ph idx="11" type="ftr"/>
          </p:nvPr>
        </p:nvSpPr>
        <p:spPr>
          <a:xfrm>
            <a:off x="2008162" y="3133582"/>
            <a:ext cx="776617" cy="1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Mitesh M. Khapra</a:t>
            </a:r>
            <a:endParaRPr/>
          </a:p>
        </p:txBody>
      </p:sp>
      <p:sp>
        <p:nvSpPr>
          <p:cNvPr id="1999" name="Google Shape;1999;p99"/>
          <p:cNvSpPr txBox="1"/>
          <p:nvPr/>
        </p:nvSpPr>
        <p:spPr>
          <a:xfrm>
            <a:off x="2975305" y="3133595"/>
            <a:ext cx="151003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CS7015 (Deep Learning) : Lecture 5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2023-08-31T05:04:01Z</dcterms:created>
  <dc:creator>Mitesh M. Khapra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2018-10-16T00:00:00Z</vt:filetime>
  </property>
  <property fmtid="{D5CDD505-2E9C-101B-9397-08002B2CF9AE}" pid="3" name="Creator">
    <vt:lpwstr>LaTeX with Beamer class version 3.36</vt:lpwstr>
  </property>
  <property fmtid="{D5CDD505-2E9C-101B-9397-08002B2CF9AE}" pid="4" name="LastSaved">
    <vt:filetime>2023-08-31T00:00:00Z</vt:filetime>
  </property>
  <property fmtid="{D5CDD505-2E9C-101B-9397-08002B2CF9AE}" pid="5" name="PTEX.Fullbanner">
    <vt:lpwstr>This is pdfTeX, Version 3.14159265-2.6-1.40.16 (TeX Live 2015/Debian) kpathsea version 6.2.1</vt:lpwstr>
  </property>
  <property fmtid="{D5CDD505-2E9C-101B-9397-08002B2CF9AE}" pid="6" name="Producer">
    <vt:lpwstr>pdfTeX-1.40.16</vt:lpwstr>
  </property>
</Properties>
</file>